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7556500" cy="10693400"/>
  <p:notesSz cx="7556500" cy="106934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>
      <p:cViewPr>
        <p:scale>
          <a:sx n="100" d="100"/>
          <a:sy n="100" d="100"/>
        </p:scale>
        <p:origin x="2464" y="1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314954"/>
            <a:ext cx="6428422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88304"/>
            <a:ext cx="5293995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10/28/18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25400">
              <a:lnSpc>
                <a:spcPts val="1235"/>
              </a:lnSpc>
            </a:pPr>
            <a:fld id="{81D60167-4931-47E6-BA6A-407CBD079E47}" type="slidenum">
              <a:rPr spc="-45" dirty="0"/>
              <a:t>‹#›</a:t>
            </a:fld>
            <a:endParaRPr spc="-4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50" b="1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10/28/18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25400">
              <a:lnSpc>
                <a:spcPts val="1235"/>
              </a:lnSpc>
            </a:pPr>
            <a:fld id="{81D60167-4931-47E6-BA6A-407CBD079E47}" type="slidenum">
              <a:rPr spc="-45" dirty="0"/>
              <a:t>‹#›</a:t>
            </a:fld>
            <a:endParaRPr spc="-4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50" b="1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142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4867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10/28/18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25400">
              <a:lnSpc>
                <a:spcPts val="1235"/>
              </a:lnSpc>
            </a:pPr>
            <a:fld id="{81D60167-4931-47E6-BA6A-407CBD079E47}" type="slidenum">
              <a:rPr spc="-45" dirty="0"/>
              <a:t>‹#›</a:t>
            </a:fld>
            <a:endParaRPr spc="-4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50" b="1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10/28/18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25400">
              <a:lnSpc>
                <a:spcPts val="1235"/>
              </a:lnSpc>
            </a:pPr>
            <a:fld id="{81D60167-4931-47E6-BA6A-407CBD079E47}" type="slidenum">
              <a:rPr spc="-45" dirty="0"/>
              <a:t>‹#›</a:t>
            </a:fld>
            <a:endParaRPr spc="-4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10/28/18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25400">
              <a:lnSpc>
                <a:spcPts val="1235"/>
              </a:lnSpc>
            </a:pPr>
            <a:fld id="{81D60167-4931-47E6-BA6A-407CBD079E47}" type="slidenum">
              <a:rPr spc="-45" dirty="0"/>
              <a:t>‹#›</a:t>
            </a:fld>
            <a:endParaRPr spc="-4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7294" y="1196541"/>
            <a:ext cx="6868261" cy="4032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1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7294" y="3516767"/>
            <a:ext cx="6865620" cy="33267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71369" y="9944862"/>
            <a:ext cx="2420112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10/28/18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680269" y="10304927"/>
            <a:ext cx="20002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25400">
              <a:lnSpc>
                <a:spcPts val="1235"/>
              </a:lnSpc>
            </a:pPr>
            <a:fld id="{81D60167-4931-47E6-BA6A-407CBD079E47}" type="slidenum">
              <a:rPr spc="-45" dirty="0"/>
              <a:t>‹#›</a:t>
            </a:fld>
            <a:endParaRPr spc="-4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3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8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" Target="slide3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" Target="slide38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slide" Target="slide16.xml"/><Relationship Id="rId3" Type="http://schemas.openxmlformats.org/officeDocument/2006/relationships/slide" Target="slide5.xml"/><Relationship Id="rId7" Type="http://schemas.openxmlformats.org/officeDocument/2006/relationships/slide" Target="slide9.xml"/><Relationship Id="rId12" Type="http://schemas.openxmlformats.org/officeDocument/2006/relationships/slide" Target="slide15.xml"/><Relationship Id="rId2" Type="http://schemas.openxmlformats.org/officeDocument/2006/relationships/slide" Target="slide4.xml"/><Relationship Id="rId16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14.xml"/><Relationship Id="rId5" Type="http://schemas.openxmlformats.org/officeDocument/2006/relationships/slide" Target="slide7.xml"/><Relationship Id="rId15" Type="http://schemas.openxmlformats.org/officeDocument/2006/relationships/slide" Target="slide18.xml"/><Relationship Id="rId10" Type="http://schemas.openxmlformats.org/officeDocument/2006/relationships/slide" Target="slide13.xml"/><Relationship Id="rId4" Type="http://schemas.openxmlformats.org/officeDocument/2006/relationships/slide" Target="slide6.xml"/><Relationship Id="rId9" Type="http://schemas.openxmlformats.org/officeDocument/2006/relationships/slide" Target="slide12.xml"/><Relationship Id="rId14" Type="http://schemas.openxmlformats.org/officeDocument/2006/relationships/slide" Target="slide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8.xm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38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slide" Target="slide23.xml"/><Relationship Id="rId1" Type="http://schemas.openxmlformats.org/officeDocument/2006/relationships/slideLayout" Target="../slideLayouts/slideLayout5.xml"/><Relationship Id="rId6" Type="http://schemas.openxmlformats.org/officeDocument/2006/relationships/slide" Target="slide38.xml"/><Relationship Id="rId5" Type="http://schemas.openxmlformats.org/officeDocument/2006/relationships/slide" Target="slide27.xml"/><Relationship Id="rId4" Type="http://schemas.openxmlformats.org/officeDocument/2006/relationships/slide" Target="slide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13" Type="http://schemas.openxmlformats.org/officeDocument/2006/relationships/slide" Target="slide28.xml"/><Relationship Id="rId18" Type="http://schemas.openxmlformats.org/officeDocument/2006/relationships/slide" Target="slide33.xml"/><Relationship Id="rId3" Type="http://schemas.openxmlformats.org/officeDocument/2006/relationships/slide" Target="slide10.xml"/><Relationship Id="rId7" Type="http://schemas.openxmlformats.org/officeDocument/2006/relationships/slide" Target="slide18.xml"/><Relationship Id="rId12" Type="http://schemas.openxmlformats.org/officeDocument/2006/relationships/slide" Target="slide24.xml"/><Relationship Id="rId17" Type="http://schemas.openxmlformats.org/officeDocument/2006/relationships/slide" Target="slide32.xml"/><Relationship Id="rId2" Type="http://schemas.openxmlformats.org/officeDocument/2006/relationships/slide" Target="slide5.xml"/><Relationship Id="rId16" Type="http://schemas.openxmlformats.org/officeDocument/2006/relationships/slide" Target="slide31.xml"/><Relationship Id="rId20" Type="http://schemas.openxmlformats.org/officeDocument/2006/relationships/slide" Target="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slide" Target="slide23.xml"/><Relationship Id="rId5" Type="http://schemas.openxmlformats.org/officeDocument/2006/relationships/slide" Target="slide12.xml"/><Relationship Id="rId15" Type="http://schemas.openxmlformats.org/officeDocument/2006/relationships/slide" Target="slide30.xml"/><Relationship Id="rId10" Type="http://schemas.openxmlformats.org/officeDocument/2006/relationships/slide" Target="slide22.xml"/><Relationship Id="rId19" Type="http://schemas.openxmlformats.org/officeDocument/2006/relationships/slide" Target="slide34.xml"/><Relationship Id="rId4" Type="http://schemas.openxmlformats.org/officeDocument/2006/relationships/slide" Target="slide11.xml"/><Relationship Id="rId9" Type="http://schemas.openxmlformats.org/officeDocument/2006/relationships/slide" Target="slide21.xml"/><Relationship Id="rId14" Type="http://schemas.openxmlformats.org/officeDocument/2006/relationships/slide" Target="slide2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/index.php?title=React_(JavaScript_library)&amp;amp;oldid=865980729" TargetMode="External"/><Relationship Id="rId3" Type="http://schemas.openxmlformats.org/officeDocument/2006/relationships/hyperlink" Target="https://en.wikipedia.org/w/index.php?title=Font_Awesome&amp;amp;oldid=862582036" TargetMode="External"/><Relationship Id="rId7" Type="http://schemas.openxmlformats.org/officeDocument/2006/relationships/hyperlink" Target="https://en.wikipedia.org/w/index.php?title=Node.js&amp;amp;oldid=865979769" TargetMode="External"/><Relationship Id="rId2" Type="http://schemas.openxmlformats.org/officeDocument/2006/relationships/hyperlink" Target="https://en.wikipedia.org/w/index.php?title=Express.js&amp;amp;oldid=86100032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/index.php?title=MongoDB&amp;amp;oldid=864580817" TargetMode="External"/><Relationship Id="rId5" Type="http://schemas.openxmlformats.org/officeDocument/2006/relationships/hyperlink" Target="https://en.wikipedia.org/w/index.php?title=MLab&amp;amp;oldid=863362348" TargetMode="External"/><Relationship Id="rId4" Type="http://schemas.openxmlformats.org/officeDocument/2006/relationships/hyperlink" Target="https://en.wikipedia.org/w/index.php?title=Heroku&amp;amp;oldid=855032748" TargetMode="External"/><Relationship Id="rId9" Type="http://schemas.openxmlformats.org/officeDocument/2006/relationships/hyperlink" Target="https://en.wikipedia.org/w/index.php?title=TypeScript&amp;amp;oldid=864413390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3642" y="2157745"/>
            <a:ext cx="5149215" cy="199771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lnSpc>
                <a:spcPct val="101200"/>
              </a:lnSpc>
              <a:spcBef>
                <a:spcPts val="85"/>
              </a:spcBef>
            </a:pPr>
            <a:r>
              <a:rPr sz="2050" spc="20" dirty="0">
                <a:latin typeface="Times New Roman"/>
                <a:cs typeface="Times New Roman"/>
              </a:rPr>
              <a:t>GitGroup </a:t>
            </a:r>
            <a:r>
              <a:rPr sz="2050" spc="-65" dirty="0">
                <a:latin typeface="Times New Roman"/>
                <a:cs typeface="Times New Roman"/>
              </a:rPr>
              <a:t>- </a:t>
            </a:r>
            <a:r>
              <a:rPr sz="2050" spc="-50" dirty="0">
                <a:latin typeface="Times New Roman"/>
                <a:cs typeface="Times New Roman"/>
              </a:rPr>
              <a:t>A </a:t>
            </a:r>
            <a:r>
              <a:rPr sz="2050" spc="-60" dirty="0">
                <a:latin typeface="Times New Roman"/>
                <a:cs typeface="Times New Roman"/>
              </a:rPr>
              <a:t>Web </a:t>
            </a:r>
            <a:r>
              <a:rPr sz="2050" spc="-20" dirty="0">
                <a:latin typeface="Times New Roman"/>
                <a:cs typeface="Times New Roman"/>
              </a:rPr>
              <a:t>Based </a:t>
            </a:r>
            <a:r>
              <a:rPr sz="2050" spc="-40" dirty="0">
                <a:latin typeface="Times New Roman"/>
                <a:cs typeface="Times New Roman"/>
              </a:rPr>
              <a:t>Software </a:t>
            </a:r>
            <a:r>
              <a:rPr sz="2050" spc="-30" dirty="0">
                <a:latin typeface="Times New Roman"/>
                <a:cs typeface="Times New Roman"/>
              </a:rPr>
              <a:t>Development  </a:t>
            </a:r>
            <a:r>
              <a:rPr sz="2050" spc="-5" dirty="0">
                <a:latin typeface="Times New Roman"/>
                <a:cs typeface="Times New Roman"/>
              </a:rPr>
              <a:t>Management</a:t>
            </a:r>
            <a:r>
              <a:rPr sz="2050" spc="105" dirty="0">
                <a:latin typeface="Times New Roman"/>
                <a:cs typeface="Times New Roman"/>
              </a:rPr>
              <a:t> </a:t>
            </a:r>
            <a:r>
              <a:rPr sz="2050" spc="-15" dirty="0">
                <a:latin typeface="Times New Roman"/>
                <a:cs typeface="Times New Roman"/>
              </a:rPr>
              <a:t>System</a:t>
            </a:r>
            <a:endParaRPr sz="20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900" dirty="0">
              <a:latin typeface="Times New Roman"/>
              <a:cs typeface="Times New Roman"/>
            </a:endParaRPr>
          </a:p>
          <a:p>
            <a:pPr marL="1920875" marR="1913255" indent="635" algn="ctr">
              <a:lnSpc>
                <a:spcPct val="106700"/>
              </a:lnSpc>
              <a:spcBef>
                <a:spcPts val="5"/>
              </a:spcBef>
            </a:pPr>
            <a:r>
              <a:rPr sz="1400" spc="-20" dirty="0">
                <a:latin typeface="Georgia"/>
                <a:cs typeface="Georgia"/>
              </a:rPr>
              <a:t>Runbo </a:t>
            </a:r>
            <a:r>
              <a:rPr sz="1400" spc="10" dirty="0">
                <a:latin typeface="Georgia"/>
                <a:cs typeface="Georgia"/>
              </a:rPr>
              <a:t>ZHAO  </a:t>
            </a:r>
            <a:r>
              <a:rPr sz="1400" spc="-10" dirty="0">
                <a:latin typeface="Georgia"/>
                <a:cs typeface="Georgia"/>
              </a:rPr>
              <a:t>Jingyu </a:t>
            </a:r>
            <a:r>
              <a:rPr sz="1400" spc="65" dirty="0">
                <a:latin typeface="Georgia"/>
                <a:cs typeface="Georgia"/>
              </a:rPr>
              <a:t>BAO  </a:t>
            </a:r>
            <a:r>
              <a:rPr sz="1400" dirty="0">
                <a:latin typeface="Georgia"/>
                <a:cs typeface="Georgia"/>
              </a:rPr>
              <a:t>Xuying </a:t>
            </a:r>
            <a:r>
              <a:rPr sz="1400" spc="75" dirty="0">
                <a:latin typeface="Georgia"/>
                <a:cs typeface="Georgia"/>
              </a:rPr>
              <a:t>CAO  </a:t>
            </a:r>
            <a:r>
              <a:rPr sz="1400" spc="-10" dirty="0">
                <a:latin typeface="Georgia"/>
                <a:cs typeface="Georgia"/>
              </a:rPr>
              <a:t>Chengxiang</a:t>
            </a:r>
            <a:r>
              <a:rPr sz="1400" spc="55" dirty="0">
                <a:latin typeface="Georgia"/>
                <a:cs typeface="Georgia"/>
              </a:rPr>
              <a:t> </a:t>
            </a:r>
            <a:r>
              <a:rPr sz="1400" spc="40" dirty="0">
                <a:latin typeface="Georgia"/>
                <a:cs typeface="Georgia"/>
              </a:rPr>
              <a:t>YIN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1008" y="4460161"/>
            <a:ext cx="2397760" cy="920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55295">
              <a:lnSpc>
                <a:spcPct val="135800"/>
              </a:lnSpc>
              <a:spcBef>
                <a:spcPts val="100"/>
              </a:spcBef>
            </a:pPr>
            <a:r>
              <a:rPr sz="1100" spc="15" dirty="0">
                <a:latin typeface="Times New Roman"/>
                <a:cs typeface="Times New Roman"/>
              </a:rPr>
              <a:t>Advisor: </a:t>
            </a:r>
            <a:r>
              <a:rPr sz="1100" spc="50" dirty="0">
                <a:latin typeface="Times New Roman"/>
                <a:cs typeface="Times New Roman"/>
              </a:rPr>
              <a:t>Edmund </a:t>
            </a:r>
            <a:r>
              <a:rPr sz="1100" spc="10" dirty="0">
                <a:latin typeface="Times New Roman"/>
                <a:cs typeface="Times New Roman"/>
              </a:rPr>
              <a:t>S. </a:t>
            </a:r>
            <a:r>
              <a:rPr sz="1100" spc="-10" dirty="0">
                <a:latin typeface="Times New Roman"/>
                <a:cs typeface="Times New Roman"/>
              </a:rPr>
              <a:t>Yu  </a:t>
            </a:r>
            <a:r>
              <a:rPr sz="1100" spc="20" dirty="0">
                <a:latin typeface="Times New Roman"/>
                <a:cs typeface="Times New Roman"/>
              </a:rPr>
              <a:t>Course: </a:t>
            </a:r>
            <a:r>
              <a:rPr sz="1100" spc="35" dirty="0">
                <a:latin typeface="Times New Roman"/>
                <a:cs typeface="Times New Roman"/>
              </a:rPr>
              <a:t>CSE </a:t>
            </a:r>
            <a:r>
              <a:rPr sz="1100" spc="-5" dirty="0">
                <a:latin typeface="Times New Roman"/>
                <a:cs typeface="Times New Roman"/>
              </a:rPr>
              <a:t>682 </a:t>
            </a:r>
            <a:r>
              <a:rPr sz="1100" spc="10" dirty="0">
                <a:latin typeface="Times New Roman"/>
                <a:cs typeface="Times New Roman"/>
              </a:rPr>
              <a:t>Software</a:t>
            </a:r>
            <a:r>
              <a:rPr sz="1100" spc="-135" dirty="0">
                <a:latin typeface="Times New Roman"/>
                <a:cs typeface="Times New Roman"/>
              </a:rPr>
              <a:t> </a:t>
            </a:r>
            <a:r>
              <a:rPr sz="1100" spc="20" dirty="0">
                <a:latin typeface="Times New Roman"/>
                <a:cs typeface="Times New Roman"/>
              </a:rPr>
              <a:t>Engineering</a:t>
            </a:r>
            <a:endParaRPr sz="1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00" dirty="0">
              <a:latin typeface="Times New Roman"/>
              <a:cs typeface="Times New Roman"/>
            </a:endParaRPr>
          </a:p>
          <a:p>
            <a:pPr marL="532130">
              <a:lnSpc>
                <a:spcPct val="100000"/>
              </a:lnSpc>
            </a:pPr>
            <a:r>
              <a:rPr sz="1400" spc="-5" dirty="0">
                <a:latin typeface="Georgia"/>
                <a:cs typeface="Georgia"/>
              </a:rPr>
              <a:t>October </a:t>
            </a:r>
            <a:r>
              <a:rPr sz="1400" spc="-70" dirty="0">
                <a:latin typeface="Georgia"/>
                <a:cs typeface="Georgia"/>
              </a:rPr>
              <a:t>28,</a:t>
            </a:r>
            <a:r>
              <a:rPr sz="1400" spc="-80" dirty="0">
                <a:latin typeface="Georgia"/>
                <a:cs typeface="Georgia"/>
              </a:rPr>
              <a:t> </a:t>
            </a:r>
            <a:r>
              <a:rPr sz="1400" spc="-70" dirty="0">
                <a:latin typeface="Georgia"/>
                <a:cs typeface="Georgia"/>
              </a:rPr>
              <a:t>2018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88005" y="5989688"/>
            <a:ext cx="1783841" cy="17838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80" y="1476615"/>
            <a:ext cx="1586230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30" dirty="0"/>
              <a:t>Chapter</a:t>
            </a:r>
            <a:r>
              <a:rPr spc="245" dirty="0"/>
              <a:t> </a:t>
            </a:r>
            <a:r>
              <a:rPr spc="-140" dirty="0"/>
              <a:t>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7380" y="2109252"/>
            <a:ext cx="3640454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b="1" spc="-95" dirty="0">
                <a:latin typeface="Georgia"/>
                <a:cs typeface="Georgia"/>
              </a:rPr>
              <a:t>Interface</a:t>
            </a:r>
            <a:r>
              <a:rPr sz="2450" b="1" spc="270" dirty="0">
                <a:latin typeface="Georgia"/>
                <a:cs typeface="Georgia"/>
              </a:rPr>
              <a:t> </a:t>
            </a:r>
            <a:r>
              <a:rPr sz="2450" b="1" spc="-100" dirty="0">
                <a:latin typeface="Georgia"/>
                <a:cs typeface="Georgia"/>
              </a:rPr>
              <a:t>Requirements</a:t>
            </a:r>
            <a:endParaRPr sz="245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7380" y="2989867"/>
            <a:ext cx="6305550" cy="22599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572770" algn="l"/>
              </a:tabLst>
            </a:pPr>
            <a:r>
              <a:rPr sz="1700" b="1" spc="5" dirty="0">
                <a:latin typeface="Georgia"/>
                <a:cs typeface="Georgia"/>
              </a:rPr>
              <a:t>3.1	</a:t>
            </a:r>
            <a:r>
              <a:rPr sz="1700" b="1" spc="-60" dirty="0">
                <a:latin typeface="Georgia"/>
                <a:cs typeface="Georgia"/>
              </a:rPr>
              <a:t>User</a:t>
            </a:r>
            <a:r>
              <a:rPr sz="1700" b="1" spc="210" dirty="0">
                <a:latin typeface="Georgia"/>
                <a:cs typeface="Georgia"/>
              </a:rPr>
              <a:t> </a:t>
            </a:r>
            <a:r>
              <a:rPr sz="1700" b="1" spc="-70" dirty="0">
                <a:latin typeface="Georgia"/>
                <a:cs typeface="Georgia"/>
              </a:rPr>
              <a:t>Interfaces</a:t>
            </a:r>
            <a:endParaRPr sz="1700">
              <a:latin typeface="Georgia"/>
              <a:cs typeface="Georgia"/>
            </a:endParaRPr>
          </a:p>
          <a:p>
            <a:pPr marL="12700" marR="5080" algn="just">
              <a:lnSpc>
                <a:spcPct val="100000"/>
              </a:lnSpc>
              <a:spcBef>
                <a:spcPts val="1090"/>
              </a:spcBef>
            </a:pPr>
            <a:r>
              <a:rPr sz="1200" spc="-10" dirty="0">
                <a:latin typeface="Georgia"/>
                <a:cs typeface="Georgia"/>
              </a:rPr>
              <a:t>Thu </a:t>
            </a:r>
            <a:r>
              <a:rPr sz="1200" spc="-25" dirty="0">
                <a:latin typeface="Georgia"/>
                <a:cs typeface="Georgia"/>
              </a:rPr>
              <a:t>style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10" dirty="0">
                <a:latin typeface="Georgia"/>
                <a:cs typeface="Georgia"/>
              </a:rPr>
              <a:t>GitGroup </a:t>
            </a:r>
            <a:r>
              <a:rPr sz="1200" spc="-40" dirty="0">
                <a:latin typeface="Georgia"/>
                <a:cs typeface="Georgia"/>
              </a:rPr>
              <a:t>UI </a:t>
            </a:r>
            <a:r>
              <a:rPr sz="1200" spc="-45" dirty="0">
                <a:latin typeface="Georgia"/>
                <a:cs typeface="Georgia"/>
              </a:rPr>
              <a:t>must </a:t>
            </a:r>
            <a:r>
              <a:rPr sz="1200" spc="-30" dirty="0">
                <a:latin typeface="Georgia"/>
                <a:cs typeface="Georgia"/>
              </a:rPr>
              <a:t>be </a:t>
            </a:r>
            <a:r>
              <a:rPr sz="1200" spc="-40" dirty="0">
                <a:latin typeface="Georgia"/>
                <a:cs typeface="Georgia"/>
              </a:rPr>
              <a:t>clean and </a:t>
            </a:r>
            <a:r>
              <a:rPr sz="1200" spc="-30" dirty="0">
                <a:latin typeface="Georgia"/>
                <a:cs typeface="Georgia"/>
              </a:rPr>
              <a:t>easy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40" dirty="0">
                <a:latin typeface="Georgia"/>
                <a:cs typeface="Georgia"/>
              </a:rPr>
              <a:t>use. </a:t>
            </a: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5" dirty="0">
                <a:latin typeface="Georgia"/>
                <a:cs typeface="Georgia"/>
              </a:rPr>
              <a:t>CSS </a:t>
            </a:r>
            <a:r>
              <a:rPr sz="1200" spc="-50" dirty="0">
                <a:latin typeface="Georgia"/>
                <a:cs typeface="Georgia"/>
              </a:rPr>
              <a:t>framework </a:t>
            </a:r>
            <a:r>
              <a:rPr sz="1200" spc="-10" dirty="0">
                <a:latin typeface="Georgia"/>
                <a:cs typeface="Georgia"/>
              </a:rPr>
              <a:t>GitGroup </a:t>
            </a:r>
            <a:r>
              <a:rPr sz="1200" spc="-55" dirty="0">
                <a:latin typeface="Georgia"/>
                <a:cs typeface="Georgia"/>
              </a:rPr>
              <a:t>choose 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20" dirty="0">
                <a:latin typeface="Georgia"/>
                <a:cs typeface="Georgia"/>
              </a:rPr>
              <a:t>Bulma. </a:t>
            </a:r>
            <a:r>
              <a:rPr sz="1200" spc="-5" dirty="0">
                <a:latin typeface="Georgia"/>
                <a:cs typeface="Georgia"/>
              </a:rPr>
              <a:t>It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20" dirty="0">
                <a:latin typeface="Georgia"/>
                <a:cs typeface="Georgia"/>
              </a:rPr>
              <a:t>beautiful, </a:t>
            </a:r>
            <a:r>
              <a:rPr sz="1200" spc="-40" dirty="0">
                <a:latin typeface="Georgia"/>
                <a:cs typeface="Georgia"/>
              </a:rPr>
              <a:t>lightweight and </a:t>
            </a:r>
            <a:r>
              <a:rPr sz="1200" spc="-30" dirty="0">
                <a:latin typeface="Georgia"/>
                <a:cs typeface="Georgia"/>
              </a:rPr>
              <a:t>stylish </a:t>
            </a:r>
            <a:r>
              <a:rPr sz="1200" spc="5" dirty="0">
                <a:latin typeface="Georgia"/>
                <a:cs typeface="Georgia"/>
              </a:rPr>
              <a:t>CSS </a:t>
            </a:r>
            <a:r>
              <a:rPr sz="1200" spc="-45" dirty="0">
                <a:latin typeface="Georgia"/>
                <a:cs typeface="Georgia"/>
              </a:rPr>
              <a:t>framework.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15" dirty="0">
                <a:latin typeface="Georgia"/>
                <a:cs typeface="Georgia"/>
              </a:rPr>
              <a:t>its </a:t>
            </a:r>
            <a:r>
              <a:rPr sz="1200" spc="-35" dirty="0">
                <a:latin typeface="Georgia"/>
                <a:cs typeface="Georgia"/>
              </a:rPr>
              <a:t>grid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20" dirty="0">
                <a:latin typeface="Georgia"/>
                <a:cs typeface="Georgia"/>
              </a:rPr>
              <a:t>fully </a:t>
            </a:r>
            <a:r>
              <a:rPr sz="1200" spc="-15" dirty="0">
                <a:latin typeface="Georgia"/>
                <a:cs typeface="Georgia"/>
              </a:rPr>
              <a:t>built </a:t>
            </a:r>
            <a:r>
              <a:rPr sz="1200" spc="-20" dirty="0">
                <a:latin typeface="Georgia"/>
                <a:cs typeface="Georgia"/>
              </a:rPr>
              <a:t>with </a:t>
            </a:r>
            <a:r>
              <a:rPr sz="1200" spc="245" dirty="0">
                <a:latin typeface="Georgia"/>
                <a:cs typeface="Georgia"/>
              </a:rPr>
              <a:t> </a:t>
            </a:r>
            <a:r>
              <a:rPr sz="1200" spc="-30" dirty="0">
                <a:latin typeface="Georgia"/>
                <a:cs typeface="Georgia"/>
              </a:rPr>
              <a:t>flexbox. </a:t>
            </a:r>
            <a:r>
              <a:rPr sz="1200" spc="-25" dirty="0">
                <a:latin typeface="Georgia"/>
                <a:cs typeface="Georgia"/>
              </a:rPr>
              <a:t>Achieving </a:t>
            </a:r>
            <a:r>
              <a:rPr sz="1200" spc="-35" dirty="0">
                <a:latin typeface="Georgia"/>
                <a:cs typeface="Georgia"/>
              </a:rPr>
              <a:t>flexible </a:t>
            </a:r>
            <a:r>
              <a:rPr sz="1200" spc="-25" dirty="0">
                <a:latin typeface="Georgia"/>
                <a:cs typeface="Georgia"/>
              </a:rPr>
              <a:t>layout </a:t>
            </a:r>
            <a:r>
              <a:rPr sz="1200" spc="-20" dirty="0">
                <a:latin typeface="Georgia"/>
                <a:cs typeface="Georgia"/>
              </a:rPr>
              <a:t>with </a:t>
            </a:r>
            <a:r>
              <a:rPr sz="1200" spc="-50" dirty="0">
                <a:latin typeface="Georgia"/>
                <a:cs typeface="Georgia"/>
              </a:rPr>
              <a:t>same-size </a:t>
            </a:r>
            <a:r>
              <a:rPr sz="1200" spc="-55" dirty="0">
                <a:latin typeface="Georgia"/>
                <a:cs typeface="Georgia"/>
              </a:rPr>
              <a:t>columns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40" dirty="0">
                <a:latin typeface="Georgia"/>
                <a:cs typeface="Georgia"/>
              </a:rPr>
              <a:t>as </a:t>
            </a:r>
            <a:r>
              <a:rPr sz="1200" spc="-50" dirty="0">
                <a:latin typeface="Georgia"/>
                <a:cs typeface="Georgia"/>
              </a:rPr>
              <a:t>simple </a:t>
            </a:r>
            <a:r>
              <a:rPr sz="1200" spc="-40" dirty="0">
                <a:latin typeface="Georgia"/>
                <a:cs typeface="Georgia"/>
              </a:rPr>
              <a:t>as adding </a:t>
            </a:r>
            <a:r>
              <a:rPr sz="1200" b="1" spc="-65" dirty="0">
                <a:latin typeface="Georgia"/>
                <a:cs typeface="Georgia"/>
              </a:rPr>
              <a:t>.column </a:t>
            </a:r>
            <a:r>
              <a:rPr sz="1200" spc="-40" dirty="0">
                <a:latin typeface="Georgia"/>
                <a:cs typeface="Georgia"/>
              </a:rPr>
              <a:t>class 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10" dirty="0">
                <a:latin typeface="Georgia"/>
                <a:cs typeface="Georgia"/>
              </a:rPr>
              <a:t>HTML </a:t>
            </a:r>
            <a:r>
              <a:rPr sz="1200" spc="-45" dirty="0">
                <a:latin typeface="Georgia"/>
                <a:cs typeface="Georgia"/>
              </a:rPr>
              <a:t>element. Furthermore, </a:t>
            </a:r>
            <a:r>
              <a:rPr sz="1200" spc="-25" dirty="0">
                <a:latin typeface="Georgia"/>
                <a:cs typeface="Georgia"/>
              </a:rPr>
              <a:t>Bulma </a:t>
            </a:r>
            <a:r>
              <a:rPr sz="1200" spc="-45" dirty="0">
                <a:latin typeface="Georgia"/>
                <a:cs typeface="Georgia"/>
              </a:rPr>
              <a:t>has </a:t>
            </a:r>
            <a:r>
              <a:rPr sz="1200" spc="-70" dirty="0">
                <a:latin typeface="Georgia"/>
                <a:cs typeface="Georgia"/>
              </a:rPr>
              <a:t>some </a:t>
            </a:r>
            <a:r>
              <a:rPr sz="1200" spc="-20" dirty="0">
                <a:latin typeface="Georgia"/>
                <a:cs typeface="Georgia"/>
              </a:rPr>
              <a:t>GitHub </a:t>
            </a:r>
            <a:r>
              <a:rPr sz="1200" spc="-50" dirty="0">
                <a:latin typeface="Georgia"/>
                <a:cs typeface="Georgia"/>
              </a:rPr>
              <a:t>design </a:t>
            </a:r>
            <a:r>
              <a:rPr sz="1200" spc="-25" dirty="0">
                <a:latin typeface="Georgia"/>
                <a:cs typeface="Georgia"/>
              </a:rPr>
              <a:t>style </a:t>
            </a:r>
            <a:r>
              <a:rPr sz="1200" spc="-50" dirty="0">
                <a:latin typeface="Georgia"/>
                <a:cs typeface="Georgia"/>
              </a:rPr>
              <a:t>component </a:t>
            </a:r>
            <a:r>
              <a:rPr sz="1200" spc="-45" dirty="0">
                <a:latin typeface="Georgia"/>
                <a:cs typeface="Georgia"/>
              </a:rPr>
              <a:t>like </a:t>
            </a:r>
            <a:r>
              <a:rPr sz="1200" spc="-35" dirty="0">
                <a:latin typeface="Georgia"/>
                <a:cs typeface="Georgia"/>
              </a:rPr>
              <a:t>panel. </a:t>
            </a:r>
            <a:r>
              <a:rPr sz="1200" spc="-5" dirty="0">
                <a:latin typeface="Georgia"/>
                <a:cs typeface="Georgia"/>
              </a:rPr>
              <a:t>It  </a:t>
            </a:r>
            <a:r>
              <a:rPr sz="1200" spc="-35" dirty="0">
                <a:latin typeface="Georgia"/>
                <a:cs typeface="Georgia"/>
              </a:rPr>
              <a:t>can </a:t>
            </a:r>
            <a:r>
              <a:rPr sz="1200" spc="-30" dirty="0">
                <a:latin typeface="Georgia"/>
                <a:cs typeface="Georgia"/>
              </a:rPr>
              <a:t>be easy </a:t>
            </a:r>
            <a:r>
              <a:rPr sz="1200" spc="-55" dirty="0">
                <a:latin typeface="Georgia"/>
                <a:cs typeface="Georgia"/>
              </a:rPr>
              <a:t>reuse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35" dirty="0">
                <a:latin typeface="Georgia"/>
                <a:cs typeface="Georgia"/>
              </a:rPr>
              <a:t>build </a:t>
            </a:r>
            <a:r>
              <a:rPr sz="1200" spc="-10" dirty="0">
                <a:latin typeface="Georgia"/>
                <a:cs typeface="Georgia"/>
              </a:rPr>
              <a:t>GitGroup </a:t>
            </a:r>
            <a:r>
              <a:rPr sz="1200" spc="-20" dirty="0">
                <a:latin typeface="Georgia"/>
                <a:cs typeface="Georgia"/>
              </a:rPr>
              <a:t>project</a:t>
            </a:r>
            <a:r>
              <a:rPr sz="1200" dirty="0">
                <a:latin typeface="Georgia"/>
                <a:cs typeface="Georgia"/>
              </a:rPr>
              <a:t> </a:t>
            </a:r>
            <a:r>
              <a:rPr sz="1200" spc="-25" dirty="0">
                <a:latin typeface="Georgia"/>
                <a:cs typeface="Georgia"/>
              </a:rPr>
              <a:t>lists.</a:t>
            </a:r>
            <a:endParaRPr sz="1200"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  <a:spcBef>
                <a:spcPts val="20"/>
              </a:spcBef>
            </a:pP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45" dirty="0">
                <a:latin typeface="Georgia"/>
                <a:cs typeface="Georgia"/>
              </a:rPr>
              <a:t>icon </a:t>
            </a:r>
            <a:r>
              <a:rPr sz="1200" spc="-30" dirty="0">
                <a:latin typeface="Georgia"/>
                <a:cs typeface="Georgia"/>
              </a:rPr>
              <a:t>set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20" dirty="0">
                <a:latin typeface="Georgia"/>
                <a:cs typeface="Georgia"/>
              </a:rPr>
              <a:t>toolkits </a:t>
            </a:r>
            <a:r>
              <a:rPr sz="1200" spc="-60" dirty="0">
                <a:latin typeface="Georgia"/>
                <a:cs typeface="Georgia"/>
              </a:rPr>
              <a:t>chose </a:t>
            </a:r>
            <a:r>
              <a:rPr sz="1200" spc="-45" dirty="0">
                <a:latin typeface="Georgia"/>
                <a:cs typeface="Georgia"/>
              </a:rPr>
              <a:t>for </a:t>
            </a:r>
            <a:r>
              <a:rPr sz="1200" spc="-10" dirty="0">
                <a:latin typeface="Georgia"/>
                <a:cs typeface="Georgia"/>
              </a:rPr>
              <a:t>GitGroup </a:t>
            </a:r>
            <a:r>
              <a:rPr sz="1200" spc="-45" dirty="0">
                <a:latin typeface="Georgia"/>
                <a:cs typeface="Georgia"/>
              </a:rPr>
              <a:t>is Font Awesome. Font </a:t>
            </a:r>
            <a:r>
              <a:rPr sz="1200" spc="-50" dirty="0">
                <a:latin typeface="Georgia"/>
                <a:cs typeface="Georgia"/>
              </a:rPr>
              <a:t>Awesome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40" dirty="0">
                <a:latin typeface="Georgia"/>
                <a:cs typeface="Georgia"/>
              </a:rPr>
              <a:t>font and </a:t>
            </a:r>
            <a:r>
              <a:rPr sz="1200" spc="-45" dirty="0">
                <a:latin typeface="Georgia"/>
                <a:cs typeface="Georgia"/>
              </a:rPr>
              <a:t>icon  </a:t>
            </a:r>
            <a:r>
              <a:rPr sz="1200" spc="-15" dirty="0">
                <a:latin typeface="Georgia"/>
                <a:cs typeface="Georgia"/>
              </a:rPr>
              <a:t>toolkit </a:t>
            </a:r>
            <a:r>
              <a:rPr sz="1200" spc="-40" dirty="0">
                <a:latin typeface="Georgia"/>
                <a:cs typeface="Georgia"/>
              </a:rPr>
              <a:t>based </a:t>
            </a:r>
            <a:r>
              <a:rPr sz="1200" spc="-65" dirty="0">
                <a:latin typeface="Georgia"/>
                <a:cs typeface="Georgia"/>
              </a:rPr>
              <a:t>on </a:t>
            </a:r>
            <a:r>
              <a:rPr sz="1200" spc="5" dirty="0">
                <a:latin typeface="Georgia"/>
                <a:cs typeface="Georgia"/>
              </a:rPr>
              <a:t>CSS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10" dirty="0">
                <a:latin typeface="Georgia"/>
                <a:cs typeface="Georgia"/>
              </a:rPr>
              <a:t>LESS. </a:t>
            </a:r>
            <a:r>
              <a:rPr sz="1200" spc="-5" dirty="0">
                <a:latin typeface="Georgia"/>
                <a:cs typeface="Georgia"/>
              </a:rPr>
              <a:t>It </a:t>
            </a:r>
            <a:r>
              <a:rPr sz="1200" spc="-55" dirty="0">
                <a:latin typeface="Georgia"/>
                <a:cs typeface="Georgia"/>
              </a:rPr>
              <a:t>was made </a:t>
            </a:r>
            <a:r>
              <a:rPr sz="1200" spc="-20" dirty="0">
                <a:latin typeface="Georgia"/>
                <a:cs typeface="Georgia"/>
              </a:rPr>
              <a:t>by </a:t>
            </a:r>
            <a:r>
              <a:rPr sz="1200" spc="-35" dirty="0">
                <a:latin typeface="Georgia"/>
                <a:cs typeface="Georgia"/>
              </a:rPr>
              <a:t>Dave </a:t>
            </a:r>
            <a:r>
              <a:rPr sz="1200" spc="-10" dirty="0">
                <a:latin typeface="Georgia"/>
                <a:cs typeface="Georgia"/>
              </a:rPr>
              <a:t>Gandy </a:t>
            </a:r>
            <a:r>
              <a:rPr sz="1200" spc="-45" dirty="0">
                <a:latin typeface="Georgia"/>
                <a:cs typeface="Georgia"/>
              </a:rPr>
              <a:t>for </a:t>
            </a:r>
            <a:r>
              <a:rPr sz="1200" spc="-55" dirty="0">
                <a:latin typeface="Georgia"/>
                <a:cs typeface="Georgia"/>
              </a:rPr>
              <a:t>use </a:t>
            </a:r>
            <a:r>
              <a:rPr sz="1200" spc="-20" dirty="0">
                <a:latin typeface="Georgia"/>
                <a:cs typeface="Georgia"/>
              </a:rPr>
              <a:t>with </a:t>
            </a:r>
            <a:r>
              <a:rPr sz="1200" dirty="0">
                <a:latin typeface="Georgia"/>
                <a:cs typeface="Georgia"/>
              </a:rPr>
              <a:t>Twitter </a:t>
            </a:r>
            <a:r>
              <a:rPr sz="1200" spc="-15" dirty="0">
                <a:latin typeface="Georgia"/>
                <a:cs typeface="Georgia"/>
              </a:rPr>
              <a:t>Bootstrap, </a:t>
            </a:r>
            <a:r>
              <a:rPr sz="1200" spc="-40" dirty="0">
                <a:latin typeface="Georgia"/>
                <a:cs typeface="Georgia"/>
              </a:rPr>
              <a:t>and  </a:t>
            </a:r>
            <a:r>
              <a:rPr sz="1200" spc="-20" dirty="0">
                <a:latin typeface="Georgia"/>
                <a:cs typeface="Georgia"/>
              </a:rPr>
              <a:t>later </a:t>
            </a:r>
            <a:r>
              <a:rPr sz="1200" spc="-55" dirty="0">
                <a:latin typeface="Georgia"/>
                <a:cs typeface="Georgia"/>
              </a:rPr>
              <a:t>was </a:t>
            </a:r>
            <a:r>
              <a:rPr sz="1200" spc="-35" dirty="0">
                <a:latin typeface="Georgia"/>
                <a:cs typeface="Georgia"/>
              </a:rPr>
              <a:t>incorporated </a:t>
            </a:r>
            <a:r>
              <a:rPr sz="1200" spc="-40" dirty="0">
                <a:latin typeface="Georgia"/>
                <a:cs typeface="Georgia"/>
              </a:rPr>
              <a:t>into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10" dirty="0">
                <a:latin typeface="Georgia"/>
                <a:cs typeface="Georgia"/>
              </a:rPr>
              <a:t>BootstrapCDN. </a:t>
            </a:r>
            <a:r>
              <a:rPr sz="1200" spc="-45" dirty="0">
                <a:latin typeface="Georgia"/>
                <a:cs typeface="Georgia"/>
              </a:rPr>
              <a:t>Font </a:t>
            </a:r>
            <a:r>
              <a:rPr sz="1200" spc="-50" dirty="0">
                <a:latin typeface="Georgia"/>
                <a:cs typeface="Georgia"/>
              </a:rPr>
              <a:t>Awesome </a:t>
            </a:r>
            <a:r>
              <a:rPr sz="1200" spc="-20" dirty="0">
                <a:latin typeface="Georgia"/>
                <a:cs typeface="Georgia"/>
              </a:rPr>
              <a:t>(</a:t>
            </a:r>
            <a:r>
              <a:rPr sz="1200" spc="-20" dirty="0">
                <a:latin typeface="Georgia"/>
                <a:cs typeface="Georgia"/>
                <a:hlinkClick r:id="rId2" action="ppaction://hlinksldjump"/>
              </a:rPr>
              <a:t>Wikipedia </a:t>
            </a:r>
            <a:r>
              <a:rPr sz="1200" spc="-40" dirty="0">
                <a:latin typeface="Georgia"/>
                <a:cs typeface="Georgia"/>
                <a:hlinkClick r:id="rId2" action="ppaction://hlinksldjump"/>
              </a:rPr>
              <a:t>contributors</a:t>
            </a:r>
            <a:r>
              <a:rPr sz="1200" spc="-40" dirty="0">
                <a:latin typeface="Georgia"/>
                <a:cs typeface="Georgia"/>
              </a:rPr>
              <a:t>,</a:t>
            </a:r>
            <a:r>
              <a:rPr sz="1200" spc="-40" dirty="0">
                <a:latin typeface="Georgia"/>
                <a:cs typeface="Georgia"/>
                <a:hlinkClick r:id="rId2" action="ppaction://hlinksldjump"/>
              </a:rPr>
              <a:t>2018b) </a:t>
            </a:r>
            <a:r>
              <a:rPr sz="1200" spc="-40" dirty="0">
                <a:latin typeface="Georgia"/>
                <a:cs typeface="Georgia"/>
              </a:rPr>
              <a:t> </a:t>
            </a:r>
            <a:r>
              <a:rPr sz="1200" spc="-45" dirty="0">
                <a:latin typeface="Georgia"/>
                <a:cs typeface="Georgia"/>
              </a:rPr>
              <a:t>has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85" dirty="0">
                <a:latin typeface="Georgia"/>
                <a:cs typeface="Georgia"/>
              </a:rPr>
              <a:t>20% </a:t>
            </a:r>
            <a:r>
              <a:rPr sz="1200" spc="-40" dirty="0">
                <a:latin typeface="Georgia"/>
                <a:cs typeface="Georgia"/>
              </a:rPr>
              <a:t>market </a:t>
            </a:r>
            <a:r>
              <a:rPr sz="1200" spc="-45" dirty="0">
                <a:latin typeface="Georgia"/>
                <a:cs typeface="Georgia"/>
              </a:rPr>
              <a:t>share </a:t>
            </a:r>
            <a:r>
              <a:rPr sz="1200" spc="-55" dirty="0">
                <a:latin typeface="Georgia"/>
                <a:cs typeface="Georgia"/>
              </a:rPr>
              <a:t>among </a:t>
            </a:r>
            <a:r>
              <a:rPr sz="1200" spc="-40" dirty="0">
                <a:latin typeface="Georgia"/>
                <a:cs typeface="Georgia"/>
              </a:rPr>
              <a:t>those websites </a:t>
            </a:r>
            <a:r>
              <a:rPr sz="1200" spc="-50" dirty="0">
                <a:latin typeface="Georgia"/>
                <a:cs typeface="Georgia"/>
              </a:rPr>
              <a:t>which </a:t>
            </a:r>
            <a:r>
              <a:rPr sz="1200" spc="-55" dirty="0">
                <a:latin typeface="Georgia"/>
                <a:cs typeface="Georgia"/>
              </a:rPr>
              <a:t>use </a:t>
            </a:r>
            <a:r>
              <a:rPr sz="1200" spc="-25" dirty="0">
                <a:latin typeface="Georgia"/>
                <a:cs typeface="Georgia"/>
              </a:rPr>
              <a:t>third-party </a:t>
            </a:r>
            <a:r>
              <a:rPr sz="1200" spc="-45" dirty="0">
                <a:latin typeface="Georgia"/>
                <a:cs typeface="Georgia"/>
              </a:rPr>
              <a:t>Font </a:t>
            </a:r>
            <a:r>
              <a:rPr sz="1200" spc="-25" dirty="0">
                <a:latin typeface="Georgia"/>
                <a:cs typeface="Georgia"/>
              </a:rPr>
              <a:t>Scripts </a:t>
            </a:r>
            <a:r>
              <a:rPr sz="1200" spc="-65" dirty="0">
                <a:latin typeface="Georgia"/>
                <a:cs typeface="Georgia"/>
              </a:rPr>
              <a:t>on </a:t>
            </a:r>
            <a:r>
              <a:rPr sz="1200" spc="-30" dirty="0">
                <a:latin typeface="Georgia"/>
                <a:cs typeface="Georgia"/>
              </a:rPr>
              <a:t>their platform,  </a:t>
            </a:r>
            <a:r>
              <a:rPr sz="1200" spc="-40" dirty="0">
                <a:latin typeface="Georgia"/>
                <a:cs typeface="Georgia"/>
              </a:rPr>
              <a:t>ranking </a:t>
            </a:r>
            <a:r>
              <a:rPr sz="1200" spc="5" dirty="0">
                <a:latin typeface="Georgia"/>
                <a:cs typeface="Georgia"/>
              </a:rPr>
              <a:t>it </a:t>
            </a:r>
            <a:r>
              <a:rPr sz="1200" spc="-55" dirty="0">
                <a:latin typeface="Georgia"/>
                <a:cs typeface="Georgia"/>
              </a:rPr>
              <a:t>second </a:t>
            </a:r>
            <a:r>
              <a:rPr sz="1200" spc="-35" dirty="0">
                <a:latin typeface="Georgia"/>
                <a:cs typeface="Georgia"/>
              </a:rPr>
              <a:t>place </a:t>
            </a:r>
            <a:r>
              <a:rPr sz="1200" spc="-25" dirty="0">
                <a:latin typeface="Georgia"/>
                <a:cs typeface="Georgia"/>
              </a:rPr>
              <a:t>after </a:t>
            </a:r>
            <a:r>
              <a:rPr sz="1200" spc="-30" dirty="0">
                <a:latin typeface="Georgia"/>
                <a:cs typeface="Georgia"/>
              </a:rPr>
              <a:t>Google</a:t>
            </a:r>
            <a:r>
              <a:rPr sz="1200" spc="10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Fonts.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97856" y="5423479"/>
            <a:ext cx="3764153" cy="35567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27380" y="9125709"/>
            <a:ext cx="6305550" cy="9696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69670">
              <a:lnSpc>
                <a:spcPct val="100000"/>
              </a:lnSpc>
              <a:spcBef>
                <a:spcPts val="95"/>
              </a:spcBef>
            </a:pPr>
            <a:r>
              <a:rPr sz="1200" spc="-25" dirty="0">
                <a:latin typeface="Georgia"/>
                <a:cs typeface="Georgia"/>
              </a:rPr>
              <a:t>Figure </a:t>
            </a:r>
            <a:r>
              <a:rPr sz="1200" spc="-15" dirty="0">
                <a:latin typeface="Georgia"/>
                <a:cs typeface="Georgia"/>
              </a:rPr>
              <a:t>3.1: </a:t>
            </a:r>
            <a:r>
              <a:rPr sz="1200" spc="-30" dirty="0">
                <a:latin typeface="Georgia"/>
                <a:cs typeface="Georgia"/>
              </a:rPr>
              <a:t>Overview </a:t>
            </a:r>
            <a:r>
              <a:rPr sz="1200" spc="-50" dirty="0">
                <a:latin typeface="Georgia"/>
                <a:cs typeface="Georgia"/>
              </a:rPr>
              <a:t>User </a:t>
            </a:r>
            <a:r>
              <a:rPr sz="1200" spc="-40" dirty="0">
                <a:latin typeface="Georgia"/>
                <a:cs typeface="Georgia"/>
              </a:rPr>
              <a:t>Interface </a:t>
            </a:r>
            <a:r>
              <a:rPr sz="1200" spc="-20" dirty="0">
                <a:latin typeface="Georgia"/>
                <a:cs typeface="Georgia"/>
              </a:rPr>
              <a:t>(Details </a:t>
            </a:r>
            <a:r>
              <a:rPr sz="1200" spc="-45" dirty="0">
                <a:latin typeface="Georgia"/>
                <a:cs typeface="Georgia"/>
              </a:rPr>
              <a:t>in </a:t>
            </a:r>
            <a:r>
              <a:rPr sz="1200" spc="-20" dirty="0">
                <a:latin typeface="Georgia"/>
                <a:cs typeface="Georgia"/>
              </a:rPr>
              <a:t>Appendix</a:t>
            </a:r>
            <a:r>
              <a:rPr sz="1200" spc="150" dirty="0">
                <a:latin typeface="Georgia"/>
                <a:cs typeface="Georgia"/>
              </a:rPr>
              <a:t> </a:t>
            </a:r>
            <a:r>
              <a:rPr sz="1200" spc="35" dirty="0">
                <a:latin typeface="Georgia"/>
                <a:cs typeface="Georgia"/>
              </a:rPr>
              <a:t>A)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1450">
              <a:latin typeface="Times New Roman"/>
              <a:cs typeface="Times New Roman"/>
            </a:endParaRPr>
          </a:p>
          <a:p>
            <a:pPr marL="12700" marR="5080" indent="222885" algn="just">
              <a:lnSpc>
                <a:spcPct val="100000"/>
              </a:lnSpc>
            </a:pP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40" dirty="0">
                <a:latin typeface="Georgia"/>
                <a:cs typeface="Georgia"/>
              </a:rPr>
              <a:t>overview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65" dirty="0">
                <a:latin typeface="Georgia"/>
                <a:cs typeface="Georgia"/>
              </a:rPr>
              <a:t>home </a:t>
            </a:r>
            <a:r>
              <a:rPr sz="1200" spc="-40" dirty="0">
                <a:latin typeface="Georgia"/>
                <a:cs typeface="Georgia"/>
              </a:rPr>
              <a:t>page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10" dirty="0">
                <a:latin typeface="Georgia"/>
                <a:cs typeface="Georgia"/>
              </a:rPr>
              <a:t>GitGroup. </a:t>
            </a:r>
            <a:r>
              <a:rPr sz="1200" spc="-35" dirty="0">
                <a:latin typeface="Georgia"/>
                <a:cs typeface="Georgia"/>
              </a:rPr>
              <a:t>Because </a:t>
            </a:r>
            <a:r>
              <a:rPr sz="1200" spc="-50" dirty="0">
                <a:latin typeface="Georgia"/>
                <a:cs typeface="Georgia"/>
              </a:rPr>
              <a:t>our design </a:t>
            </a:r>
            <a:r>
              <a:rPr sz="1200" spc="-45" dirty="0">
                <a:latin typeface="Georgia"/>
                <a:cs typeface="Georgia"/>
              </a:rPr>
              <a:t>aim is </a:t>
            </a:r>
            <a:r>
              <a:rPr sz="1200" spc="-50" dirty="0">
                <a:latin typeface="Georgia"/>
                <a:cs typeface="Georgia"/>
              </a:rPr>
              <a:t>ease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45" dirty="0">
                <a:latin typeface="Georgia"/>
                <a:cs typeface="Georgia"/>
              </a:rPr>
              <a:t>simple, </a:t>
            </a:r>
            <a:r>
              <a:rPr sz="1200" spc="-20" dirty="0">
                <a:latin typeface="Georgia"/>
                <a:cs typeface="Georgia"/>
              </a:rPr>
              <a:t>all 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30" dirty="0">
                <a:latin typeface="Georgia"/>
                <a:cs typeface="Georgia"/>
              </a:rPr>
              <a:t>important </a:t>
            </a:r>
            <a:r>
              <a:rPr sz="1200" spc="-40" dirty="0">
                <a:latin typeface="Georgia"/>
                <a:cs typeface="Georgia"/>
              </a:rPr>
              <a:t>information </a:t>
            </a:r>
            <a:r>
              <a:rPr sz="1200" spc="-45" dirty="0">
                <a:latin typeface="Georgia"/>
                <a:cs typeface="Georgia"/>
              </a:rPr>
              <a:t>should </a:t>
            </a:r>
            <a:r>
              <a:rPr sz="1200" spc="-30" dirty="0">
                <a:latin typeface="Georgia"/>
                <a:cs typeface="Georgia"/>
              </a:rPr>
              <a:t>display </a:t>
            </a:r>
            <a:r>
              <a:rPr sz="1200" spc="-65" dirty="0">
                <a:latin typeface="Georgia"/>
                <a:cs typeface="Georgia"/>
              </a:rPr>
              <a:t>on </a:t>
            </a:r>
            <a:r>
              <a:rPr sz="1200" spc="-25" dirty="0">
                <a:latin typeface="Georgia"/>
                <a:cs typeface="Georgia"/>
              </a:rPr>
              <a:t>this </a:t>
            </a:r>
            <a:r>
              <a:rPr sz="1200" spc="-50" dirty="0">
                <a:latin typeface="Georgia"/>
                <a:cs typeface="Georgia"/>
              </a:rPr>
              <a:t>main </a:t>
            </a:r>
            <a:r>
              <a:rPr sz="1200" spc="-30" dirty="0">
                <a:latin typeface="Georgia"/>
                <a:cs typeface="Georgia"/>
              </a:rPr>
              <a:t>page. </a:t>
            </a: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50" dirty="0">
                <a:latin typeface="Georgia"/>
                <a:cs typeface="Georgia"/>
              </a:rPr>
              <a:t>main </a:t>
            </a:r>
            <a:r>
              <a:rPr sz="1200" spc="-30" dirty="0">
                <a:latin typeface="Georgia"/>
                <a:cs typeface="Georgia"/>
              </a:rPr>
              <a:t>navigation bar </a:t>
            </a:r>
            <a:r>
              <a:rPr sz="1200" spc="-60" dirty="0">
                <a:latin typeface="Georgia"/>
                <a:cs typeface="Georgia"/>
              </a:rPr>
              <a:t>shows </a:t>
            </a:r>
            <a:r>
              <a:rPr sz="1200" spc="-25" dirty="0">
                <a:latin typeface="Georgia"/>
                <a:cs typeface="Georgia"/>
              </a:rPr>
              <a:t>the  </a:t>
            </a:r>
            <a:r>
              <a:rPr sz="1200" spc="-45" dirty="0">
                <a:latin typeface="Georgia"/>
                <a:cs typeface="Georgia"/>
              </a:rPr>
              <a:t>personal</a:t>
            </a:r>
            <a:r>
              <a:rPr sz="1200" spc="165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information.</a:t>
            </a:r>
            <a:r>
              <a:rPr sz="1200" spc="175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and</a:t>
            </a:r>
            <a:r>
              <a:rPr sz="1200" spc="170" dirty="0">
                <a:latin typeface="Georgia"/>
                <a:cs typeface="Georgia"/>
              </a:rPr>
              <a:t> </a:t>
            </a:r>
            <a:r>
              <a:rPr sz="1200" spc="-25" dirty="0">
                <a:latin typeface="Georgia"/>
                <a:cs typeface="Georgia"/>
              </a:rPr>
              <a:t>the</a:t>
            </a:r>
            <a:r>
              <a:rPr sz="1200" spc="165" dirty="0">
                <a:latin typeface="Georgia"/>
                <a:cs typeface="Georgia"/>
              </a:rPr>
              <a:t> </a:t>
            </a:r>
            <a:r>
              <a:rPr sz="1200" spc="-55" dirty="0">
                <a:latin typeface="Georgia"/>
                <a:cs typeface="Georgia"/>
              </a:rPr>
              <a:t>second</a:t>
            </a:r>
            <a:r>
              <a:rPr sz="1200" spc="170" dirty="0">
                <a:latin typeface="Georgia"/>
                <a:cs typeface="Georgia"/>
              </a:rPr>
              <a:t> </a:t>
            </a:r>
            <a:r>
              <a:rPr sz="1200" spc="-30" dirty="0">
                <a:latin typeface="Georgia"/>
                <a:cs typeface="Georgia"/>
              </a:rPr>
              <a:t>navigation</a:t>
            </a:r>
            <a:r>
              <a:rPr sz="1200" spc="165" dirty="0">
                <a:latin typeface="Georgia"/>
                <a:cs typeface="Georgia"/>
              </a:rPr>
              <a:t> </a:t>
            </a:r>
            <a:r>
              <a:rPr sz="1200" spc="-30" dirty="0">
                <a:latin typeface="Georgia"/>
                <a:cs typeface="Georgia"/>
              </a:rPr>
              <a:t>bar</a:t>
            </a:r>
            <a:r>
              <a:rPr sz="1200" spc="170" dirty="0">
                <a:latin typeface="Georgia"/>
                <a:cs typeface="Georgia"/>
              </a:rPr>
              <a:t> </a:t>
            </a:r>
            <a:r>
              <a:rPr sz="1200" spc="-45" dirty="0">
                <a:latin typeface="Georgia"/>
                <a:cs typeface="Georgia"/>
              </a:rPr>
              <a:t>is</a:t>
            </a:r>
            <a:r>
              <a:rPr sz="1200" spc="170" dirty="0">
                <a:latin typeface="Georgia"/>
                <a:cs typeface="Georgia"/>
              </a:rPr>
              <a:t> </a:t>
            </a:r>
            <a:r>
              <a:rPr sz="1200" spc="-50" dirty="0">
                <a:latin typeface="Georgia"/>
                <a:cs typeface="Georgia"/>
              </a:rPr>
              <a:t>used</a:t>
            </a:r>
            <a:r>
              <a:rPr sz="1200" spc="165" dirty="0">
                <a:latin typeface="Georgia"/>
                <a:cs typeface="Georgia"/>
              </a:rPr>
              <a:t> </a:t>
            </a:r>
            <a:r>
              <a:rPr sz="1200" spc="-45" dirty="0">
                <a:latin typeface="Georgia"/>
                <a:cs typeface="Georgia"/>
              </a:rPr>
              <a:t>for</a:t>
            </a:r>
            <a:r>
              <a:rPr sz="1200" spc="170" dirty="0">
                <a:latin typeface="Georgia"/>
                <a:cs typeface="Georgia"/>
              </a:rPr>
              <a:t> </a:t>
            </a:r>
            <a:r>
              <a:rPr sz="1200" spc="-25" dirty="0">
                <a:latin typeface="Georgia"/>
                <a:cs typeface="Georgia"/>
              </a:rPr>
              <a:t>navigate</a:t>
            </a:r>
            <a:r>
              <a:rPr sz="1200" spc="170" dirty="0">
                <a:latin typeface="Georgia"/>
                <a:cs typeface="Georgia"/>
              </a:rPr>
              <a:t> </a:t>
            </a:r>
            <a:r>
              <a:rPr sz="1200" spc="-55" dirty="0">
                <a:latin typeface="Georgia"/>
                <a:cs typeface="Georgia"/>
              </a:rPr>
              <a:t>among</a:t>
            </a:r>
            <a:r>
              <a:rPr sz="1200" spc="165" dirty="0">
                <a:latin typeface="Georgia"/>
                <a:cs typeface="Georgia"/>
              </a:rPr>
              <a:t> </a:t>
            </a:r>
            <a:r>
              <a:rPr sz="1200" spc="-25" dirty="0">
                <a:latin typeface="Georgia"/>
                <a:cs typeface="Georgia"/>
              </a:rPr>
              <a:t>the</a:t>
            </a:r>
            <a:r>
              <a:rPr sz="1200" spc="170" dirty="0">
                <a:latin typeface="Georgia"/>
                <a:cs typeface="Georgia"/>
              </a:rPr>
              <a:t> </a:t>
            </a:r>
            <a:r>
              <a:rPr sz="1200" spc="-25" dirty="0">
                <a:latin typeface="Georgia"/>
                <a:cs typeface="Georgia"/>
              </a:rPr>
              <a:t>Overview,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35"/>
              </a:lnSpc>
            </a:pPr>
            <a:r>
              <a:rPr spc="-45" dirty="0"/>
              <a:t>7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7380" y="60513"/>
            <a:ext cx="178816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i="1" spc="-5" dirty="0">
                <a:latin typeface="Georgia"/>
                <a:cs typeface="Georgia"/>
              </a:rPr>
              <a:t>3.1. </a:t>
            </a:r>
            <a:r>
              <a:rPr sz="1200" i="1" spc="-10" dirty="0">
                <a:latin typeface="Georgia"/>
                <a:cs typeface="Georgia"/>
              </a:rPr>
              <a:t>USER</a:t>
            </a:r>
            <a:r>
              <a:rPr sz="1200" i="1" spc="95" dirty="0">
                <a:latin typeface="Georgia"/>
                <a:cs typeface="Georgia"/>
              </a:rPr>
              <a:t> </a:t>
            </a:r>
            <a:r>
              <a:rPr sz="1200" i="1" spc="5" dirty="0">
                <a:latin typeface="Georgia"/>
                <a:cs typeface="Georgia"/>
              </a:rPr>
              <a:t>INTERFACES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06999" y="60513"/>
            <a:ext cx="322580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i="1" spc="35" dirty="0">
                <a:latin typeface="Georgia"/>
                <a:cs typeface="Georgia"/>
              </a:rPr>
              <a:t>CHAPTER </a:t>
            </a:r>
            <a:r>
              <a:rPr sz="1200" i="1" spc="-40" dirty="0">
                <a:latin typeface="Georgia"/>
                <a:cs typeface="Georgia"/>
              </a:rPr>
              <a:t>3. </a:t>
            </a:r>
            <a:r>
              <a:rPr sz="1200" i="1" spc="5" dirty="0">
                <a:latin typeface="Georgia"/>
                <a:cs typeface="Georgia"/>
              </a:rPr>
              <a:t>INTERFACE</a:t>
            </a:r>
            <a:r>
              <a:rPr sz="1200" i="1" spc="40" dirty="0">
                <a:latin typeface="Georgia"/>
                <a:cs typeface="Georgia"/>
              </a:rPr>
              <a:t> </a:t>
            </a:r>
            <a:r>
              <a:rPr sz="1200" i="1" dirty="0">
                <a:latin typeface="Georgia"/>
                <a:cs typeface="Georgia"/>
              </a:rPr>
              <a:t>REQUIREMENTS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0080" y="282613"/>
            <a:ext cx="6280150" cy="0"/>
          </a:xfrm>
          <a:custGeom>
            <a:avLst/>
            <a:gdLst/>
            <a:ahLst/>
            <a:cxnLst/>
            <a:rect l="l" t="t" r="r" b="b"/>
            <a:pathLst>
              <a:path w="6280150">
                <a:moveTo>
                  <a:pt x="0" y="0"/>
                </a:moveTo>
                <a:lnTo>
                  <a:pt x="6279845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27380" y="627377"/>
            <a:ext cx="6306185" cy="185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200" spc="-25" dirty="0">
                <a:latin typeface="Georgia"/>
                <a:cs typeface="Georgia"/>
              </a:rPr>
              <a:t>Kanban, </a:t>
            </a:r>
            <a:r>
              <a:rPr sz="1200" dirty="0">
                <a:latin typeface="Georgia"/>
                <a:cs typeface="Georgia"/>
              </a:rPr>
              <a:t>Chart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35" dirty="0">
                <a:latin typeface="Georgia"/>
                <a:cs typeface="Georgia"/>
              </a:rPr>
              <a:t>Documentation </a:t>
            </a:r>
            <a:r>
              <a:rPr sz="1200" spc="-30" dirty="0">
                <a:latin typeface="Georgia"/>
                <a:cs typeface="Georgia"/>
              </a:rPr>
              <a:t>page. </a:t>
            </a: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20" dirty="0">
                <a:latin typeface="Georgia"/>
                <a:cs typeface="Georgia"/>
              </a:rPr>
              <a:t>next </a:t>
            </a:r>
            <a:r>
              <a:rPr sz="1200" spc="-45" dirty="0">
                <a:latin typeface="Georgia"/>
                <a:cs typeface="Georgia"/>
              </a:rPr>
              <a:t>line is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20" dirty="0">
                <a:latin typeface="Georgia"/>
                <a:cs typeface="Georgia"/>
              </a:rPr>
              <a:t>tool bar, all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20" dirty="0">
                <a:latin typeface="Georgia"/>
                <a:cs typeface="Georgia"/>
              </a:rPr>
              <a:t>tool button </a:t>
            </a:r>
            <a:r>
              <a:rPr sz="1200" spc="-45" dirty="0">
                <a:latin typeface="Georgia"/>
                <a:cs typeface="Georgia"/>
              </a:rPr>
              <a:t>should  </a:t>
            </a:r>
            <a:r>
              <a:rPr sz="1200" spc="-30" dirty="0">
                <a:latin typeface="Georgia"/>
                <a:cs typeface="Georgia"/>
              </a:rPr>
              <a:t>be </a:t>
            </a:r>
            <a:r>
              <a:rPr sz="1200" spc="-45" dirty="0">
                <a:latin typeface="Georgia"/>
                <a:cs typeface="Georgia"/>
              </a:rPr>
              <a:t>here. </a:t>
            </a:r>
            <a:r>
              <a:rPr sz="1200" spc="-30" dirty="0">
                <a:latin typeface="Georgia"/>
                <a:cs typeface="Georgia"/>
              </a:rPr>
              <a:t>Specially,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20" dirty="0">
                <a:latin typeface="Georgia"/>
                <a:cs typeface="Georgia"/>
              </a:rPr>
              <a:t>left </a:t>
            </a:r>
            <a:r>
              <a:rPr sz="1200" spc="-50" dirty="0">
                <a:latin typeface="Georgia"/>
                <a:cs typeface="Georgia"/>
              </a:rPr>
              <a:t>side </a:t>
            </a:r>
            <a:r>
              <a:rPr sz="1200" spc="-45" dirty="0">
                <a:latin typeface="Georgia"/>
                <a:cs typeface="Georgia"/>
              </a:rPr>
              <a:t>in </a:t>
            </a:r>
            <a:r>
              <a:rPr sz="1200" spc="-25" dirty="0">
                <a:latin typeface="Georgia"/>
                <a:cs typeface="Georgia"/>
              </a:rPr>
              <a:t>this </a:t>
            </a:r>
            <a:r>
              <a:rPr sz="1200" spc="-45" dirty="0">
                <a:latin typeface="Georgia"/>
                <a:cs typeface="Georgia"/>
              </a:rPr>
              <a:t>line is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40" dirty="0">
                <a:latin typeface="Georgia"/>
                <a:cs typeface="Georgia"/>
              </a:rPr>
              <a:t>bread </a:t>
            </a:r>
            <a:r>
              <a:rPr sz="1200" spc="-50" dirty="0">
                <a:latin typeface="Georgia"/>
                <a:cs typeface="Georgia"/>
              </a:rPr>
              <a:t>crumb which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50" dirty="0">
                <a:latin typeface="Georgia"/>
                <a:cs typeface="Georgia"/>
              </a:rPr>
              <a:t>used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55" dirty="0">
                <a:latin typeface="Georgia"/>
                <a:cs typeface="Georgia"/>
              </a:rPr>
              <a:t>improve </a:t>
            </a:r>
            <a:r>
              <a:rPr sz="1200" spc="-25" dirty="0">
                <a:latin typeface="Georgia"/>
                <a:cs typeface="Georgia"/>
              </a:rPr>
              <a:t>the  </a:t>
            </a:r>
            <a:r>
              <a:rPr sz="1200" spc="-30" dirty="0">
                <a:latin typeface="Georgia"/>
                <a:cs typeface="Georgia"/>
              </a:rPr>
              <a:t>navigation </a:t>
            </a:r>
            <a:r>
              <a:rPr sz="1200" spc="-35" dirty="0">
                <a:latin typeface="Georgia"/>
                <a:cs typeface="Georgia"/>
              </a:rPr>
              <a:t>experience. </a:t>
            </a: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45" dirty="0">
                <a:latin typeface="Georgia"/>
                <a:cs typeface="Georgia"/>
              </a:rPr>
              <a:t>most </a:t>
            </a:r>
            <a:r>
              <a:rPr sz="1200" spc="-30" dirty="0">
                <a:latin typeface="Georgia"/>
                <a:cs typeface="Georgia"/>
              </a:rPr>
              <a:t>important </a:t>
            </a:r>
            <a:r>
              <a:rPr sz="1200" spc="-15" dirty="0">
                <a:latin typeface="Georgia"/>
                <a:cs typeface="Georgia"/>
              </a:rPr>
              <a:t>part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45" dirty="0">
                <a:latin typeface="Georgia"/>
                <a:cs typeface="Georgia"/>
              </a:rPr>
              <a:t>workspace </a:t>
            </a:r>
            <a:r>
              <a:rPr sz="1200" spc="-50" dirty="0">
                <a:latin typeface="Georgia"/>
                <a:cs typeface="Georgia"/>
              </a:rPr>
              <a:t>which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35" dirty="0">
                <a:latin typeface="Georgia"/>
                <a:cs typeface="Georgia"/>
              </a:rPr>
              <a:t>divided </a:t>
            </a:r>
            <a:r>
              <a:rPr sz="1200" spc="-40" dirty="0">
                <a:latin typeface="Georgia"/>
                <a:cs typeface="Georgia"/>
              </a:rPr>
              <a:t>into </a:t>
            </a:r>
            <a:r>
              <a:rPr sz="1200" spc="-80" dirty="0">
                <a:latin typeface="Georgia"/>
                <a:cs typeface="Georgia"/>
              </a:rPr>
              <a:t>3 </a:t>
            </a:r>
            <a:r>
              <a:rPr sz="1200" spc="-20" dirty="0">
                <a:latin typeface="Georgia"/>
                <a:cs typeface="Georgia"/>
              </a:rPr>
              <a:t>parts.  </a:t>
            </a: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20" dirty="0">
                <a:latin typeface="Georgia"/>
                <a:cs typeface="Georgia"/>
              </a:rPr>
              <a:t>left </a:t>
            </a:r>
            <a:r>
              <a:rPr sz="1200" spc="-50" dirty="0">
                <a:latin typeface="Georgia"/>
                <a:cs typeface="Georgia"/>
              </a:rPr>
              <a:t>side </a:t>
            </a:r>
            <a:r>
              <a:rPr sz="1200" spc="-30" dirty="0">
                <a:latin typeface="Georgia"/>
                <a:cs typeface="Georgia"/>
              </a:rPr>
              <a:t>bar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5" dirty="0">
                <a:latin typeface="Georgia"/>
                <a:cs typeface="Georgia"/>
              </a:rPr>
              <a:t>Project </a:t>
            </a:r>
            <a:r>
              <a:rPr sz="1200" spc="-20" dirty="0">
                <a:latin typeface="Georgia"/>
                <a:cs typeface="Georgia"/>
              </a:rPr>
              <a:t>list </a:t>
            </a:r>
            <a:r>
              <a:rPr sz="1200" spc="-50" dirty="0">
                <a:latin typeface="Georgia"/>
                <a:cs typeface="Georgia"/>
              </a:rPr>
              <a:t>where </a:t>
            </a:r>
            <a:r>
              <a:rPr sz="1200" spc="-55" dirty="0">
                <a:latin typeface="Georgia"/>
                <a:cs typeface="Georgia"/>
              </a:rPr>
              <a:t>users </a:t>
            </a:r>
            <a:r>
              <a:rPr sz="1200" spc="-35" dirty="0">
                <a:latin typeface="Georgia"/>
                <a:cs typeface="Georgia"/>
              </a:rPr>
              <a:t>can </a:t>
            </a:r>
            <a:r>
              <a:rPr sz="1200" spc="-45" dirty="0">
                <a:latin typeface="Georgia"/>
                <a:cs typeface="Georgia"/>
              </a:rPr>
              <a:t>search, </a:t>
            </a:r>
            <a:r>
              <a:rPr sz="1200" spc="-50" dirty="0">
                <a:latin typeface="Georgia"/>
                <a:cs typeface="Georgia"/>
              </a:rPr>
              <a:t>choose, </a:t>
            </a:r>
            <a:r>
              <a:rPr sz="1200" spc="-20" dirty="0">
                <a:latin typeface="Georgia"/>
                <a:cs typeface="Georgia"/>
              </a:rPr>
              <a:t>edit, </a:t>
            </a:r>
            <a:r>
              <a:rPr sz="1200" spc="-35" dirty="0">
                <a:latin typeface="Georgia"/>
                <a:cs typeface="Georgia"/>
              </a:rPr>
              <a:t>add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60" dirty="0">
                <a:latin typeface="Georgia"/>
                <a:cs typeface="Georgia"/>
              </a:rPr>
              <a:t>remove </a:t>
            </a:r>
            <a:r>
              <a:rPr sz="1200" spc="-15" dirty="0">
                <a:latin typeface="Georgia"/>
                <a:cs typeface="Georgia"/>
              </a:rPr>
              <a:t>project.  </a:t>
            </a: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45" dirty="0">
                <a:latin typeface="Georgia"/>
                <a:cs typeface="Georgia"/>
              </a:rPr>
              <a:t>combination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20" dirty="0">
                <a:latin typeface="Georgia"/>
                <a:cs typeface="Georgia"/>
              </a:rPr>
              <a:t>project list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55" dirty="0">
                <a:latin typeface="Georgia"/>
                <a:cs typeface="Georgia"/>
              </a:rPr>
              <a:t>second </a:t>
            </a:r>
            <a:r>
              <a:rPr sz="1200" spc="-30" dirty="0">
                <a:latin typeface="Georgia"/>
                <a:cs typeface="Georgia"/>
              </a:rPr>
              <a:t>navigation </a:t>
            </a:r>
            <a:r>
              <a:rPr sz="1200" spc="-20" dirty="0">
                <a:latin typeface="Georgia"/>
                <a:cs typeface="Georgia"/>
              </a:rPr>
              <a:t>bar, </a:t>
            </a:r>
            <a:r>
              <a:rPr sz="1200" spc="-50" dirty="0">
                <a:latin typeface="Georgia"/>
                <a:cs typeface="Georgia"/>
              </a:rPr>
              <a:t>which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35" dirty="0">
                <a:latin typeface="Georgia"/>
                <a:cs typeface="Georgia"/>
              </a:rPr>
              <a:t>called </a:t>
            </a:r>
            <a:r>
              <a:rPr sz="1200" spc="-55" dirty="0">
                <a:latin typeface="Georgia"/>
                <a:cs typeface="Georgia"/>
              </a:rPr>
              <a:t>two-dimension  </a:t>
            </a:r>
            <a:r>
              <a:rPr sz="1200" spc="-30" dirty="0">
                <a:latin typeface="Georgia"/>
                <a:cs typeface="Georgia"/>
              </a:rPr>
              <a:t>navigation,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35" dirty="0">
                <a:latin typeface="Georgia"/>
                <a:cs typeface="Georgia"/>
              </a:rPr>
              <a:t>stronger, </a:t>
            </a:r>
            <a:r>
              <a:rPr sz="1200" spc="-65" dirty="0">
                <a:latin typeface="Georgia"/>
                <a:cs typeface="Georgia"/>
              </a:rPr>
              <a:t>more</a:t>
            </a:r>
            <a:r>
              <a:rPr sz="1200" spc="10" dirty="0">
                <a:latin typeface="Georgia"/>
                <a:cs typeface="Georgia"/>
              </a:rPr>
              <a:t> </a:t>
            </a:r>
            <a:r>
              <a:rPr sz="1200" spc="-25" dirty="0">
                <a:latin typeface="Georgia"/>
                <a:cs typeface="Georgia"/>
              </a:rPr>
              <a:t>accurate.</a:t>
            </a:r>
            <a:endParaRPr sz="1200">
              <a:latin typeface="Georgia"/>
              <a:cs typeface="Georgia"/>
            </a:endParaRPr>
          </a:p>
          <a:p>
            <a:pPr marL="12700" marR="5715" algn="just">
              <a:lnSpc>
                <a:spcPct val="100000"/>
              </a:lnSpc>
              <a:spcBef>
                <a:spcPts val="25"/>
              </a:spcBef>
            </a:pP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45" dirty="0">
                <a:latin typeface="Georgia"/>
                <a:cs typeface="Georgia"/>
              </a:rPr>
              <a:t>middle </a:t>
            </a:r>
            <a:r>
              <a:rPr sz="1200" spc="-15" dirty="0">
                <a:latin typeface="Georgia"/>
                <a:cs typeface="Georgia"/>
              </a:rPr>
              <a:t>part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45" dirty="0">
                <a:latin typeface="Georgia"/>
                <a:cs typeface="Georgia"/>
              </a:rPr>
              <a:t>workspace is </a:t>
            </a:r>
            <a:r>
              <a:rPr sz="1200" spc="-35" dirty="0">
                <a:latin typeface="Georgia"/>
                <a:cs typeface="Georgia"/>
              </a:rPr>
              <a:t>user’s </a:t>
            </a:r>
            <a:r>
              <a:rPr sz="1200" spc="-40" dirty="0">
                <a:latin typeface="Georgia"/>
                <a:cs typeface="Georgia"/>
              </a:rPr>
              <a:t>current </a:t>
            </a:r>
            <a:r>
              <a:rPr sz="1200" spc="-15" dirty="0">
                <a:latin typeface="Georgia"/>
                <a:cs typeface="Georgia"/>
              </a:rPr>
              <a:t>status,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5" dirty="0">
                <a:latin typeface="Georgia"/>
                <a:cs typeface="Georgia"/>
              </a:rPr>
              <a:t>it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65" dirty="0">
                <a:latin typeface="Georgia"/>
                <a:cs typeface="Georgia"/>
              </a:rPr>
              <a:t>shown </a:t>
            </a:r>
            <a:r>
              <a:rPr sz="1200" spc="-40" dirty="0">
                <a:latin typeface="Georgia"/>
                <a:cs typeface="Georgia"/>
              </a:rPr>
              <a:t>as </a:t>
            </a:r>
            <a:r>
              <a:rPr sz="1200" spc="-70" dirty="0">
                <a:latin typeface="Georgia"/>
                <a:cs typeface="Georgia"/>
              </a:rPr>
              <a:t>some </a:t>
            </a:r>
            <a:r>
              <a:rPr sz="1200" spc="-40" dirty="0">
                <a:latin typeface="Georgia"/>
                <a:cs typeface="Georgia"/>
              </a:rPr>
              <a:t>diagrams and  </a:t>
            </a:r>
            <a:r>
              <a:rPr sz="1200" spc="-30" dirty="0">
                <a:latin typeface="Georgia"/>
                <a:cs typeface="Georgia"/>
              </a:rPr>
              <a:t>charts.</a:t>
            </a:r>
            <a:endParaRPr sz="1200">
              <a:latin typeface="Georgia"/>
              <a:cs typeface="Georgia"/>
            </a:endParaRPr>
          </a:p>
          <a:p>
            <a:pPr marL="12700" marR="5080" algn="just">
              <a:lnSpc>
                <a:spcPct val="100000"/>
              </a:lnSpc>
              <a:spcBef>
                <a:spcPts val="10"/>
              </a:spcBef>
            </a:pP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30" dirty="0">
                <a:latin typeface="Georgia"/>
                <a:cs typeface="Georgia"/>
              </a:rPr>
              <a:t>right </a:t>
            </a:r>
            <a:r>
              <a:rPr sz="1200" spc="-50" dirty="0">
                <a:latin typeface="Georgia"/>
                <a:cs typeface="Georgia"/>
              </a:rPr>
              <a:t>side </a:t>
            </a:r>
            <a:r>
              <a:rPr sz="1200" spc="-30" dirty="0">
                <a:latin typeface="Georgia"/>
                <a:cs typeface="Georgia"/>
              </a:rPr>
              <a:t>bar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20" dirty="0">
                <a:latin typeface="Georgia"/>
                <a:cs typeface="Georgia"/>
              </a:rPr>
              <a:t>all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40" dirty="0">
                <a:latin typeface="Georgia"/>
                <a:cs typeface="Georgia"/>
              </a:rPr>
              <a:t>to-do </a:t>
            </a:r>
            <a:r>
              <a:rPr sz="1200" spc="-30" dirty="0">
                <a:latin typeface="Georgia"/>
                <a:cs typeface="Georgia"/>
              </a:rPr>
              <a:t>things </a:t>
            </a:r>
            <a:r>
              <a:rPr sz="1200" spc="-40" dirty="0">
                <a:latin typeface="Georgia"/>
                <a:cs typeface="Georgia"/>
              </a:rPr>
              <a:t>including cards </a:t>
            </a:r>
            <a:r>
              <a:rPr sz="1200" spc="-50" dirty="0">
                <a:latin typeface="Georgia"/>
                <a:cs typeface="Georgia"/>
              </a:rPr>
              <a:t>which </a:t>
            </a:r>
            <a:r>
              <a:rPr sz="1200" spc="-40" dirty="0">
                <a:latin typeface="Georgia"/>
                <a:cs typeface="Georgia"/>
              </a:rPr>
              <a:t>are </a:t>
            </a:r>
            <a:r>
              <a:rPr sz="1200" spc="-45" dirty="0">
                <a:latin typeface="Georgia"/>
                <a:cs typeface="Georgia"/>
              </a:rPr>
              <a:t>close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40" dirty="0">
                <a:latin typeface="Georgia"/>
                <a:cs typeface="Georgia"/>
              </a:rPr>
              <a:t>deadline, </a:t>
            </a:r>
            <a:r>
              <a:rPr sz="1200" spc="-55" dirty="0">
                <a:latin typeface="Georgia"/>
                <a:cs typeface="Georgia"/>
              </a:rPr>
              <a:t>message </a:t>
            </a:r>
            <a:r>
              <a:rPr sz="1200" spc="-40" dirty="0">
                <a:latin typeface="Georgia"/>
                <a:cs typeface="Georgia"/>
              </a:rPr>
              <a:t>and   meeting</a:t>
            </a:r>
            <a:r>
              <a:rPr sz="1200" spc="95" dirty="0">
                <a:latin typeface="Georgia"/>
                <a:cs typeface="Georgia"/>
              </a:rPr>
              <a:t> </a:t>
            </a:r>
            <a:r>
              <a:rPr sz="1200" spc="-30" dirty="0">
                <a:latin typeface="Georgia"/>
                <a:cs typeface="Georgia"/>
              </a:rPr>
              <a:t>log.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97856" y="2818099"/>
            <a:ext cx="3764153" cy="35567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27380" y="6520329"/>
            <a:ext cx="6306185" cy="17075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5865">
              <a:lnSpc>
                <a:spcPct val="100000"/>
              </a:lnSpc>
              <a:spcBef>
                <a:spcPts val="95"/>
              </a:spcBef>
            </a:pPr>
            <a:r>
              <a:rPr sz="1200" spc="-25" dirty="0">
                <a:latin typeface="Georgia"/>
                <a:cs typeface="Georgia"/>
              </a:rPr>
              <a:t>Figure </a:t>
            </a:r>
            <a:r>
              <a:rPr sz="1200" spc="-55" dirty="0">
                <a:latin typeface="Georgia"/>
                <a:cs typeface="Georgia"/>
              </a:rPr>
              <a:t>3.2: </a:t>
            </a:r>
            <a:r>
              <a:rPr sz="1200" spc="-10" dirty="0">
                <a:latin typeface="Georgia"/>
                <a:cs typeface="Georgia"/>
              </a:rPr>
              <a:t>KanBan </a:t>
            </a:r>
            <a:r>
              <a:rPr sz="1200" spc="-50" dirty="0">
                <a:latin typeface="Georgia"/>
                <a:cs typeface="Georgia"/>
              </a:rPr>
              <a:t>User </a:t>
            </a:r>
            <a:r>
              <a:rPr sz="1200" spc="-40" dirty="0">
                <a:latin typeface="Georgia"/>
                <a:cs typeface="Georgia"/>
              </a:rPr>
              <a:t>Interface </a:t>
            </a:r>
            <a:r>
              <a:rPr sz="1200" spc="-20" dirty="0">
                <a:latin typeface="Georgia"/>
                <a:cs typeface="Georgia"/>
              </a:rPr>
              <a:t>(Details </a:t>
            </a:r>
            <a:r>
              <a:rPr sz="1200" spc="-45" dirty="0">
                <a:latin typeface="Georgia"/>
                <a:cs typeface="Georgia"/>
              </a:rPr>
              <a:t>in </a:t>
            </a:r>
            <a:r>
              <a:rPr sz="1200" spc="-20" dirty="0">
                <a:latin typeface="Georgia"/>
                <a:cs typeface="Georgia"/>
              </a:rPr>
              <a:t>Appendix</a:t>
            </a:r>
            <a:r>
              <a:rPr sz="1200" spc="204" dirty="0">
                <a:latin typeface="Georgia"/>
                <a:cs typeface="Georgia"/>
              </a:rPr>
              <a:t> </a:t>
            </a:r>
            <a:r>
              <a:rPr sz="1200" spc="35" dirty="0">
                <a:latin typeface="Georgia"/>
                <a:cs typeface="Georgia"/>
              </a:rPr>
              <a:t>A)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 marR="5080" indent="222885" algn="just">
              <a:lnSpc>
                <a:spcPct val="100000"/>
              </a:lnSpc>
            </a:pP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25" dirty="0">
                <a:latin typeface="Georgia"/>
                <a:cs typeface="Georgia"/>
              </a:rPr>
              <a:t>Kanban </a:t>
            </a:r>
            <a:r>
              <a:rPr sz="1200" spc="-35" dirty="0">
                <a:latin typeface="Georgia"/>
                <a:cs typeface="Georgia"/>
              </a:rPr>
              <a:t>board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30" dirty="0">
                <a:latin typeface="Georgia"/>
                <a:cs typeface="Georgia"/>
              </a:rPr>
              <a:t>set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55" dirty="0">
                <a:latin typeface="Georgia"/>
                <a:cs typeface="Georgia"/>
              </a:rPr>
              <a:t>columns </a:t>
            </a:r>
            <a:r>
              <a:rPr sz="1200" dirty="0">
                <a:latin typeface="Georgia"/>
                <a:cs typeface="Georgia"/>
              </a:rPr>
              <a:t>that </a:t>
            </a:r>
            <a:r>
              <a:rPr sz="1200" spc="-40" dirty="0">
                <a:latin typeface="Georgia"/>
                <a:cs typeface="Georgia"/>
              </a:rPr>
              <a:t>allow you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25" dirty="0">
                <a:latin typeface="Georgia"/>
                <a:cs typeface="Georgia"/>
              </a:rPr>
              <a:t>track the </a:t>
            </a:r>
            <a:r>
              <a:rPr sz="1200" spc="-50" dirty="0">
                <a:latin typeface="Georgia"/>
                <a:cs typeface="Georgia"/>
              </a:rPr>
              <a:t>progress of </a:t>
            </a:r>
            <a:r>
              <a:rPr sz="1200" spc="-25" dirty="0">
                <a:latin typeface="Georgia"/>
                <a:cs typeface="Georgia"/>
              </a:rPr>
              <a:t>tasks </a:t>
            </a:r>
            <a:r>
              <a:rPr sz="1200" spc="-40" dirty="0">
                <a:latin typeface="Georgia"/>
                <a:cs typeface="Georgia"/>
              </a:rPr>
              <a:t>as </a:t>
            </a:r>
            <a:r>
              <a:rPr sz="1200" spc="-15" dirty="0">
                <a:latin typeface="Georgia"/>
                <a:cs typeface="Georgia"/>
              </a:rPr>
              <a:t>they </a:t>
            </a:r>
            <a:r>
              <a:rPr sz="1200" spc="-65" dirty="0">
                <a:latin typeface="Georgia"/>
                <a:cs typeface="Georgia"/>
              </a:rPr>
              <a:t>move  </a:t>
            </a:r>
            <a:r>
              <a:rPr sz="1200" spc="-35" dirty="0">
                <a:latin typeface="Georgia"/>
                <a:cs typeface="Georgia"/>
              </a:rPr>
              <a:t>through </a:t>
            </a:r>
            <a:r>
              <a:rPr sz="1200" spc="-40" dirty="0">
                <a:latin typeface="Georgia"/>
                <a:cs typeface="Georgia"/>
              </a:rPr>
              <a:t>your </a:t>
            </a:r>
            <a:r>
              <a:rPr sz="1200" spc="-50" dirty="0">
                <a:latin typeface="Georgia"/>
                <a:cs typeface="Georgia"/>
              </a:rPr>
              <a:t>workflow. </a:t>
            </a: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10" dirty="0">
                <a:latin typeface="Georgia"/>
                <a:cs typeface="Georgia"/>
              </a:rPr>
              <a:t>GitGroup </a:t>
            </a:r>
            <a:r>
              <a:rPr sz="1200" spc="-25" dirty="0">
                <a:latin typeface="Georgia"/>
                <a:cs typeface="Georgia"/>
              </a:rPr>
              <a:t>Kanban </a:t>
            </a:r>
            <a:r>
              <a:rPr sz="1200" spc="-35" dirty="0">
                <a:latin typeface="Georgia"/>
                <a:cs typeface="Georgia"/>
              </a:rPr>
              <a:t>board </a:t>
            </a:r>
            <a:r>
              <a:rPr sz="1200" spc="-25" dirty="0">
                <a:latin typeface="Georgia"/>
                <a:cs typeface="Georgia"/>
              </a:rPr>
              <a:t>default </a:t>
            </a:r>
            <a:r>
              <a:rPr sz="1200" spc="-50" dirty="0">
                <a:latin typeface="Georgia"/>
                <a:cs typeface="Georgia"/>
              </a:rPr>
              <a:t>columns </a:t>
            </a:r>
            <a:r>
              <a:rPr sz="1200" spc="-40" dirty="0">
                <a:latin typeface="Georgia"/>
                <a:cs typeface="Georgia"/>
              </a:rPr>
              <a:t>are Inbox, </a:t>
            </a:r>
            <a:r>
              <a:rPr sz="1200" spc="-25" dirty="0">
                <a:latin typeface="Georgia"/>
                <a:cs typeface="Georgia"/>
              </a:rPr>
              <a:t>Backlog, </a:t>
            </a:r>
            <a:r>
              <a:rPr sz="1200" spc="-30" dirty="0">
                <a:latin typeface="Georgia"/>
                <a:cs typeface="Georgia"/>
              </a:rPr>
              <a:t>Ready,  </a:t>
            </a:r>
            <a:r>
              <a:rPr sz="1200" spc="-55" dirty="0">
                <a:latin typeface="Georgia"/>
                <a:cs typeface="Georgia"/>
              </a:rPr>
              <a:t>In </a:t>
            </a:r>
            <a:r>
              <a:rPr sz="1200" spc="-35" dirty="0">
                <a:latin typeface="Georgia"/>
                <a:cs typeface="Georgia"/>
              </a:rPr>
              <a:t>Progress, </a:t>
            </a:r>
            <a:r>
              <a:rPr sz="1200" spc="-55" dirty="0">
                <a:latin typeface="Georgia"/>
                <a:cs typeface="Georgia"/>
              </a:rPr>
              <a:t>In </a:t>
            </a:r>
            <a:r>
              <a:rPr sz="1200" spc="-25" dirty="0">
                <a:latin typeface="Georgia"/>
                <a:cs typeface="Georgia"/>
              </a:rPr>
              <a:t>Review </a:t>
            </a:r>
            <a:r>
              <a:rPr sz="1200" spc="-40" dirty="0">
                <a:latin typeface="Georgia"/>
                <a:cs typeface="Georgia"/>
              </a:rPr>
              <a:t>and Done. </a:t>
            </a:r>
            <a:r>
              <a:rPr sz="1200" spc="-20" dirty="0">
                <a:latin typeface="Georgia"/>
                <a:cs typeface="Georgia"/>
              </a:rPr>
              <a:t>Cards </a:t>
            </a:r>
            <a:r>
              <a:rPr sz="1200" dirty="0">
                <a:latin typeface="Georgia"/>
                <a:cs typeface="Georgia"/>
              </a:rPr>
              <a:t>that </a:t>
            </a:r>
            <a:r>
              <a:rPr sz="1200" spc="-40" dirty="0">
                <a:latin typeface="Georgia"/>
                <a:cs typeface="Georgia"/>
              </a:rPr>
              <a:t>are </a:t>
            </a:r>
            <a:r>
              <a:rPr sz="1200" spc="-35" dirty="0">
                <a:latin typeface="Georgia"/>
                <a:cs typeface="Georgia"/>
              </a:rPr>
              <a:t>newly </a:t>
            </a:r>
            <a:r>
              <a:rPr sz="1200" spc="-40" dirty="0">
                <a:latin typeface="Georgia"/>
                <a:cs typeface="Georgia"/>
              </a:rPr>
              <a:t>added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45" dirty="0">
                <a:latin typeface="Georgia"/>
                <a:cs typeface="Georgia"/>
              </a:rPr>
              <a:t>Workspace (such </a:t>
            </a:r>
            <a:r>
              <a:rPr sz="1200" spc="-40" dirty="0">
                <a:latin typeface="Georgia"/>
                <a:cs typeface="Georgia"/>
              </a:rPr>
              <a:t>as </a:t>
            </a:r>
            <a:r>
              <a:rPr sz="1200" spc="-55" dirty="0">
                <a:latin typeface="Georgia"/>
                <a:cs typeface="Georgia"/>
              </a:rPr>
              <a:t>when  </a:t>
            </a:r>
            <a:r>
              <a:rPr sz="1200" spc="-40" dirty="0">
                <a:latin typeface="Georgia"/>
                <a:cs typeface="Georgia"/>
              </a:rPr>
              <a:t>an </a:t>
            </a:r>
            <a:r>
              <a:rPr sz="1200" spc="-50" dirty="0">
                <a:latin typeface="Georgia"/>
                <a:cs typeface="Georgia"/>
              </a:rPr>
              <a:t>issue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55" dirty="0">
                <a:latin typeface="Georgia"/>
                <a:cs typeface="Georgia"/>
              </a:rPr>
              <a:t>made </a:t>
            </a:r>
            <a:r>
              <a:rPr sz="1200" spc="-65" dirty="0">
                <a:latin typeface="Georgia"/>
                <a:cs typeface="Georgia"/>
              </a:rPr>
              <a:t>on </a:t>
            </a:r>
            <a:r>
              <a:rPr sz="1200" spc="-15" dirty="0">
                <a:latin typeface="Georgia"/>
                <a:cs typeface="Georgia"/>
              </a:rPr>
              <a:t>GitHub) </a:t>
            </a:r>
            <a:r>
              <a:rPr sz="1200" spc="-30" dirty="0">
                <a:latin typeface="Georgia"/>
                <a:cs typeface="Georgia"/>
              </a:rPr>
              <a:t>will </a:t>
            </a:r>
            <a:r>
              <a:rPr sz="1200" spc="-45" dirty="0">
                <a:latin typeface="Georgia"/>
                <a:cs typeface="Georgia"/>
              </a:rPr>
              <a:t>go </a:t>
            </a:r>
            <a:r>
              <a:rPr sz="1200" spc="-40" dirty="0">
                <a:latin typeface="Georgia"/>
                <a:cs typeface="Georgia"/>
              </a:rPr>
              <a:t>into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45" dirty="0">
                <a:latin typeface="Georgia"/>
                <a:cs typeface="Georgia"/>
              </a:rPr>
              <a:t>Inbox </a:t>
            </a:r>
            <a:r>
              <a:rPr sz="1200" spc="-50" dirty="0">
                <a:latin typeface="Georgia"/>
                <a:cs typeface="Georgia"/>
              </a:rPr>
              <a:t>column </a:t>
            </a:r>
            <a:r>
              <a:rPr sz="1200" spc="-20" dirty="0">
                <a:latin typeface="Georgia"/>
                <a:cs typeface="Georgia"/>
              </a:rPr>
              <a:t>by </a:t>
            </a:r>
            <a:r>
              <a:rPr sz="1200" spc="-25" dirty="0">
                <a:latin typeface="Georgia"/>
                <a:cs typeface="Georgia"/>
              </a:rPr>
              <a:t>default. </a:t>
            </a:r>
            <a:r>
              <a:rPr sz="1200" spc="-20" dirty="0">
                <a:latin typeface="Georgia"/>
                <a:cs typeface="Georgia"/>
              </a:rPr>
              <a:t>Cards </a:t>
            </a:r>
            <a:r>
              <a:rPr sz="1200" dirty="0">
                <a:latin typeface="Georgia"/>
                <a:cs typeface="Georgia"/>
              </a:rPr>
              <a:t>that </a:t>
            </a:r>
            <a:r>
              <a:rPr sz="1200" spc="-40" dirty="0">
                <a:latin typeface="Georgia"/>
                <a:cs typeface="Georgia"/>
              </a:rPr>
              <a:t>are </a:t>
            </a:r>
            <a:r>
              <a:rPr sz="1200" spc="-60" dirty="0">
                <a:latin typeface="Georgia"/>
                <a:cs typeface="Georgia"/>
              </a:rPr>
              <a:t>moved </a:t>
            </a:r>
            <a:r>
              <a:rPr sz="1200" spc="-40" dirty="0">
                <a:latin typeface="Georgia"/>
                <a:cs typeface="Georgia"/>
              </a:rPr>
              <a:t>into 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50" dirty="0">
                <a:latin typeface="Georgia"/>
                <a:cs typeface="Georgia"/>
              </a:rPr>
              <a:t>Done column </a:t>
            </a:r>
            <a:r>
              <a:rPr sz="1200" spc="-65" dirty="0">
                <a:latin typeface="Georgia"/>
                <a:cs typeface="Georgia"/>
              </a:rPr>
              <a:t>on </a:t>
            </a:r>
            <a:r>
              <a:rPr sz="1200" spc="-10" dirty="0">
                <a:latin typeface="Georgia"/>
                <a:cs typeface="Georgia"/>
              </a:rPr>
              <a:t>GitGroup </a:t>
            </a:r>
            <a:r>
              <a:rPr sz="1200" spc="-30" dirty="0">
                <a:latin typeface="Georgia"/>
                <a:cs typeface="Georgia"/>
              </a:rPr>
              <a:t>will be </a:t>
            </a:r>
            <a:r>
              <a:rPr sz="1200" spc="-20" dirty="0">
                <a:latin typeface="Georgia"/>
                <a:cs typeface="Georgia"/>
              </a:rPr>
              <a:t>automatically </a:t>
            </a:r>
            <a:r>
              <a:rPr sz="1200" spc="-45" dirty="0">
                <a:latin typeface="Georgia"/>
                <a:cs typeface="Georgia"/>
              </a:rPr>
              <a:t>closed </a:t>
            </a:r>
            <a:r>
              <a:rPr sz="1200" spc="-40" dirty="0">
                <a:latin typeface="Georgia"/>
                <a:cs typeface="Georgia"/>
              </a:rPr>
              <a:t>and cards </a:t>
            </a:r>
            <a:r>
              <a:rPr sz="1200" spc="-45" dirty="0">
                <a:latin typeface="Georgia"/>
                <a:cs typeface="Georgia"/>
              </a:rPr>
              <a:t>closed </a:t>
            </a:r>
            <a:r>
              <a:rPr sz="1200" spc="-15" dirty="0">
                <a:latin typeface="Georgia"/>
                <a:cs typeface="Georgia"/>
              </a:rPr>
              <a:t>via </a:t>
            </a:r>
            <a:r>
              <a:rPr sz="1200" spc="-20" dirty="0">
                <a:latin typeface="Georgia"/>
                <a:cs typeface="Georgia"/>
              </a:rPr>
              <a:t>GitHub </a:t>
            </a:r>
            <a:r>
              <a:rPr sz="1200" spc="-30" dirty="0">
                <a:latin typeface="Georgia"/>
                <a:cs typeface="Georgia"/>
              </a:rPr>
              <a:t>will be  </a:t>
            </a:r>
            <a:r>
              <a:rPr sz="1200" spc="-20" dirty="0">
                <a:latin typeface="Georgia"/>
                <a:cs typeface="Georgia"/>
              </a:rPr>
              <a:t>automatically </a:t>
            </a:r>
            <a:r>
              <a:rPr sz="1200" spc="-60" dirty="0">
                <a:latin typeface="Georgia"/>
                <a:cs typeface="Georgia"/>
              </a:rPr>
              <a:t>moved </a:t>
            </a:r>
            <a:r>
              <a:rPr sz="1200" spc="-40" dirty="0">
                <a:latin typeface="Georgia"/>
                <a:cs typeface="Georgia"/>
              </a:rPr>
              <a:t>into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50" dirty="0">
                <a:latin typeface="Georgia"/>
                <a:cs typeface="Georgia"/>
              </a:rPr>
              <a:t>Done </a:t>
            </a:r>
            <a:r>
              <a:rPr sz="1200" spc="-45" dirty="0">
                <a:latin typeface="Georgia"/>
                <a:cs typeface="Georgia"/>
              </a:rPr>
              <a:t>column. </a:t>
            </a:r>
            <a:r>
              <a:rPr sz="1200" spc="-10" dirty="0">
                <a:latin typeface="Georgia"/>
                <a:cs typeface="Georgia"/>
              </a:rPr>
              <a:t>And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30" dirty="0">
                <a:latin typeface="Georgia"/>
                <a:cs typeface="Georgia"/>
              </a:rPr>
              <a:t>right </a:t>
            </a:r>
            <a:r>
              <a:rPr sz="1200" spc="-20" dirty="0">
                <a:latin typeface="Georgia"/>
                <a:cs typeface="Georgia"/>
              </a:rPr>
              <a:t>top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25" dirty="0">
                <a:latin typeface="Georgia"/>
                <a:cs typeface="Georgia"/>
              </a:rPr>
              <a:t>Kanban </a:t>
            </a:r>
            <a:r>
              <a:rPr sz="1200" spc="-35" dirty="0">
                <a:latin typeface="Georgia"/>
                <a:cs typeface="Georgia"/>
              </a:rPr>
              <a:t>board </a:t>
            </a:r>
            <a:r>
              <a:rPr sz="1200" spc="-60" dirty="0">
                <a:latin typeface="Georgia"/>
                <a:cs typeface="Georgia"/>
              </a:rPr>
              <a:t>shows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50" dirty="0">
                <a:latin typeface="Georgia"/>
                <a:cs typeface="Georgia"/>
              </a:rPr>
              <a:t>due  </a:t>
            </a:r>
            <a:r>
              <a:rPr sz="1200" spc="-25" dirty="0">
                <a:latin typeface="Georgia"/>
                <a:cs typeface="Georgia"/>
              </a:rPr>
              <a:t>day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25" dirty="0">
                <a:latin typeface="Georgia"/>
                <a:cs typeface="Georgia"/>
              </a:rPr>
              <a:t>this</a:t>
            </a:r>
            <a:r>
              <a:rPr sz="1200" spc="-135" dirty="0">
                <a:latin typeface="Georgia"/>
                <a:cs typeface="Georgia"/>
              </a:rPr>
              <a:t> </a:t>
            </a:r>
            <a:r>
              <a:rPr sz="1200" spc="-10" dirty="0">
                <a:latin typeface="Georgia"/>
                <a:cs typeface="Georgia"/>
              </a:rPr>
              <a:t>KanBan.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35"/>
              </a:lnSpc>
            </a:pPr>
            <a:r>
              <a:rPr spc="-45" dirty="0"/>
              <a:t>8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7380" y="60513"/>
            <a:ext cx="228346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i="1" spc="-45" dirty="0">
                <a:latin typeface="Georgia"/>
                <a:cs typeface="Georgia"/>
              </a:rPr>
              <a:t>3.2. </a:t>
            </a:r>
            <a:r>
              <a:rPr sz="1200" i="1" spc="-10" dirty="0">
                <a:latin typeface="Georgia"/>
                <a:cs typeface="Georgia"/>
              </a:rPr>
              <a:t>HARDWARE </a:t>
            </a:r>
            <a:r>
              <a:rPr sz="1200" i="1" spc="5" dirty="0">
                <a:latin typeface="Georgia"/>
                <a:cs typeface="Georgia"/>
              </a:rPr>
              <a:t>INTERFACES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07181" y="60513"/>
            <a:ext cx="94043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i="1" spc="35" dirty="0">
                <a:latin typeface="Georgia"/>
                <a:cs typeface="Georgia"/>
              </a:rPr>
              <a:t>CHAPTER</a:t>
            </a:r>
            <a:r>
              <a:rPr sz="1200" i="1" spc="20" dirty="0">
                <a:latin typeface="Georgia"/>
                <a:cs typeface="Georgia"/>
              </a:rPr>
              <a:t> </a:t>
            </a:r>
            <a:r>
              <a:rPr sz="1200" i="1" spc="-40" dirty="0">
                <a:latin typeface="Georgia"/>
                <a:cs typeface="Georgia"/>
              </a:rPr>
              <a:t>3.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37294" y="60513"/>
            <a:ext cx="219583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i="1" spc="5" dirty="0">
                <a:latin typeface="Georgia"/>
                <a:cs typeface="Georgia"/>
              </a:rPr>
              <a:t>INTERFACE</a:t>
            </a:r>
            <a:r>
              <a:rPr sz="1200" i="1" spc="70" dirty="0">
                <a:latin typeface="Georgia"/>
                <a:cs typeface="Georgia"/>
              </a:rPr>
              <a:t> </a:t>
            </a:r>
            <a:r>
              <a:rPr sz="1200" i="1" dirty="0">
                <a:latin typeface="Georgia"/>
                <a:cs typeface="Georgia"/>
              </a:rPr>
              <a:t>REQUIREMENTS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0080" y="282613"/>
            <a:ext cx="6280150" cy="0"/>
          </a:xfrm>
          <a:custGeom>
            <a:avLst/>
            <a:gdLst/>
            <a:ahLst/>
            <a:cxnLst/>
            <a:rect l="l" t="t" r="r" b="b"/>
            <a:pathLst>
              <a:path w="6280150">
                <a:moveTo>
                  <a:pt x="0" y="0"/>
                </a:moveTo>
                <a:lnTo>
                  <a:pt x="6279845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97856" y="641866"/>
            <a:ext cx="3764153" cy="35567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27380" y="4344096"/>
            <a:ext cx="6306185" cy="5040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82700">
              <a:lnSpc>
                <a:spcPct val="100000"/>
              </a:lnSpc>
              <a:spcBef>
                <a:spcPts val="95"/>
              </a:spcBef>
            </a:pPr>
            <a:r>
              <a:rPr sz="1200" spc="-25" dirty="0">
                <a:latin typeface="Georgia"/>
                <a:cs typeface="Georgia"/>
              </a:rPr>
              <a:t>Figure </a:t>
            </a:r>
            <a:r>
              <a:rPr sz="1200" spc="-55" dirty="0">
                <a:latin typeface="Georgia"/>
                <a:cs typeface="Georgia"/>
              </a:rPr>
              <a:t>3.3: </a:t>
            </a:r>
            <a:r>
              <a:rPr sz="1200" dirty="0">
                <a:latin typeface="Georgia"/>
                <a:cs typeface="Georgia"/>
              </a:rPr>
              <a:t>Chart </a:t>
            </a:r>
            <a:r>
              <a:rPr sz="1200" spc="-50" dirty="0">
                <a:latin typeface="Georgia"/>
                <a:cs typeface="Georgia"/>
              </a:rPr>
              <a:t>User </a:t>
            </a:r>
            <a:r>
              <a:rPr sz="1200" spc="-40" dirty="0">
                <a:latin typeface="Georgia"/>
                <a:cs typeface="Georgia"/>
              </a:rPr>
              <a:t>Interface </a:t>
            </a:r>
            <a:r>
              <a:rPr sz="1200" spc="-20" dirty="0">
                <a:latin typeface="Georgia"/>
                <a:cs typeface="Georgia"/>
              </a:rPr>
              <a:t>(Details </a:t>
            </a:r>
            <a:r>
              <a:rPr sz="1200" spc="-45" dirty="0">
                <a:latin typeface="Georgia"/>
                <a:cs typeface="Georgia"/>
              </a:rPr>
              <a:t>in </a:t>
            </a:r>
            <a:r>
              <a:rPr sz="1200" spc="-20" dirty="0">
                <a:latin typeface="Georgia"/>
                <a:cs typeface="Georgia"/>
              </a:rPr>
              <a:t>Appendix</a:t>
            </a:r>
            <a:r>
              <a:rPr sz="1200" spc="195" dirty="0">
                <a:latin typeface="Georgia"/>
                <a:cs typeface="Georgia"/>
              </a:rPr>
              <a:t> </a:t>
            </a:r>
            <a:r>
              <a:rPr sz="1200" spc="35" dirty="0">
                <a:latin typeface="Georgia"/>
                <a:cs typeface="Georgia"/>
              </a:rPr>
              <a:t>A)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 marR="5080" indent="222885">
              <a:lnSpc>
                <a:spcPct val="100000"/>
              </a:lnSpc>
            </a:pP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dirty="0">
                <a:latin typeface="Georgia"/>
                <a:cs typeface="Georgia"/>
              </a:rPr>
              <a:t>Chart </a:t>
            </a:r>
            <a:r>
              <a:rPr sz="1200" spc="-40" dirty="0">
                <a:latin typeface="Georgia"/>
                <a:cs typeface="Georgia"/>
              </a:rPr>
              <a:t>UI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30" dirty="0">
                <a:latin typeface="Georgia"/>
                <a:cs typeface="Georgia"/>
              </a:rPr>
              <a:t>easy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35" dirty="0">
                <a:latin typeface="Georgia"/>
                <a:cs typeface="Georgia"/>
              </a:rPr>
              <a:t>understandable. </a:t>
            </a: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50" dirty="0">
                <a:latin typeface="Georgia"/>
                <a:cs typeface="Georgia"/>
              </a:rPr>
              <a:t>main </a:t>
            </a:r>
            <a:r>
              <a:rPr sz="1200" spc="-15" dirty="0">
                <a:latin typeface="Georgia"/>
                <a:cs typeface="Georgia"/>
              </a:rPr>
              <a:t>part </a:t>
            </a:r>
            <a:r>
              <a:rPr sz="1200" spc="-60" dirty="0">
                <a:latin typeface="Georgia"/>
                <a:cs typeface="Georgia"/>
              </a:rPr>
              <a:t>shows </a:t>
            </a:r>
            <a:r>
              <a:rPr sz="1200" spc="-45" dirty="0">
                <a:latin typeface="Georgia"/>
                <a:cs typeface="Georgia"/>
              </a:rPr>
              <a:t>different </a:t>
            </a:r>
            <a:r>
              <a:rPr sz="1200" spc="-35" dirty="0">
                <a:latin typeface="Georgia"/>
                <a:cs typeface="Georgia"/>
              </a:rPr>
              <a:t>charts </a:t>
            </a:r>
            <a:r>
              <a:rPr sz="1200" spc="-40" dirty="0">
                <a:latin typeface="Georgia"/>
                <a:cs typeface="Georgia"/>
              </a:rPr>
              <a:t>and you </a:t>
            </a:r>
            <a:r>
              <a:rPr sz="1200" spc="-35" dirty="0">
                <a:latin typeface="Georgia"/>
                <a:cs typeface="Georgia"/>
              </a:rPr>
              <a:t>can  </a:t>
            </a:r>
            <a:r>
              <a:rPr sz="1200" spc="-50" dirty="0">
                <a:latin typeface="Georgia"/>
                <a:cs typeface="Georgia"/>
              </a:rPr>
              <a:t>change </a:t>
            </a:r>
            <a:r>
              <a:rPr sz="1200" spc="-40" dirty="0">
                <a:latin typeface="Georgia"/>
                <a:cs typeface="Georgia"/>
              </a:rPr>
              <a:t>them </a:t>
            </a:r>
            <a:r>
              <a:rPr sz="1200" spc="-10" dirty="0">
                <a:latin typeface="Georgia"/>
                <a:cs typeface="Georgia"/>
              </a:rPr>
              <a:t>via </a:t>
            </a:r>
            <a:r>
              <a:rPr sz="1200" spc="-25" dirty="0">
                <a:latin typeface="Georgia"/>
                <a:cs typeface="Georgia"/>
              </a:rPr>
              <a:t>buttons </a:t>
            </a:r>
            <a:r>
              <a:rPr sz="1200" spc="-65" dirty="0">
                <a:latin typeface="Georgia"/>
                <a:cs typeface="Georgia"/>
              </a:rPr>
              <a:t>on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20" dirty="0">
                <a:latin typeface="Georgia"/>
                <a:cs typeface="Georgia"/>
              </a:rPr>
              <a:t>tool</a:t>
            </a:r>
            <a:r>
              <a:rPr sz="1200" spc="195" dirty="0">
                <a:latin typeface="Georgia"/>
                <a:cs typeface="Georgia"/>
              </a:rPr>
              <a:t> </a:t>
            </a:r>
            <a:r>
              <a:rPr sz="1200" spc="-20" dirty="0">
                <a:latin typeface="Georgia"/>
                <a:cs typeface="Georgia"/>
              </a:rPr>
              <a:t>bar.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50">
              <a:latin typeface="Times New Roman"/>
              <a:cs typeface="Times New Roman"/>
            </a:endParaRPr>
          </a:p>
          <a:p>
            <a:pPr marL="572770" lvl="1" indent="-560070">
              <a:lnSpc>
                <a:spcPct val="100000"/>
              </a:lnSpc>
              <a:buFont typeface="Georgia"/>
              <a:buAutoNum type="arabicPeriod" startAt="2"/>
              <a:tabLst>
                <a:tab pos="572770" algn="l"/>
                <a:tab pos="573405" algn="l"/>
              </a:tabLst>
            </a:pPr>
            <a:r>
              <a:rPr sz="1700" b="1" spc="-80" dirty="0">
                <a:latin typeface="Georgia"/>
                <a:cs typeface="Georgia"/>
              </a:rPr>
              <a:t>Hardware</a:t>
            </a:r>
            <a:r>
              <a:rPr sz="1700" b="1" spc="210" dirty="0">
                <a:latin typeface="Georgia"/>
                <a:cs typeface="Georgia"/>
              </a:rPr>
              <a:t> </a:t>
            </a:r>
            <a:r>
              <a:rPr sz="1700" b="1" spc="-70" dirty="0">
                <a:latin typeface="Georgia"/>
                <a:cs typeface="Georgia"/>
              </a:rPr>
              <a:t>Interfaces</a:t>
            </a:r>
            <a:endParaRPr sz="1700">
              <a:latin typeface="Georgia"/>
              <a:cs typeface="Georgia"/>
            </a:endParaRPr>
          </a:p>
          <a:p>
            <a:pPr marL="12700" marR="5080" algn="just">
              <a:lnSpc>
                <a:spcPct val="100000"/>
              </a:lnSpc>
              <a:spcBef>
                <a:spcPts val="1090"/>
              </a:spcBef>
            </a:pPr>
            <a:r>
              <a:rPr sz="1200" spc="-30" dirty="0">
                <a:latin typeface="Georgia"/>
                <a:cs typeface="Georgia"/>
              </a:rPr>
              <a:t>Owing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45" dirty="0">
                <a:latin typeface="Georgia"/>
                <a:cs typeface="Georgia"/>
              </a:rPr>
              <a:t>responsive </a:t>
            </a:r>
            <a:r>
              <a:rPr sz="1200" spc="-30" dirty="0">
                <a:latin typeface="Georgia"/>
                <a:cs typeface="Georgia"/>
              </a:rPr>
              <a:t>nature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25" dirty="0">
                <a:latin typeface="Georgia"/>
                <a:cs typeface="Georgia"/>
              </a:rPr>
              <a:t>the product, </a:t>
            </a:r>
            <a:r>
              <a:rPr sz="1200" spc="5" dirty="0">
                <a:latin typeface="Georgia"/>
                <a:cs typeface="Georgia"/>
              </a:rPr>
              <a:t>it </a:t>
            </a:r>
            <a:r>
              <a:rPr sz="1200" spc="-50" dirty="0">
                <a:latin typeface="Georgia"/>
                <a:cs typeface="Georgia"/>
              </a:rPr>
              <a:t>would require </a:t>
            </a:r>
            <a:r>
              <a:rPr sz="1200" spc="-35" dirty="0">
                <a:latin typeface="Georgia"/>
                <a:cs typeface="Georgia"/>
              </a:rPr>
              <a:t>nothing </a:t>
            </a:r>
            <a:r>
              <a:rPr sz="1200" spc="-65" dirty="0">
                <a:latin typeface="Georgia"/>
                <a:cs typeface="Georgia"/>
              </a:rPr>
              <a:t>more </a:t>
            </a:r>
            <a:r>
              <a:rPr sz="1200" spc="-25" dirty="0">
                <a:latin typeface="Georgia"/>
                <a:cs typeface="Georgia"/>
              </a:rPr>
              <a:t>than a </a:t>
            </a:r>
            <a:r>
              <a:rPr sz="1200" spc="-50" dirty="0">
                <a:latin typeface="Georgia"/>
                <a:cs typeface="Georgia"/>
              </a:rPr>
              <a:t>simple  </a:t>
            </a:r>
            <a:r>
              <a:rPr sz="1200" spc="-55" dirty="0">
                <a:latin typeface="Georgia"/>
                <a:cs typeface="Georgia"/>
              </a:rPr>
              <a:t>browser </a:t>
            </a:r>
            <a:r>
              <a:rPr sz="1200" spc="-30" dirty="0">
                <a:latin typeface="Georgia"/>
                <a:cs typeface="Georgia"/>
              </a:rPr>
              <a:t>installed </a:t>
            </a:r>
            <a:r>
              <a:rPr sz="1200" spc="-65" dirty="0">
                <a:latin typeface="Georgia"/>
                <a:cs typeface="Georgia"/>
              </a:rPr>
              <a:t>on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50" dirty="0">
                <a:latin typeface="Georgia"/>
                <a:cs typeface="Georgia"/>
              </a:rPr>
              <a:t>mobile </a:t>
            </a:r>
            <a:r>
              <a:rPr sz="1200" spc="-45" dirty="0">
                <a:latin typeface="Georgia"/>
                <a:cs typeface="Georgia"/>
              </a:rPr>
              <a:t>phone,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10" dirty="0">
                <a:latin typeface="Georgia"/>
                <a:cs typeface="Georgia"/>
              </a:rPr>
              <a:t>tablet </a:t>
            </a:r>
            <a:r>
              <a:rPr sz="1200" spc="-50" dirty="0">
                <a:latin typeface="Georgia"/>
                <a:cs typeface="Georgia"/>
              </a:rPr>
              <a:t>or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45" dirty="0">
                <a:latin typeface="Georgia"/>
                <a:cs typeface="Georgia"/>
              </a:rPr>
              <a:t>personal </a:t>
            </a:r>
            <a:r>
              <a:rPr sz="1200" spc="-35" dirty="0">
                <a:latin typeface="Georgia"/>
                <a:cs typeface="Georgia"/>
              </a:rPr>
              <a:t>computer. </a:t>
            </a:r>
            <a:r>
              <a:rPr sz="1200" spc="70" dirty="0">
                <a:latin typeface="Georgia"/>
                <a:cs typeface="Georgia"/>
              </a:rPr>
              <a:t>A </a:t>
            </a:r>
            <a:r>
              <a:rPr sz="1200" spc="-45" dirty="0">
                <a:latin typeface="Georgia"/>
                <a:cs typeface="Georgia"/>
              </a:rPr>
              <a:t>reasonable amount </a:t>
            </a:r>
            <a:r>
              <a:rPr sz="1200" spc="-50" dirty="0">
                <a:latin typeface="Georgia"/>
                <a:cs typeface="Georgia"/>
              </a:rPr>
              <a:t>of  </a:t>
            </a:r>
            <a:r>
              <a:rPr sz="1200" spc="15" dirty="0">
                <a:latin typeface="Georgia"/>
                <a:cs typeface="Georgia"/>
              </a:rPr>
              <a:t>RAM </a:t>
            </a:r>
            <a:r>
              <a:rPr sz="1200" spc="-65" dirty="0">
                <a:latin typeface="Georgia"/>
                <a:cs typeface="Georgia"/>
              </a:rPr>
              <a:t>on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35" dirty="0">
                <a:latin typeface="Georgia"/>
                <a:cs typeface="Georgia"/>
              </a:rPr>
              <a:t>device </a:t>
            </a:r>
            <a:r>
              <a:rPr sz="1200" spc="-50" dirty="0">
                <a:latin typeface="Georgia"/>
                <a:cs typeface="Georgia"/>
              </a:rPr>
              <a:t>would </a:t>
            </a:r>
            <a:r>
              <a:rPr sz="1200" spc="-30" dirty="0">
                <a:latin typeface="Georgia"/>
                <a:cs typeface="Georgia"/>
              </a:rPr>
              <a:t>be </a:t>
            </a:r>
            <a:r>
              <a:rPr sz="1200" spc="-50" dirty="0">
                <a:latin typeface="Georgia"/>
                <a:cs typeface="Georgia"/>
              </a:rPr>
              <a:t>enough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30" dirty="0">
                <a:latin typeface="Georgia"/>
                <a:cs typeface="Georgia"/>
              </a:rPr>
              <a:t>support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55" dirty="0">
                <a:latin typeface="Georgia"/>
                <a:cs typeface="Georgia"/>
              </a:rPr>
              <a:t>browser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30" dirty="0">
                <a:latin typeface="Georgia"/>
                <a:cs typeface="Georgia"/>
              </a:rPr>
              <a:t>associated </a:t>
            </a:r>
            <a:r>
              <a:rPr sz="1200" spc="-25" dirty="0">
                <a:latin typeface="Georgia"/>
                <a:cs typeface="Georgia"/>
              </a:rPr>
              <a:t>product. </a:t>
            </a:r>
            <a:r>
              <a:rPr sz="1200" spc="-30" dirty="0">
                <a:latin typeface="Georgia"/>
                <a:cs typeface="Georgia"/>
              </a:rPr>
              <a:t>(</a:t>
            </a:r>
            <a:r>
              <a:rPr sz="1200" spc="-30" dirty="0">
                <a:latin typeface="Georgia"/>
                <a:cs typeface="Georgia"/>
                <a:hlinkClick r:id="rId3" action="ppaction://hlinksldjump"/>
              </a:rPr>
              <a:t>Daniel </a:t>
            </a:r>
            <a:r>
              <a:rPr sz="1200" spc="-30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  <a:hlinkClick r:id="rId3" action="ppaction://hlinksldjump"/>
              </a:rPr>
              <a:t>Jonathan </a:t>
            </a:r>
            <a:r>
              <a:rPr sz="1200" spc="-30" dirty="0">
                <a:latin typeface="Georgia"/>
                <a:cs typeface="Georgia"/>
                <a:hlinkClick r:id="rId3" action="ppaction://hlinksldjump"/>
              </a:rPr>
              <a:t>Kemp </a:t>
            </a:r>
            <a:r>
              <a:rPr sz="1200" spc="-35" dirty="0">
                <a:latin typeface="Georgia"/>
                <a:cs typeface="Georgia"/>
                <a:hlinkClick r:id="rId3" action="ppaction://hlinksldjump"/>
              </a:rPr>
              <a:t>(Team </a:t>
            </a:r>
            <a:r>
              <a:rPr sz="1200" spc="-30" dirty="0">
                <a:latin typeface="Georgia"/>
                <a:cs typeface="Georgia"/>
                <a:hlinkClick r:id="rId3" action="ppaction://hlinksldjump"/>
              </a:rPr>
              <a:t>leader), </a:t>
            </a:r>
            <a:r>
              <a:rPr sz="1200" spc="-55" dirty="0">
                <a:latin typeface="Georgia"/>
                <a:cs typeface="Georgia"/>
                <a:hlinkClick r:id="rId3" action="ppaction://hlinksldjump"/>
              </a:rPr>
              <a:t>Jinwoo </a:t>
            </a:r>
            <a:r>
              <a:rPr sz="1200" spc="-35" dirty="0">
                <a:latin typeface="Georgia"/>
                <a:cs typeface="Georgia"/>
                <a:hlinkClick r:id="rId3" action="ppaction://hlinksldjump"/>
              </a:rPr>
              <a:t>Song, </a:t>
            </a:r>
            <a:r>
              <a:rPr sz="1200" spc="-20" dirty="0">
                <a:latin typeface="Georgia"/>
                <a:cs typeface="Georgia"/>
                <a:hlinkClick r:id="rId3" action="ppaction://hlinksldjump"/>
              </a:rPr>
              <a:t>Pratheek </a:t>
            </a:r>
            <a:r>
              <a:rPr sz="1200" spc="-30" dirty="0">
                <a:latin typeface="Georgia"/>
                <a:cs typeface="Georgia"/>
                <a:hlinkClick r:id="rId3" action="ppaction://hlinksldjump"/>
              </a:rPr>
              <a:t>Basavana Gowda, </a:t>
            </a:r>
            <a:r>
              <a:rPr sz="1200" spc="-20" dirty="0">
                <a:latin typeface="Georgia"/>
                <a:cs typeface="Georgia"/>
                <a:hlinkClick r:id="rId3" action="ppaction://hlinksldjump"/>
              </a:rPr>
              <a:t>Rajesh </a:t>
            </a:r>
            <a:r>
              <a:rPr sz="1200" spc="-40" dirty="0">
                <a:latin typeface="Georgia"/>
                <a:cs typeface="Georgia"/>
                <a:hlinkClick r:id="rId3" action="ppaction://hlinksldjump"/>
              </a:rPr>
              <a:t>Ramesh, </a:t>
            </a:r>
            <a:r>
              <a:rPr sz="1200" spc="-30" dirty="0">
                <a:latin typeface="Georgia"/>
                <a:cs typeface="Georgia"/>
                <a:hlinkClick r:id="rId3" action="ppaction://hlinksldjump"/>
              </a:rPr>
              <a:t>Rahul </a:t>
            </a:r>
            <a:r>
              <a:rPr sz="1200" spc="-30" dirty="0">
                <a:latin typeface="Georgia"/>
                <a:cs typeface="Georgia"/>
              </a:rPr>
              <a:t> </a:t>
            </a:r>
            <a:r>
              <a:rPr sz="1200" spc="-10" dirty="0">
                <a:latin typeface="Georgia"/>
                <a:cs typeface="Georgia"/>
                <a:hlinkClick r:id="rId3" action="ppaction://hlinksldjump"/>
              </a:rPr>
              <a:t>Vijaydev, </a:t>
            </a:r>
            <a:r>
              <a:rPr sz="1200" spc="-15" dirty="0">
                <a:latin typeface="Georgia"/>
                <a:cs typeface="Georgia"/>
                <a:hlinkClick r:id="rId3" action="ppaction://hlinksldjump"/>
              </a:rPr>
              <a:t>Theerut </a:t>
            </a:r>
            <a:r>
              <a:rPr sz="1200" spc="-35" dirty="0">
                <a:latin typeface="Georgia"/>
                <a:cs typeface="Georgia"/>
                <a:hlinkClick r:id="rId3" action="ppaction://hlinksldjump"/>
              </a:rPr>
              <a:t>Foongkiatcharoen, </a:t>
            </a:r>
            <a:r>
              <a:rPr sz="1200" spc="-20" dirty="0">
                <a:latin typeface="Georgia"/>
                <a:cs typeface="Georgia"/>
                <a:hlinkClick r:id="rId3" action="ppaction://hlinksldjump"/>
              </a:rPr>
              <a:t>Vibhu </a:t>
            </a:r>
            <a:r>
              <a:rPr sz="1200" spc="70" dirty="0">
                <a:latin typeface="Georgia"/>
                <a:cs typeface="Georgia"/>
                <a:hlinkClick r:id="rId3" action="ppaction://hlinksldjump"/>
              </a:rPr>
              <a:t>A</a:t>
            </a:r>
            <a:r>
              <a:rPr sz="1200" spc="50" dirty="0">
                <a:latin typeface="Georgia"/>
                <a:cs typeface="Georgia"/>
                <a:hlinkClick r:id="rId3" action="ppaction://hlinksldjump"/>
              </a:rPr>
              <a:t> </a:t>
            </a:r>
            <a:r>
              <a:rPr sz="1200" spc="-30" dirty="0">
                <a:latin typeface="Georgia"/>
                <a:cs typeface="Georgia"/>
                <a:hlinkClick r:id="rId3" action="ppaction://hlinksldjump"/>
              </a:rPr>
              <a:t>Bharadwaj</a:t>
            </a:r>
            <a:r>
              <a:rPr sz="1200" spc="-30" dirty="0">
                <a:latin typeface="Georgia"/>
                <a:cs typeface="Georgia"/>
              </a:rPr>
              <a:t>,</a:t>
            </a:r>
            <a:r>
              <a:rPr sz="1200" spc="-30" dirty="0">
                <a:latin typeface="Georgia"/>
                <a:cs typeface="Georgia"/>
                <a:hlinkClick r:id="rId3" action="ppaction://hlinksldjump"/>
              </a:rPr>
              <a:t>2018)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572770" lvl="1" indent="-560070">
              <a:lnSpc>
                <a:spcPct val="100000"/>
              </a:lnSpc>
              <a:spcBef>
                <a:spcPts val="690"/>
              </a:spcBef>
              <a:buFont typeface="Georgia"/>
              <a:buAutoNum type="arabicPeriod" startAt="3"/>
              <a:tabLst>
                <a:tab pos="572770" algn="l"/>
                <a:tab pos="573405" algn="l"/>
              </a:tabLst>
            </a:pPr>
            <a:r>
              <a:rPr sz="1700" b="1" spc="-75" dirty="0">
                <a:latin typeface="Georgia"/>
                <a:cs typeface="Georgia"/>
              </a:rPr>
              <a:t>Software</a:t>
            </a:r>
            <a:r>
              <a:rPr sz="1700" b="1" spc="210" dirty="0">
                <a:latin typeface="Georgia"/>
                <a:cs typeface="Georgia"/>
              </a:rPr>
              <a:t> </a:t>
            </a:r>
            <a:r>
              <a:rPr sz="1700" b="1" spc="-70" dirty="0">
                <a:latin typeface="Georgia"/>
                <a:cs typeface="Georgia"/>
              </a:rPr>
              <a:t>Interfaces</a:t>
            </a:r>
            <a:endParaRPr sz="1700">
              <a:latin typeface="Georgia"/>
              <a:cs typeface="Georgia"/>
            </a:endParaRPr>
          </a:p>
          <a:p>
            <a:pPr marL="12700" marR="5080" algn="just">
              <a:lnSpc>
                <a:spcPct val="100000"/>
              </a:lnSpc>
              <a:spcBef>
                <a:spcPts val="1090"/>
              </a:spcBef>
            </a:pP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25" dirty="0">
                <a:latin typeface="Georgia"/>
                <a:cs typeface="Georgia"/>
              </a:rPr>
              <a:t>product </a:t>
            </a:r>
            <a:r>
              <a:rPr sz="1200" spc="-30" dirty="0">
                <a:latin typeface="Georgia"/>
                <a:cs typeface="Georgia"/>
              </a:rPr>
              <a:t>will </a:t>
            </a:r>
            <a:r>
              <a:rPr sz="1200" spc="-55" dirty="0">
                <a:latin typeface="Georgia"/>
                <a:cs typeface="Georgia"/>
              </a:rPr>
              <a:t>use </a:t>
            </a:r>
            <a:r>
              <a:rPr sz="1200" spc="-30" dirty="0">
                <a:latin typeface="Georgia"/>
                <a:cs typeface="Georgia"/>
              </a:rPr>
              <a:t>certain </a:t>
            </a:r>
            <a:r>
              <a:rPr sz="1200" spc="-55" dirty="0">
                <a:latin typeface="Georgia"/>
                <a:cs typeface="Georgia"/>
              </a:rPr>
              <a:t>3rd </a:t>
            </a:r>
            <a:r>
              <a:rPr sz="1200" spc="-15" dirty="0">
                <a:latin typeface="Georgia"/>
                <a:cs typeface="Georgia"/>
              </a:rPr>
              <a:t>party </a:t>
            </a:r>
            <a:r>
              <a:rPr sz="1200" spc="-35" dirty="0">
                <a:latin typeface="Georgia"/>
                <a:cs typeface="Georgia"/>
              </a:rPr>
              <a:t>libraries </a:t>
            </a:r>
            <a:r>
              <a:rPr sz="1200" spc="-50" dirty="0">
                <a:latin typeface="Georgia"/>
                <a:cs typeface="Georgia"/>
              </a:rPr>
              <a:t>or </a:t>
            </a:r>
            <a:r>
              <a:rPr sz="1200" spc="-35" dirty="0">
                <a:latin typeface="Georgia"/>
                <a:cs typeface="Georgia"/>
              </a:rPr>
              <a:t>api?s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45" dirty="0">
                <a:latin typeface="Georgia"/>
                <a:cs typeface="Georgia"/>
              </a:rPr>
              <a:t>supplement </a:t>
            </a:r>
            <a:r>
              <a:rPr sz="1200" spc="-40" dirty="0">
                <a:latin typeface="Georgia"/>
                <a:cs typeface="Georgia"/>
              </a:rPr>
              <a:t>overall </a:t>
            </a:r>
            <a:r>
              <a:rPr sz="1200" spc="-35" dirty="0">
                <a:latin typeface="Georgia"/>
                <a:cs typeface="Georgia"/>
              </a:rPr>
              <a:t>system </a:t>
            </a:r>
            <a:r>
              <a:rPr sz="1200" spc="-30" dirty="0">
                <a:latin typeface="Georgia"/>
                <a:cs typeface="Georgia"/>
              </a:rPr>
              <a:t>functionality.  </a:t>
            </a: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40" dirty="0">
                <a:latin typeface="Georgia"/>
                <a:cs typeface="Georgia"/>
              </a:rPr>
              <a:t>google </a:t>
            </a:r>
            <a:r>
              <a:rPr sz="1200" spc="-50" dirty="0">
                <a:latin typeface="Georgia"/>
                <a:cs typeface="Georgia"/>
              </a:rPr>
              <a:t>maps </a:t>
            </a:r>
            <a:r>
              <a:rPr sz="1200" spc="-30" dirty="0">
                <a:latin typeface="Georgia"/>
                <a:cs typeface="Georgia"/>
              </a:rPr>
              <a:t>api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50" dirty="0">
                <a:latin typeface="Georgia"/>
                <a:cs typeface="Georgia"/>
              </a:rPr>
              <a:t>used </a:t>
            </a:r>
            <a:r>
              <a:rPr sz="1200" spc="-45" dirty="0">
                <a:latin typeface="Georgia"/>
                <a:cs typeface="Georgia"/>
              </a:rPr>
              <a:t>for </a:t>
            </a:r>
            <a:r>
              <a:rPr sz="1200" spc="-40" dirty="0">
                <a:latin typeface="Georgia"/>
                <a:cs typeface="Georgia"/>
              </a:rPr>
              <a:t>geocoding </a:t>
            </a:r>
            <a:r>
              <a:rPr sz="1200" spc="-25" dirty="0">
                <a:latin typeface="Georgia"/>
                <a:cs typeface="Georgia"/>
              </a:rPr>
              <a:t>street </a:t>
            </a:r>
            <a:r>
              <a:rPr sz="1200" spc="-50" dirty="0">
                <a:latin typeface="Georgia"/>
                <a:cs typeface="Georgia"/>
              </a:rPr>
              <a:t>addresses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35" dirty="0">
                <a:latin typeface="Georgia"/>
                <a:cs typeface="Georgia"/>
              </a:rPr>
              <a:t>geographical coordinates </a:t>
            </a:r>
            <a:r>
              <a:rPr sz="1200" dirty="0">
                <a:latin typeface="Georgia"/>
                <a:cs typeface="Georgia"/>
              </a:rPr>
              <a:t>that  </a:t>
            </a:r>
            <a:r>
              <a:rPr sz="1200" spc="-35" dirty="0">
                <a:latin typeface="Georgia"/>
                <a:cs typeface="Georgia"/>
              </a:rPr>
              <a:t>can </a:t>
            </a:r>
            <a:r>
              <a:rPr sz="1200" spc="-30" dirty="0">
                <a:latin typeface="Georgia"/>
                <a:cs typeface="Georgia"/>
              </a:rPr>
              <a:t>be </a:t>
            </a:r>
            <a:r>
              <a:rPr sz="1200" spc="-50" dirty="0">
                <a:latin typeface="Georgia"/>
                <a:cs typeface="Georgia"/>
              </a:rPr>
              <a:t>used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35" dirty="0">
                <a:latin typeface="Georgia"/>
                <a:cs typeface="Georgia"/>
              </a:rPr>
              <a:t>place </a:t>
            </a:r>
            <a:r>
              <a:rPr sz="1200" spc="-55" dirty="0">
                <a:latin typeface="Georgia"/>
                <a:cs typeface="Georgia"/>
              </a:rPr>
              <a:t>markers </a:t>
            </a:r>
            <a:r>
              <a:rPr sz="1200" spc="-65" dirty="0">
                <a:latin typeface="Georgia"/>
                <a:cs typeface="Georgia"/>
              </a:rPr>
              <a:t>on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35" dirty="0">
                <a:latin typeface="Georgia"/>
                <a:cs typeface="Georgia"/>
              </a:rPr>
              <a:t>map. </a:t>
            </a:r>
            <a:r>
              <a:rPr sz="1200" spc="-25" dirty="0">
                <a:latin typeface="Georgia"/>
                <a:cs typeface="Georgia"/>
              </a:rPr>
              <a:t>These </a:t>
            </a:r>
            <a:r>
              <a:rPr sz="1200" spc="-55" dirty="0">
                <a:latin typeface="Georgia"/>
                <a:cs typeface="Georgia"/>
              </a:rPr>
              <a:t>markers </a:t>
            </a:r>
            <a:r>
              <a:rPr sz="1200" spc="-40" dirty="0">
                <a:latin typeface="Georgia"/>
                <a:cs typeface="Georgia"/>
              </a:rPr>
              <a:t>provide </a:t>
            </a:r>
            <a:r>
              <a:rPr sz="1200" spc="-25" dirty="0">
                <a:latin typeface="Georgia"/>
                <a:cs typeface="Georgia"/>
              </a:rPr>
              <a:t>visual </a:t>
            </a:r>
            <a:r>
              <a:rPr sz="1200" spc="-40" dirty="0">
                <a:latin typeface="Georgia"/>
                <a:cs typeface="Georgia"/>
              </a:rPr>
              <a:t>representation </a:t>
            </a:r>
            <a:r>
              <a:rPr sz="1200" spc="-45" dirty="0">
                <a:latin typeface="Georgia"/>
                <a:cs typeface="Georgia"/>
              </a:rPr>
              <a:t>for  </a:t>
            </a:r>
            <a:r>
              <a:rPr sz="1200" spc="-25" dirty="0">
                <a:latin typeface="Georgia"/>
                <a:cs typeface="Georgia"/>
              </a:rPr>
              <a:t>locating </a:t>
            </a:r>
            <a:r>
              <a:rPr sz="1200" spc="-35" dirty="0">
                <a:latin typeface="Georgia"/>
                <a:cs typeface="Georgia"/>
              </a:rPr>
              <a:t>parking </a:t>
            </a:r>
            <a:r>
              <a:rPr sz="1200" spc="-45" dirty="0">
                <a:latin typeface="Georgia"/>
                <a:cs typeface="Georgia"/>
              </a:rPr>
              <a:t>spaces for </a:t>
            </a:r>
            <a:r>
              <a:rPr sz="1200" spc="-35" dirty="0">
                <a:latin typeface="Georgia"/>
                <a:cs typeface="Georgia"/>
              </a:rPr>
              <a:t>drivers. </a:t>
            </a:r>
            <a:r>
              <a:rPr sz="1200" spc="-15" dirty="0">
                <a:latin typeface="Georgia"/>
                <a:cs typeface="Georgia"/>
              </a:rPr>
              <a:t>Api?s </a:t>
            </a:r>
            <a:r>
              <a:rPr sz="1200" spc="-45" dirty="0">
                <a:latin typeface="Georgia"/>
                <a:cs typeface="Georgia"/>
              </a:rPr>
              <a:t>for </a:t>
            </a:r>
            <a:r>
              <a:rPr sz="1200" spc="-40" dirty="0">
                <a:latin typeface="Georgia"/>
                <a:cs typeface="Georgia"/>
              </a:rPr>
              <a:t>financial </a:t>
            </a:r>
            <a:r>
              <a:rPr sz="1200" spc="-30" dirty="0">
                <a:latin typeface="Georgia"/>
                <a:cs typeface="Georgia"/>
              </a:rPr>
              <a:t>transactions will be </a:t>
            </a:r>
            <a:r>
              <a:rPr sz="1200" spc="-50" dirty="0">
                <a:latin typeface="Georgia"/>
                <a:cs typeface="Georgia"/>
              </a:rPr>
              <a:t>used </a:t>
            </a:r>
            <a:r>
              <a:rPr sz="1200" spc="-20" dirty="0">
                <a:latin typeface="Georgia"/>
                <a:cs typeface="Georgia"/>
              </a:rPr>
              <a:t>by </a:t>
            </a:r>
            <a:r>
              <a:rPr sz="1200" spc="-25" dirty="0">
                <a:latin typeface="Georgia"/>
                <a:cs typeface="Georgia"/>
              </a:rPr>
              <a:t>the product  </a:t>
            </a:r>
            <a:r>
              <a:rPr sz="1200" spc="-45" dirty="0">
                <a:latin typeface="Georgia"/>
                <a:cs typeface="Georgia"/>
              </a:rPr>
              <a:t>for </a:t>
            </a:r>
            <a:r>
              <a:rPr sz="1200" spc="-35" dirty="0">
                <a:latin typeface="Georgia"/>
                <a:cs typeface="Georgia"/>
              </a:rPr>
              <a:t>booking </a:t>
            </a:r>
            <a:r>
              <a:rPr sz="1200" spc="-25" dirty="0">
                <a:latin typeface="Georgia"/>
                <a:cs typeface="Georgia"/>
              </a:rPr>
              <a:t>spots. </a:t>
            </a:r>
            <a:r>
              <a:rPr sz="1200" spc="-40" dirty="0">
                <a:latin typeface="Georgia"/>
                <a:cs typeface="Georgia"/>
              </a:rPr>
              <a:t>Communication </a:t>
            </a:r>
            <a:r>
              <a:rPr sz="1200" spc="-45" dirty="0">
                <a:latin typeface="Georgia"/>
                <a:cs typeface="Georgia"/>
              </a:rPr>
              <a:t>between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35" dirty="0">
                <a:latin typeface="Georgia"/>
                <a:cs typeface="Georgia"/>
              </a:rPr>
              <a:t>core-application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30" dirty="0">
                <a:latin typeface="Georgia"/>
                <a:cs typeface="Georgia"/>
              </a:rPr>
              <a:t>api </a:t>
            </a:r>
            <a:r>
              <a:rPr sz="1200" spc="-40" dirty="0">
                <a:latin typeface="Georgia"/>
                <a:cs typeface="Georgia"/>
              </a:rPr>
              <a:t>implementation  </a:t>
            </a:r>
            <a:r>
              <a:rPr sz="1200" spc="-35" dirty="0">
                <a:latin typeface="Georgia"/>
                <a:cs typeface="Georgia"/>
              </a:rPr>
              <a:t>normally </a:t>
            </a:r>
            <a:r>
              <a:rPr sz="1200" spc="-45" dirty="0">
                <a:latin typeface="Georgia"/>
                <a:cs typeface="Georgia"/>
              </a:rPr>
              <a:t>happens </a:t>
            </a:r>
            <a:r>
              <a:rPr sz="1200" spc="-35" dirty="0">
                <a:latin typeface="Georgia"/>
                <a:cs typeface="Georgia"/>
              </a:rPr>
              <a:t>through </a:t>
            </a:r>
            <a:r>
              <a:rPr sz="1200" spc="20" dirty="0">
                <a:latin typeface="Georgia"/>
                <a:cs typeface="Georgia"/>
              </a:rPr>
              <a:t>SOAP</a:t>
            </a:r>
            <a:r>
              <a:rPr sz="1200" spc="270" dirty="0">
                <a:latin typeface="Georgia"/>
                <a:cs typeface="Georgia"/>
              </a:rPr>
              <a:t> </a:t>
            </a:r>
            <a:r>
              <a:rPr sz="1200" spc="-50" dirty="0">
                <a:latin typeface="Georgia"/>
                <a:cs typeface="Georgia"/>
              </a:rPr>
              <a:t>messages.</a:t>
            </a:r>
            <a:endParaRPr sz="1200">
              <a:latin typeface="Georgia"/>
              <a:cs typeface="Georgia"/>
            </a:endParaRPr>
          </a:p>
          <a:p>
            <a:pPr marL="12700" marR="5715" algn="just">
              <a:lnSpc>
                <a:spcPct val="100000"/>
              </a:lnSpc>
              <a:spcBef>
                <a:spcPts val="25"/>
              </a:spcBef>
            </a:pPr>
            <a:r>
              <a:rPr sz="1200" spc="-40" dirty="0">
                <a:latin typeface="Georgia"/>
                <a:cs typeface="Georgia"/>
              </a:rPr>
              <a:t>Software </a:t>
            </a:r>
            <a:r>
              <a:rPr sz="1200" spc="-30" dirty="0">
                <a:latin typeface="Georgia"/>
                <a:cs typeface="Georgia"/>
              </a:rPr>
              <a:t>interacts </a:t>
            </a:r>
            <a:r>
              <a:rPr sz="1200" spc="-20" dirty="0">
                <a:latin typeface="Georgia"/>
                <a:cs typeface="Georgia"/>
              </a:rPr>
              <a:t>with </a:t>
            </a:r>
            <a:r>
              <a:rPr sz="1200" spc="-25" dirty="0">
                <a:latin typeface="Georgia"/>
                <a:cs typeface="Georgia"/>
              </a:rPr>
              <a:t>the database </a:t>
            </a:r>
            <a:r>
              <a:rPr sz="1200" spc="-45" dirty="0">
                <a:latin typeface="Georgia"/>
                <a:cs typeface="Georgia"/>
              </a:rPr>
              <a:t>using </a:t>
            </a:r>
            <a:r>
              <a:rPr sz="1200" spc="-20" dirty="0">
                <a:latin typeface="Georgia"/>
                <a:cs typeface="Georgia"/>
              </a:rPr>
              <a:t>JSON </a:t>
            </a:r>
            <a:r>
              <a:rPr sz="1200" spc="-15" dirty="0">
                <a:latin typeface="Georgia"/>
                <a:cs typeface="Georgia"/>
              </a:rPr>
              <a:t>objects. </a:t>
            </a:r>
            <a:r>
              <a:rPr sz="1200" spc="-30" dirty="0">
                <a:latin typeface="Georgia"/>
                <a:cs typeface="Georgia"/>
              </a:rPr>
              <a:t>MongoDB,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35" dirty="0">
                <a:latin typeface="Georgia"/>
                <a:cs typeface="Georgia"/>
              </a:rPr>
              <a:t>primary </a:t>
            </a:r>
            <a:r>
              <a:rPr sz="1200" spc="-25" dirty="0">
                <a:latin typeface="Georgia"/>
                <a:cs typeface="Georgia"/>
              </a:rPr>
              <a:t>database </a:t>
            </a:r>
            <a:r>
              <a:rPr sz="1200" spc="-50" dirty="0">
                <a:latin typeface="Georgia"/>
                <a:cs typeface="Georgia"/>
              </a:rPr>
              <a:t>vendor  </a:t>
            </a:r>
            <a:r>
              <a:rPr sz="1200" spc="-40" dirty="0">
                <a:latin typeface="Georgia"/>
                <a:cs typeface="Georgia"/>
              </a:rPr>
              <a:t>stores these </a:t>
            </a:r>
            <a:r>
              <a:rPr sz="1200" spc="-20" dirty="0">
                <a:latin typeface="Georgia"/>
                <a:cs typeface="Georgia"/>
              </a:rPr>
              <a:t>objects </a:t>
            </a:r>
            <a:r>
              <a:rPr sz="1200" spc="-45" dirty="0">
                <a:latin typeface="Georgia"/>
                <a:cs typeface="Georgia"/>
              </a:rPr>
              <a:t>in </a:t>
            </a:r>
            <a:r>
              <a:rPr sz="1200" spc="-25" dirty="0">
                <a:latin typeface="Georgia"/>
                <a:cs typeface="Georgia"/>
              </a:rPr>
              <a:t>binary </a:t>
            </a:r>
            <a:r>
              <a:rPr sz="1200" spc="-50" dirty="0">
                <a:latin typeface="Georgia"/>
                <a:cs typeface="Georgia"/>
              </a:rPr>
              <a:t>encoded </a:t>
            </a:r>
            <a:r>
              <a:rPr sz="1200" spc="-55" dirty="0">
                <a:latin typeface="Georgia"/>
                <a:cs typeface="Georgia"/>
              </a:rPr>
              <a:t>form </a:t>
            </a:r>
            <a:r>
              <a:rPr sz="1200" spc="-35" dirty="0">
                <a:latin typeface="Georgia"/>
                <a:cs typeface="Georgia"/>
              </a:rPr>
              <a:t>called </a:t>
            </a:r>
            <a:r>
              <a:rPr sz="1200" spc="-5" dirty="0">
                <a:latin typeface="Georgia"/>
                <a:cs typeface="Georgia"/>
              </a:rPr>
              <a:t>BSON </a:t>
            </a:r>
            <a:r>
              <a:rPr sz="1200" spc="-35" dirty="0">
                <a:latin typeface="Georgia"/>
                <a:cs typeface="Georgia"/>
              </a:rPr>
              <a:t>(or </a:t>
            </a:r>
            <a:r>
              <a:rPr sz="1200" spc="-15" dirty="0">
                <a:latin typeface="Georgia"/>
                <a:cs typeface="Georgia"/>
              </a:rPr>
              <a:t>Binary JSON). </a:t>
            </a: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35" dirty="0">
                <a:latin typeface="Georgia"/>
                <a:cs typeface="Georgia"/>
              </a:rPr>
              <a:t>underlying  </a:t>
            </a:r>
            <a:r>
              <a:rPr sz="1200" spc="-30" dirty="0">
                <a:latin typeface="Georgia"/>
                <a:cs typeface="Georgia"/>
              </a:rPr>
              <a:t>operating </a:t>
            </a:r>
            <a:r>
              <a:rPr sz="1200" spc="-35" dirty="0">
                <a:latin typeface="Georgia"/>
                <a:cs typeface="Georgia"/>
              </a:rPr>
              <a:t>system </a:t>
            </a:r>
            <a:r>
              <a:rPr sz="1200" dirty="0">
                <a:latin typeface="Georgia"/>
                <a:cs typeface="Georgia"/>
              </a:rPr>
              <a:t>that </a:t>
            </a:r>
            <a:r>
              <a:rPr sz="1200" spc="-50" dirty="0">
                <a:latin typeface="Georgia"/>
                <a:cs typeface="Georgia"/>
              </a:rPr>
              <a:t>runs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30" dirty="0">
                <a:latin typeface="Georgia"/>
                <a:cs typeface="Georgia"/>
              </a:rPr>
              <a:t>application </a:t>
            </a:r>
            <a:r>
              <a:rPr sz="1200" spc="-45" dirty="0">
                <a:latin typeface="Georgia"/>
                <a:cs typeface="Georgia"/>
              </a:rPr>
              <a:t>server </a:t>
            </a:r>
            <a:r>
              <a:rPr sz="1200" spc="-40" dirty="0">
                <a:latin typeface="Georgia"/>
                <a:cs typeface="Georgia"/>
              </a:rPr>
              <a:t>(web </a:t>
            </a:r>
            <a:r>
              <a:rPr sz="1200" spc="-25" dirty="0">
                <a:latin typeface="Georgia"/>
                <a:cs typeface="Georgia"/>
              </a:rPr>
              <a:t>host) </a:t>
            </a:r>
            <a:r>
              <a:rPr sz="1200" spc="-30" dirty="0">
                <a:latin typeface="Georgia"/>
                <a:cs typeface="Georgia"/>
              </a:rPr>
              <a:t>will be </a:t>
            </a:r>
            <a:r>
              <a:rPr sz="1200" spc="-25" dirty="0">
                <a:latin typeface="Georgia"/>
                <a:cs typeface="Georgia"/>
              </a:rPr>
              <a:t>Linux. </a:t>
            </a:r>
            <a:r>
              <a:rPr sz="1200" spc="-30" dirty="0">
                <a:latin typeface="Georgia"/>
                <a:cs typeface="Georgia"/>
              </a:rPr>
              <a:t>(</a:t>
            </a:r>
            <a:r>
              <a:rPr sz="1200" spc="-30" dirty="0">
                <a:latin typeface="Georgia"/>
                <a:cs typeface="Georgia"/>
                <a:hlinkClick r:id="rId3" action="ppaction://hlinksldjump"/>
              </a:rPr>
              <a:t>Daniel </a:t>
            </a:r>
            <a:r>
              <a:rPr sz="1200" spc="-35" dirty="0">
                <a:latin typeface="Georgia"/>
                <a:cs typeface="Georgia"/>
                <a:hlinkClick r:id="rId3" action="ppaction://hlinksldjump"/>
              </a:rPr>
              <a:t>Jonathan </a:t>
            </a:r>
            <a:r>
              <a:rPr sz="1200" spc="-35" dirty="0">
                <a:latin typeface="Georgia"/>
                <a:cs typeface="Georgia"/>
              </a:rPr>
              <a:t> </a:t>
            </a:r>
            <a:r>
              <a:rPr sz="1200" spc="-30" dirty="0">
                <a:latin typeface="Georgia"/>
                <a:cs typeface="Georgia"/>
                <a:hlinkClick r:id="rId3" action="ppaction://hlinksldjump"/>
              </a:rPr>
              <a:t>Kemp </a:t>
            </a:r>
            <a:r>
              <a:rPr sz="1200" spc="-35" dirty="0">
                <a:latin typeface="Georgia"/>
                <a:cs typeface="Georgia"/>
                <a:hlinkClick r:id="rId3" action="ppaction://hlinksldjump"/>
              </a:rPr>
              <a:t>(Team </a:t>
            </a:r>
            <a:r>
              <a:rPr sz="1200" spc="-30" dirty="0">
                <a:latin typeface="Georgia"/>
                <a:cs typeface="Georgia"/>
                <a:hlinkClick r:id="rId3" action="ppaction://hlinksldjump"/>
              </a:rPr>
              <a:t>leader), </a:t>
            </a:r>
            <a:r>
              <a:rPr sz="1200" spc="-55" dirty="0">
                <a:latin typeface="Georgia"/>
                <a:cs typeface="Georgia"/>
                <a:hlinkClick r:id="rId3" action="ppaction://hlinksldjump"/>
              </a:rPr>
              <a:t>Jinwoo </a:t>
            </a:r>
            <a:r>
              <a:rPr sz="1200" spc="-35" dirty="0">
                <a:latin typeface="Georgia"/>
                <a:cs typeface="Georgia"/>
                <a:hlinkClick r:id="rId3" action="ppaction://hlinksldjump"/>
              </a:rPr>
              <a:t>Song, </a:t>
            </a:r>
            <a:r>
              <a:rPr sz="1200" spc="-20" dirty="0">
                <a:latin typeface="Georgia"/>
                <a:cs typeface="Georgia"/>
                <a:hlinkClick r:id="rId3" action="ppaction://hlinksldjump"/>
              </a:rPr>
              <a:t>Pratheek </a:t>
            </a:r>
            <a:r>
              <a:rPr sz="1200" spc="-30" dirty="0">
                <a:latin typeface="Georgia"/>
                <a:cs typeface="Georgia"/>
                <a:hlinkClick r:id="rId3" action="ppaction://hlinksldjump"/>
              </a:rPr>
              <a:t>Basavana </a:t>
            </a:r>
            <a:r>
              <a:rPr sz="1200" spc="-25" dirty="0">
                <a:latin typeface="Georgia"/>
                <a:cs typeface="Georgia"/>
                <a:hlinkClick r:id="rId3" action="ppaction://hlinksldjump"/>
              </a:rPr>
              <a:t>Gowda, </a:t>
            </a:r>
            <a:r>
              <a:rPr sz="1200" spc="-20" dirty="0">
                <a:latin typeface="Georgia"/>
                <a:cs typeface="Georgia"/>
                <a:hlinkClick r:id="rId3" action="ppaction://hlinksldjump"/>
              </a:rPr>
              <a:t>Rajesh </a:t>
            </a:r>
            <a:r>
              <a:rPr sz="1200" spc="-40" dirty="0">
                <a:latin typeface="Georgia"/>
                <a:cs typeface="Georgia"/>
                <a:hlinkClick r:id="rId3" action="ppaction://hlinksldjump"/>
              </a:rPr>
              <a:t>Ramesh, </a:t>
            </a:r>
            <a:r>
              <a:rPr sz="1200" spc="-30" dirty="0">
                <a:latin typeface="Georgia"/>
                <a:cs typeface="Georgia"/>
                <a:hlinkClick r:id="rId3" action="ppaction://hlinksldjump"/>
              </a:rPr>
              <a:t>Rahul </a:t>
            </a:r>
            <a:r>
              <a:rPr sz="1200" spc="-10" dirty="0">
                <a:latin typeface="Georgia"/>
                <a:cs typeface="Georgia"/>
                <a:hlinkClick r:id="rId3" action="ppaction://hlinksldjump"/>
              </a:rPr>
              <a:t>Vijaydev, </a:t>
            </a:r>
            <a:r>
              <a:rPr sz="1200" spc="-10" dirty="0">
                <a:latin typeface="Georgia"/>
                <a:cs typeface="Georgia"/>
              </a:rPr>
              <a:t> </a:t>
            </a:r>
            <a:r>
              <a:rPr sz="1200" spc="-15" dirty="0">
                <a:latin typeface="Georgia"/>
                <a:cs typeface="Georgia"/>
                <a:hlinkClick r:id="rId3" action="ppaction://hlinksldjump"/>
              </a:rPr>
              <a:t>Theerut </a:t>
            </a:r>
            <a:r>
              <a:rPr sz="1200" spc="-35" dirty="0">
                <a:latin typeface="Georgia"/>
                <a:cs typeface="Georgia"/>
                <a:hlinkClick r:id="rId3" action="ppaction://hlinksldjump"/>
              </a:rPr>
              <a:t>Foongkiatcharoen, </a:t>
            </a:r>
            <a:r>
              <a:rPr sz="1200" spc="-20" dirty="0">
                <a:latin typeface="Georgia"/>
                <a:cs typeface="Georgia"/>
                <a:hlinkClick r:id="rId3" action="ppaction://hlinksldjump"/>
              </a:rPr>
              <a:t>Vibhu </a:t>
            </a:r>
            <a:r>
              <a:rPr sz="1200" spc="70" dirty="0">
                <a:latin typeface="Georgia"/>
                <a:cs typeface="Georgia"/>
                <a:hlinkClick r:id="rId3" action="ppaction://hlinksldjump"/>
              </a:rPr>
              <a:t>A</a:t>
            </a:r>
            <a:r>
              <a:rPr sz="1200" spc="-60" dirty="0">
                <a:latin typeface="Georgia"/>
                <a:cs typeface="Georgia"/>
                <a:hlinkClick r:id="rId3" action="ppaction://hlinksldjump"/>
              </a:rPr>
              <a:t> </a:t>
            </a:r>
            <a:r>
              <a:rPr sz="1200" spc="-30" dirty="0">
                <a:latin typeface="Georgia"/>
                <a:cs typeface="Georgia"/>
                <a:hlinkClick r:id="rId3" action="ppaction://hlinksldjump"/>
              </a:rPr>
              <a:t>Bharadwaj</a:t>
            </a:r>
            <a:r>
              <a:rPr sz="1200" spc="-30" dirty="0">
                <a:latin typeface="Georgia"/>
                <a:cs typeface="Georgia"/>
              </a:rPr>
              <a:t>,</a:t>
            </a:r>
            <a:r>
              <a:rPr sz="1200" spc="-30" dirty="0">
                <a:latin typeface="Georgia"/>
                <a:cs typeface="Georgia"/>
                <a:hlinkClick r:id="rId3" action="ppaction://hlinksldjump"/>
              </a:rPr>
              <a:t>2018)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35"/>
              </a:lnSpc>
            </a:pPr>
            <a:r>
              <a:rPr spc="-45" dirty="0"/>
              <a:t>9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7380" y="60513"/>
            <a:ext cx="275018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i="1" spc="-45" dirty="0">
                <a:latin typeface="Georgia"/>
                <a:cs typeface="Georgia"/>
              </a:rPr>
              <a:t>3.4. </a:t>
            </a:r>
            <a:r>
              <a:rPr sz="1200" i="1" dirty="0">
                <a:latin typeface="Georgia"/>
                <a:cs typeface="Georgia"/>
              </a:rPr>
              <a:t>COMMUNICATION</a:t>
            </a:r>
            <a:r>
              <a:rPr sz="1200" i="1" spc="-45" dirty="0">
                <a:latin typeface="Georgia"/>
                <a:cs typeface="Georgia"/>
              </a:rPr>
              <a:t> </a:t>
            </a:r>
            <a:r>
              <a:rPr sz="1200" i="1" spc="5" dirty="0">
                <a:latin typeface="Georgia"/>
                <a:cs typeface="Georgia"/>
              </a:rPr>
              <a:t>INTERFACES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07394" y="60513"/>
            <a:ext cx="322580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i="1" spc="30" dirty="0">
                <a:latin typeface="Georgia"/>
                <a:cs typeface="Georgia"/>
              </a:rPr>
              <a:t>CHAPTER </a:t>
            </a:r>
            <a:r>
              <a:rPr sz="1200" i="1" spc="-40" dirty="0">
                <a:latin typeface="Georgia"/>
                <a:cs typeface="Georgia"/>
              </a:rPr>
              <a:t>3. </a:t>
            </a:r>
            <a:r>
              <a:rPr sz="1200" i="1" spc="5" dirty="0">
                <a:latin typeface="Georgia"/>
                <a:cs typeface="Georgia"/>
              </a:rPr>
              <a:t>INTERFACE</a:t>
            </a:r>
            <a:r>
              <a:rPr sz="1200" i="1" spc="75" dirty="0">
                <a:latin typeface="Georgia"/>
                <a:cs typeface="Georgia"/>
              </a:rPr>
              <a:t> </a:t>
            </a:r>
            <a:r>
              <a:rPr sz="1200" i="1" dirty="0">
                <a:latin typeface="Georgia"/>
                <a:cs typeface="Georgia"/>
              </a:rPr>
              <a:t>REQUIREMENTS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0080" y="282613"/>
            <a:ext cx="6280150" cy="0"/>
          </a:xfrm>
          <a:custGeom>
            <a:avLst/>
            <a:gdLst/>
            <a:ahLst/>
            <a:cxnLst/>
            <a:rect l="l" t="t" r="r" b="b"/>
            <a:pathLst>
              <a:path w="6280150">
                <a:moveTo>
                  <a:pt x="0" y="0"/>
                </a:moveTo>
                <a:lnTo>
                  <a:pt x="6279845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27380" y="560573"/>
            <a:ext cx="6305550" cy="2822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72770" lvl="1" indent="-560070">
              <a:lnSpc>
                <a:spcPct val="100000"/>
              </a:lnSpc>
              <a:spcBef>
                <a:spcPts val="120"/>
              </a:spcBef>
              <a:buFont typeface="Georgia"/>
              <a:buAutoNum type="arabicPeriod" startAt="4"/>
              <a:tabLst>
                <a:tab pos="572770" algn="l"/>
                <a:tab pos="573405" algn="l"/>
              </a:tabLst>
            </a:pPr>
            <a:r>
              <a:rPr sz="1700" b="1" spc="-60" dirty="0">
                <a:latin typeface="Georgia"/>
                <a:cs typeface="Georgia"/>
              </a:rPr>
              <a:t>Communication</a:t>
            </a:r>
            <a:r>
              <a:rPr sz="1700" b="1" spc="204" dirty="0">
                <a:latin typeface="Georgia"/>
                <a:cs typeface="Georgia"/>
              </a:rPr>
              <a:t> </a:t>
            </a:r>
            <a:r>
              <a:rPr sz="1700" b="1" spc="-70" dirty="0">
                <a:latin typeface="Georgia"/>
                <a:cs typeface="Georgia"/>
              </a:rPr>
              <a:t>Interfaces</a:t>
            </a:r>
            <a:endParaRPr sz="1700">
              <a:latin typeface="Georgia"/>
              <a:cs typeface="Georgia"/>
            </a:endParaRPr>
          </a:p>
          <a:p>
            <a:pPr marL="12700" marR="5080" algn="just">
              <a:lnSpc>
                <a:spcPct val="100000"/>
              </a:lnSpc>
              <a:spcBef>
                <a:spcPts val="1090"/>
              </a:spcBef>
            </a:pP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25" dirty="0">
                <a:latin typeface="Georgia"/>
                <a:cs typeface="Georgia"/>
              </a:rPr>
              <a:t>product </a:t>
            </a:r>
            <a:r>
              <a:rPr sz="1200" spc="-30" dirty="0">
                <a:latin typeface="Georgia"/>
                <a:cs typeface="Georgia"/>
              </a:rPr>
              <a:t>will </a:t>
            </a:r>
            <a:r>
              <a:rPr sz="1200" spc="-60" dirty="0">
                <a:latin typeface="Georgia"/>
                <a:cs typeface="Georgia"/>
              </a:rPr>
              <a:t>make </a:t>
            </a:r>
            <a:r>
              <a:rPr sz="1200" spc="-55" dirty="0">
                <a:latin typeface="Georgia"/>
                <a:cs typeface="Georgia"/>
              </a:rPr>
              <a:t>use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30" dirty="0">
                <a:latin typeface="Georgia"/>
                <a:cs typeface="Georgia"/>
              </a:rPr>
              <a:t>set </a:t>
            </a:r>
            <a:r>
              <a:rPr sz="1200" spc="-50" dirty="0">
                <a:latin typeface="Georgia"/>
                <a:cs typeface="Georgia"/>
              </a:rPr>
              <a:t>of communications </a:t>
            </a:r>
            <a:r>
              <a:rPr sz="1200" spc="-40" dirty="0">
                <a:latin typeface="Georgia"/>
                <a:cs typeface="Georgia"/>
              </a:rPr>
              <a:t>interface </a:t>
            </a:r>
            <a:r>
              <a:rPr sz="1200" spc="-30" dirty="0">
                <a:latin typeface="Georgia"/>
                <a:cs typeface="Georgia"/>
              </a:rPr>
              <a:t>standards. </a:t>
            </a:r>
            <a:r>
              <a:rPr sz="1200" spc="5" dirty="0">
                <a:latin typeface="Georgia"/>
                <a:cs typeface="Georgia"/>
              </a:rPr>
              <a:t>They </a:t>
            </a:r>
            <a:r>
              <a:rPr sz="1200" spc="-45" dirty="0">
                <a:latin typeface="Georgia"/>
                <a:cs typeface="Georgia"/>
              </a:rPr>
              <a:t>are </a:t>
            </a:r>
            <a:r>
              <a:rPr sz="1200" spc="-50" dirty="0">
                <a:latin typeface="Georgia"/>
                <a:cs typeface="Georgia"/>
              </a:rPr>
              <a:t>summarized  </a:t>
            </a:r>
            <a:r>
              <a:rPr sz="1200" spc="-35" dirty="0">
                <a:latin typeface="Georgia"/>
                <a:cs typeface="Georgia"/>
              </a:rPr>
              <a:t>below. </a:t>
            </a:r>
            <a:r>
              <a:rPr sz="1200" spc="-30" dirty="0">
                <a:latin typeface="Georgia"/>
                <a:cs typeface="Georgia"/>
              </a:rPr>
              <a:t>(</a:t>
            </a:r>
            <a:r>
              <a:rPr sz="1200" spc="-30" dirty="0">
                <a:latin typeface="Georgia"/>
                <a:cs typeface="Georgia"/>
                <a:hlinkClick r:id="rId2" action="ppaction://hlinksldjump"/>
              </a:rPr>
              <a:t>Daniel </a:t>
            </a:r>
            <a:r>
              <a:rPr sz="1200" spc="-35" dirty="0">
                <a:latin typeface="Georgia"/>
                <a:cs typeface="Georgia"/>
                <a:hlinkClick r:id="rId2" action="ppaction://hlinksldjump"/>
              </a:rPr>
              <a:t>Jonathan </a:t>
            </a:r>
            <a:r>
              <a:rPr sz="1200" spc="-30" dirty="0">
                <a:latin typeface="Georgia"/>
                <a:cs typeface="Georgia"/>
                <a:hlinkClick r:id="rId2" action="ppaction://hlinksldjump"/>
              </a:rPr>
              <a:t>Kemp </a:t>
            </a:r>
            <a:r>
              <a:rPr sz="1200" spc="-35" dirty="0">
                <a:latin typeface="Georgia"/>
                <a:cs typeface="Georgia"/>
                <a:hlinkClick r:id="rId2" action="ppaction://hlinksldjump"/>
              </a:rPr>
              <a:t>(Team </a:t>
            </a:r>
            <a:r>
              <a:rPr sz="1200" spc="-30" dirty="0">
                <a:latin typeface="Georgia"/>
                <a:cs typeface="Georgia"/>
                <a:hlinkClick r:id="rId2" action="ppaction://hlinksldjump"/>
              </a:rPr>
              <a:t>leader), </a:t>
            </a:r>
            <a:r>
              <a:rPr sz="1200" spc="-55" dirty="0">
                <a:latin typeface="Georgia"/>
                <a:cs typeface="Georgia"/>
                <a:hlinkClick r:id="rId2" action="ppaction://hlinksldjump"/>
              </a:rPr>
              <a:t>Jinwoo </a:t>
            </a:r>
            <a:r>
              <a:rPr sz="1200" spc="-35" dirty="0">
                <a:latin typeface="Georgia"/>
                <a:cs typeface="Georgia"/>
                <a:hlinkClick r:id="rId2" action="ppaction://hlinksldjump"/>
              </a:rPr>
              <a:t>Song, </a:t>
            </a:r>
            <a:r>
              <a:rPr sz="1200" spc="-20" dirty="0">
                <a:latin typeface="Georgia"/>
                <a:cs typeface="Georgia"/>
                <a:hlinkClick r:id="rId2" action="ppaction://hlinksldjump"/>
              </a:rPr>
              <a:t>Pratheek </a:t>
            </a:r>
            <a:r>
              <a:rPr sz="1200" spc="-30" dirty="0">
                <a:latin typeface="Georgia"/>
                <a:cs typeface="Georgia"/>
                <a:hlinkClick r:id="rId2" action="ppaction://hlinksldjump"/>
              </a:rPr>
              <a:t>Basavana </a:t>
            </a:r>
            <a:r>
              <a:rPr sz="1200" spc="-25" dirty="0">
                <a:latin typeface="Georgia"/>
                <a:cs typeface="Georgia"/>
                <a:hlinkClick r:id="rId2" action="ppaction://hlinksldjump"/>
              </a:rPr>
              <a:t>Gowda, </a:t>
            </a:r>
            <a:r>
              <a:rPr sz="1200" spc="-20" dirty="0">
                <a:latin typeface="Georgia"/>
                <a:cs typeface="Georgia"/>
                <a:hlinkClick r:id="rId2" action="ppaction://hlinksldjump"/>
              </a:rPr>
              <a:t>Rajesh </a:t>
            </a:r>
            <a:r>
              <a:rPr sz="1200" spc="-20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  <a:hlinkClick r:id="rId2" action="ppaction://hlinksldjump"/>
              </a:rPr>
              <a:t>Ramesh, </a:t>
            </a:r>
            <a:r>
              <a:rPr sz="1200" spc="-30" dirty="0">
                <a:latin typeface="Georgia"/>
                <a:cs typeface="Georgia"/>
                <a:hlinkClick r:id="rId2" action="ppaction://hlinksldjump"/>
              </a:rPr>
              <a:t>Rahul </a:t>
            </a:r>
            <a:r>
              <a:rPr sz="1200" spc="-10" dirty="0">
                <a:latin typeface="Georgia"/>
                <a:cs typeface="Georgia"/>
                <a:hlinkClick r:id="rId2" action="ppaction://hlinksldjump"/>
              </a:rPr>
              <a:t>Vijaydev, </a:t>
            </a:r>
            <a:r>
              <a:rPr sz="1200" spc="-15" dirty="0">
                <a:latin typeface="Georgia"/>
                <a:cs typeface="Georgia"/>
                <a:hlinkClick r:id="rId2" action="ppaction://hlinksldjump"/>
              </a:rPr>
              <a:t>Theerut </a:t>
            </a:r>
            <a:r>
              <a:rPr sz="1200" spc="-35" dirty="0">
                <a:latin typeface="Georgia"/>
                <a:cs typeface="Georgia"/>
                <a:hlinkClick r:id="rId2" action="ppaction://hlinksldjump"/>
              </a:rPr>
              <a:t>Foongkiatcharoen, </a:t>
            </a:r>
            <a:r>
              <a:rPr sz="1200" spc="-20" dirty="0">
                <a:latin typeface="Georgia"/>
                <a:cs typeface="Georgia"/>
                <a:hlinkClick r:id="rId2" action="ppaction://hlinksldjump"/>
              </a:rPr>
              <a:t>Vibhu </a:t>
            </a:r>
            <a:r>
              <a:rPr sz="1200" spc="70" dirty="0">
                <a:latin typeface="Georgia"/>
                <a:cs typeface="Georgia"/>
                <a:hlinkClick r:id="rId2" action="ppaction://hlinksldjump"/>
              </a:rPr>
              <a:t>A</a:t>
            </a:r>
            <a:r>
              <a:rPr sz="1200" spc="345" dirty="0">
                <a:latin typeface="Georgia"/>
                <a:cs typeface="Georgia"/>
                <a:hlinkClick r:id="rId2" action="ppaction://hlinksldjump"/>
              </a:rPr>
              <a:t> </a:t>
            </a:r>
            <a:r>
              <a:rPr sz="1200" spc="-30" dirty="0">
                <a:latin typeface="Georgia"/>
                <a:cs typeface="Georgia"/>
                <a:hlinkClick r:id="rId2" action="ppaction://hlinksldjump"/>
              </a:rPr>
              <a:t>Bharadwaj</a:t>
            </a:r>
            <a:r>
              <a:rPr sz="1200" spc="-30" dirty="0">
                <a:latin typeface="Georgia"/>
                <a:cs typeface="Georgia"/>
              </a:rPr>
              <a:t>,</a:t>
            </a:r>
            <a:r>
              <a:rPr sz="1200" spc="-30" dirty="0">
                <a:latin typeface="Georgia"/>
                <a:cs typeface="Georgia"/>
                <a:hlinkClick r:id="rId2" action="ppaction://hlinksldjump"/>
              </a:rPr>
              <a:t>2018)</a:t>
            </a:r>
            <a:endParaRPr sz="1200">
              <a:latin typeface="Georgia"/>
              <a:cs typeface="Georgia"/>
            </a:endParaRPr>
          </a:p>
          <a:p>
            <a:pPr marL="384175" marR="5080" lvl="2" indent="-207010" algn="just">
              <a:lnSpc>
                <a:spcPct val="100000"/>
              </a:lnSpc>
              <a:spcBef>
                <a:spcPts val="1010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sz="1200" spc="-35" dirty="0">
                <a:latin typeface="Georgia"/>
                <a:cs typeface="Georgia"/>
              </a:rPr>
              <a:t>Emails </a:t>
            </a:r>
            <a:r>
              <a:rPr sz="1200" spc="-40" dirty="0">
                <a:latin typeface="Georgia"/>
                <a:cs typeface="Georgia"/>
              </a:rPr>
              <a:t>are </a:t>
            </a:r>
            <a:r>
              <a:rPr sz="1200" spc="-45" dirty="0">
                <a:latin typeface="Georgia"/>
                <a:cs typeface="Georgia"/>
              </a:rPr>
              <a:t>sent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40" dirty="0">
                <a:latin typeface="Georgia"/>
                <a:cs typeface="Georgia"/>
              </a:rPr>
              <a:t>drivers </a:t>
            </a:r>
            <a:r>
              <a:rPr sz="1200" spc="-55" dirty="0">
                <a:latin typeface="Georgia"/>
                <a:cs typeface="Georgia"/>
              </a:rPr>
              <a:t>when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35" dirty="0">
                <a:latin typeface="Georgia"/>
                <a:cs typeface="Georgia"/>
              </a:rPr>
              <a:t>booking </a:t>
            </a:r>
            <a:r>
              <a:rPr sz="1200" spc="-45" dirty="0">
                <a:latin typeface="Georgia"/>
                <a:cs typeface="Georgia"/>
              </a:rPr>
              <a:t>has been made. </a:t>
            </a:r>
            <a:r>
              <a:rPr sz="1200" spc="-35" dirty="0">
                <a:latin typeface="Georgia"/>
                <a:cs typeface="Georgia"/>
              </a:rPr>
              <a:t>Similarly, </a:t>
            </a:r>
            <a:r>
              <a:rPr sz="1200" spc="-60" dirty="0">
                <a:latin typeface="Georgia"/>
                <a:cs typeface="Georgia"/>
              </a:rPr>
              <a:t>owners </a:t>
            </a:r>
            <a:r>
              <a:rPr sz="1200" spc="-45" dirty="0">
                <a:latin typeface="Georgia"/>
                <a:cs typeface="Georgia"/>
              </a:rPr>
              <a:t>receive </a:t>
            </a:r>
            <a:r>
              <a:rPr sz="1200" spc="-35" dirty="0">
                <a:latin typeface="Georgia"/>
                <a:cs typeface="Georgia"/>
              </a:rPr>
              <a:t>booking  </a:t>
            </a:r>
            <a:r>
              <a:rPr sz="1200" spc="-40" dirty="0">
                <a:latin typeface="Georgia"/>
                <a:cs typeface="Georgia"/>
              </a:rPr>
              <a:t>information </a:t>
            </a:r>
            <a:r>
              <a:rPr sz="1200" spc="-35" dirty="0">
                <a:latin typeface="Georgia"/>
                <a:cs typeface="Georgia"/>
              </a:rPr>
              <a:t>through </a:t>
            </a:r>
            <a:r>
              <a:rPr sz="1200" spc="-45" dirty="0">
                <a:latin typeface="Georgia"/>
                <a:cs typeface="Georgia"/>
              </a:rPr>
              <a:t>email </a:t>
            </a:r>
            <a:r>
              <a:rPr sz="1200" spc="-55" dirty="0">
                <a:latin typeface="Georgia"/>
                <a:cs typeface="Georgia"/>
              </a:rPr>
              <a:t>when </a:t>
            </a:r>
            <a:r>
              <a:rPr sz="1200" spc="-40" dirty="0">
                <a:latin typeface="Georgia"/>
                <a:cs typeface="Georgia"/>
              </a:rPr>
              <a:t>drivers </a:t>
            </a:r>
            <a:r>
              <a:rPr sz="1200" spc="-50" dirty="0">
                <a:latin typeface="Georgia"/>
                <a:cs typeface="Georgia"/>
              </a:rPr>
              <a:t>reserve </a:t>
            </a:r>
            <a:r>
              <a:rPr sz="1200" spc="-35" dirty="0">
                <a:latin typeface="Georgia"/>
                <a:cs typeface="Georgia"/>
              </a:rPr>
              <a:t>parking </a:t>
            </a:r>
            <a:r>
              <a:rPr sz="1200" spc="-25" dirty="0">
                <a:latin typeface="Georgia"/>
                <a:cs typeface="Georgia"/>
              </a:rPr>
              <a:t>spots. </a:t>
            </a:r>
            <a:r>
              <a:rPr sz="1200" spc="-30" dirty="0">
                <a:latin typeface="Georgia"/>
                <a:cs typeface="Georgia"/>
              </a:rPr>
              <a:t>These </a:t>
            </a:r>
            <a:r>
              <a:rPr sz="1200" spc="-35" dirty="0">
                <a:latin typeface="Georgia"/>
                <a:cs typeface="Georgia"/>
              </a:rPr>
              <a:t>features </a:t>
            </a:r>
            <a:r>
              <a:rPr sz="1200" spc="-45" dirty="0">
                <a:latin typeface="Georgia"/>
                <a:cs typeface="Georgia"/>
              </a:rPr>
              <a:t>depend </a:t>
            </a:r>
            <a:r>
              <a:rPr sz="1200" spc="-65" dirty="0">
                <a:latin typeface="Georgia"/>
                <a:cs typeface="Georgia"/>
              </a:rPr>
              <a:t>on  </a:t>
            </a:r>
            <a:r>
              <a:rPr sz="1200" spc="-30" dirty="0">
                <a:latin typeface="Georgia"/>
                <a:cs typeface="Georgia"/>
              </a:rPr>
              <a:t>application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layer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</a:rPr>
              <a:t>protocols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-45" dirty="0">
                <a:latin typeface="Georgia"/>
                <a:cs typeface="Georgia"/>
              </a:rPr>
              <a:t>like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25" dirty="0">
                <a:latin typeface="Georgia"/>
                <a:cs typeface="Georgia"/>
              </a:rPr>
              <a:t>SMTP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and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10" dirty="0">
                <a:latin typeface="Georgia"/>
                <a:cs typeface="Georgia"/>
              </a:rPr>
              <a:t>IMAP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-45" dirty="0">
                <a:latin typeface="Georgia"/>
                <a:cs typeface="Georgia"/>
              </a:rPr>
              <a:t>for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30" dirty="0">
                <a:latin typeface="Georgia"/>
                <a:cs typeface="Georgia"/>
              </a:rPr>
              <a:t>their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implementation.</a:t>
            </a:r>
            <a:endParaRPr sz="1200">
              <a:latin typeface="Georgia"/>
              <a:cs typeface="Georgia"/>
            </a:endParaRPr>
          </a:p>
          <a:p>
            <a:pPr marL="384175" marR="5080" lvl="2" indent="-207010" algn="just">
              <a:lnSpc>
                <a:spcPct val="100000"/>
              </a:lnSpc>
              <a:spcBef>
                <a:spcPts val="1010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sz="1200" spc="-30" dirty="0">
                <a:latin typeface="Georgia"/>
                <a:cs typeface="Georgia"/>
              </a:rPr>
              <a:t>Client-Server </a:t>
            </a:r>
            <a:r>
              <a:rPr sz="1200" spc="-45" dirty="0">
                <a:latin typeface="Georgia"/>
                <a:cs typeface="Georgia"/>
              </a:rPr>
              <a:t>communication </a:t>
            </a:r>
            <a:r>
              <a:rPr sz="1200" spc="-60" dirty="0">
                <a:latin typeface="Georgia"/>
                <a:cs typeface="Georgia"/>
              </a:rPr>
              <a:t>needs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30" dirty="0">
                <a:latin typeface="Georgia"/>
                <a:cs typeface="Georgia"/>
              </a:rPr>
              <a:t>be encrypted </a:t>
            </a:r>
            <a:r>
              <a:rPr sz="1200" spc="-45" dirty="0">
                <a:latin typeface="Georgia"/>
                <a:cs typeface="Georgia"/>
              </a:rPr>
              <a:t>in </a:t>
            </a:r>
            <a:r>
              <a:rPr sz="1200" spc="-50" dirty="0">
                <a:latin typeface="Georgia"/>
                <a:cs typeface="Georgia"/>
              </a:rPr>
              <a:t>order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55" dirty="0">
                <a:latin typeface="Georgia"/>
                <a:cs typeface="Georgia"/>
              </a:rPr>
              <a:t>ensure </a:t>
            </a:r>
            <a:r>
              <a:rPr sz="1200" spc="-50" dirty="0">
                <a:latin typeface="Georgia"/>
                <a:cs typeface="Georgia"/>
              </a:rPr>
              <a:t>secure </a:t>
            </a:r>
            <a:r>
              <a:rPr sz="1200" spc="-10" dirty="0">
                <a:latin typeface="Georgia"/>
                <a:cs typeface="Georgia"/>
              </a:rPr>
              <a:t>data </a:t>
            </a:r>
            <a:r>
              <a:rPr sz="1200" spc="-30" dirty="0">
                <a:latin typeface="Georgia"/>
                <a:cs typeface="Georgia"/>
              </a:rPr>
              <a:t>transfer.  </a:t>
            </a:r>
            <a:r>
              <a:rPr sz="1200" spc="-20" dirty="0">
                <a:latin typeface="Georgia"/>
                <a:cs typeface="Georgia"/>
              </a:rPr>
              <a:t>Thus, </a:t>
            </a:r>
            <a:r>
              <a:rPr sz="1200" spc="-70" dirty="0">
                <a:latin typeface="Georgia"/>
                <a:cs typeface="Georgia"/>
              </a:rPr>
              <a:t>we </a:t>
            </a:r>
            <a:r>
              <a:rPr sz="1200" spc="-50" dirty="0">
                <a:latin typeface="Georgia"/>
                <a:cs typeface="Georgia"/>
              </a:rPr>
              <a:t>require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10" dirty="0">
                <a:latin typeface="Georgia"/>
                <a:cs typeface="Georgia"/>
              </a:rPr>
              <a:t>HTTPS/SSL </a:t>
            </a:r>
            <a:r>
              <a:rPr sz="1200" spc="-35" dirty="0">
                <a:latin typeface="Georgia"/>
                <a:cs typeface="Georgia"/>
              </a:rPr>
              <a:t>(or </a:t>
            </a:r>
            <a:r>
              <a:rPr sz="1200" spc="20" dirty="0">
                <a:latin typeface="Georgia"/>
                <a:cs typeface="Georgia"/>
              </a:rPr>
              <a:t>TLS) </a:t>
            </a:r>
            <a:r>
              <a:rPr sz="1200" spc="-45" dirty="0">
                <a:latin typeface="Georgia"/>
                <a:cs typeface="Georgia"/>
              </a:rPr>
              <a:t>connections between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35" dirty="0">
                <a:latin typeface="Georgia"/>
                <a:cs typeface="Georgia"/>
              </a:rPr>
              <a:t>client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45" dirty="0">
                <a:latin typeface="Georgia"/>
                <a:cs typeface="Georgia"/>
              </a:rPr>
              <a:t>server</a:t>
            </a:r>
            <a:r>
              <a:rPr sz="1200" spc="50" dirty="0">
                <a:latin typeface="Georgia"/>
                <a:cs typeface="Georgia"/>
              </a:rPr>
              <a:t> </a:t>
            </a:r>
            <a:r>
              <a:rPr sz="1200" spc="-30" dirty="0">
                <a:latin typeface="Georgia"/>
                <a:cs typeface="Georgia"/>
              </a:rPr>
              <a:t>always.</a:t>
            </a:r>
            <a:endParaRPr sz="1200">
              <a:latin typeface="Georgia"/>
              <a:cs typeface="Georgia"/>
            </a:endParaRPr>
          </a:p>
          <a:p>
            <a:pPr marL="384175" marR="5715" lvl="2" indent="-207010" algn="just">
              <a:lnSpc>
                <a:spcPct val="100000"/>
              </a:lnSpc>
              <a:spcBef>
                <a:spcPts val="1005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sz="1200" spc="-30" dirty="0">
                <a:latin typeface="Georgia"/>
                <a:cs typeface="Georgia"/>
              </a:rPr>
              <a:t>Electronic </a:t>
            </a:r>
            <a:r>
              <a:rPr sz="1200" spc="-40" dirty="0">
                <a:latin typeface="Georgia"/>
                <a:cs typeface="Georgia"/>
              </a:rPr>
              <a:t>payments </a:t>
            </a:r>
            <a:r>
              <a:rPr sz="1200" spc="-45" dirty="0">
                <a:latin typeface="Georgia"/>
                <a:cs typeface="Georgia"/>
              </a:rPr>
              <a:t>for </a:t>
            </a:r>
            <a:r>
              <a:rPr sz="1200" spc="-35" dirty="0">
                <a:latin typeface="Georgia"/>
                <a:cs typeface="Georgia"/>
              </a:rPr>
              <a:t>booking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45" dirty="0">
                <a:latin typeface="Georgia"/>
                <a:cs typeface="Georgia"/>
              </a:rPr>
              <a:t>confirmation must </a:t>
            </a:r>
            <a:r>
              <a:rPr sz="1200" spc="-30" dirty="0">
                <a:latin typeface="Georgia"/>
                <a:cs typeface="Georgia"/>
              </a:rPr>
              <a:t>be </a:t>
            </a:r>
            <a:r>
              <a:rPr sz="1200" spc="-50" dirty="0">
                <a:latin typeface="Georgia"/>
                <a:cs typeface="Georgia"/>
              </a:rPr>
              <a:t>implemented </a:t>
            </a:r>
            <a:r>
              <a:rPr sz="1200" spc="-45" dirty="0">
                <a:latin typeface="Georgia"/>
                <a:cs typeface="Georgia"/>
              </a:rPr>
              <a:t>using secure, </a:t>
            </a:r>
            <a:r>
              <a:rPr sz="1200" spc="-60" dirty="0">
                <a:latin typeface="Georgia"/>
                <a:cs typeface="Georgia"/>
              </a:rPr>
              <a:t>en-  </a:t>
            </a:r>
            <a:r>
              <a:rPr sz="1200" spc="-20" dirty="0">
                <a:latin typeface="Georgia"/>
                <a:cs typeface="Georgia"/>
              </a:rPr>
              <a:t>crypted </a:t>
            </a:r>
            <a:r>
              <a:rPr sz="1200" spc="30" dirty="0">
                <a:latin typeface="Georgia"/>
                <a:cs typeface="Georgia"/>
              </a:rPr>
              <a:t>VPN </a:t>
            </a:r>
            <a:r>
              <a:rPr sz="1200" spc="-35" dirty="0">
                <a:latin typeface="Georgia"/>
                <a:cs typeface="Georgia"/>
              </a:rPr>
              <a:t>tunnels. </a:t>
            </a:r>
            <a:r>
              <a:rPr sz="1200" spc="-10" dirty="0">
                <a:latin typeface="Georgia"/>
                <a:cs typeface="Georgia"/>
              </a:rPr>
              <a:t>This </a:t>
            </a:r>
            <a:r>
              <a:rPr sz="1200" spc="-35" dirty="0">
                <a:latin typeface="Georgia"/>
                <a:cs typeface="Georgia"/>
              </a:rPr>
              <a:t>responsibility </a:t>
            </a:r>
            <a:r>
              <a:rPr sz="1200" spc="-30" dirty="0">
                <a:latin typeface="Georgia"/>
                <a:cs typeface="Georgia"/>
              </a:rPr>
              <a:t>will be </a:t>
            </a:r>
            <a:r>
              <a:rPr sz="1200" spc="-35" dirty="0">
                <a:latin typeface="Georgia"/>
                <a:cs typeface="Georgia"/>
              </a:rPr>
              <a:t>relegated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40" dirty="0">
                <a:latin typeface="Georgia"/>
                <a:cs typeface="Georgia"/>
              </a:rPr>
              <a:t>payment </a:t>
            </a:r>
            <a:r>
              <a:rPr sz="1200" spc="-25" dirty="0">
                <a:latin typeface="Georgia"/>
                <a:cs typeface="Georgia"/>
              </a:rPr>
              <a:t>gateway </a:t>
            </a:r>
            <a:r>
              <a:rPr sz="1200" spc="-40" dirty="0">
                <a:latin typeface="Georgia"/>
                <a:cs typeface="Georgia"/>
              </a:rPr>
              <a:t>service  </a:t>
            </a:r>
            <a:r>
              <a:rPr sz="1200" spc="-35" dirty="0">
                <a:latin typeface="Georgia"/>
                <a:cs typeface="Georgia"/>
              </a:rPr>
              <a:t>provider.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35"/>
              </a:lnSpc>
            </a:pPr>
            <a:r>
              <a:rPr spc="-45" dirty="0"/>
              <a:t>10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35"/>
              </a:lnSpc>
            </a:pPr>
            <a:r>
              <a:rPr spc="-45" dirty="0"/>
              <a:t>11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80" y="1476615"/>
            <a:ext cx="1586230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30" dirty="0"/>
              <a:t>Chapter</a:t>
            </a:r>
            <a:r>
              <a:rPr spc="240" dirty="0"/>
              <a:t> </a:t>
            </a:r>
            <a:r>
              <a:rPr spc="-200" dirty="0"/>
              <a:t>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7380" y="2109252"/>
            <a:ext cx="2160270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b="1" spc="-100" dirty="0">
                <a:latin typeface="Georgia"/>
                <a:cs typeface="Georgia"/>
              </a:rPr>
              <a:t>Requirements</a:t>
            </a:r>
            <a:endParaRPr sz="245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7380" y="2989867"/>
            <a:ext cx="6306185" cy="70802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72770" lvl="1" indent="-560070">
              <a:lnSpc>
                <a:spcPct val="100000"/>
              </a:lnSpc>
              <a:spcBef>
                <a:spcPts val="120"/>
              </a:spcBef>
              <a:buFont typeface="Georgia"/>
              <a:buAutoNum type="arabicPeriod"/>
              <a:tabLst>
                <a:tab pos="572770" algn="l"/>
                <a:tab pos="573405" algn="l"/>
              </a:tabLst>
            </a:pPr>
            <a:r>
              <a:rPr sz="1700" b="1" spc="-60" dirty="0">
                <a:latin typeface="Georgia"/>
                <a:cs typeface="Georgia"/>
              </a:rPr>
              <a:t>User</a:t>
            </a:r>
            <a:r>
              <a:rPr sz="1700" b="1" spc="210" dirty="0">
                <a:latin typeface="Georgia"/>
                <a:cs typeface="Georgia"/>
              </a:rPr>
              <a:t> </a:t>
            </a:r>
            <a:r>
              <a:rPr sz="1700" b="1" spc="-70" dirty="0">
                <a:latin typeface="Georgia"/>
                <a:cs typeface="Georgia"/>
              </a:rPr>
              <a:t>Requirements</a:t>
            </a:r>
            <a:endParaRPr sz="1700">
              <a:latin typeface="Georgia"/>
              <a:cs typeface="Georgia"/>
            </a:endParaRPr>
          </a:p>
          <a:p>
            <a:pPr marL="638810" lvl="2" indent="-626110">
              <a:lnSpc>
                <a:spcPct val="100000"/>
              </a:lnSpc>
              <a:spcBef>
                <a:spcPts val="1235"/>
              </a:spcBef>
              <a:buFont typeface="Georgia"/>
              <a:buAutoNum type="arabicPeriod"/>
              <a:tabLst>
                <a:tab pos="638810" algn="l"/>
                <a:tab pos="639445" algn="l"/>
              </a:tabLst>
            </a:pPr>
            <a:r>
              <a:rPr sz="1400" b="1" spc="-45" dirty="0">
                <a:latin typeface="Georgia"/>
                <a:cs typeface="Georgia"/>
              </a:rPr>
              <a:t>Functional </a:t>
            </a:r>
            <a:r>
              <a:rPr sz="1400" b="1" spc="-40" dirty="0">
                <a:latin typeface="Georgia"/>
                <a:cs typeface="Georgia"/>
              </a:rPr>
              <a:t>User</a:t>
            </a:r>
            <a:r>
              <a:rPr sz="1400" b="1" spc="90" dirty="0">
                <a:latin typeface="Georgia"/>
                <a:cs typeface="Georgia"/>
              </a:rPr>
              <a:t> </a:t>
            </a:r>
            <a:r>
              <a:rPr sz="1400" b="1" spc="-45" dirty="0">
                <a:latin typeface="Georgia"/>
                <a:cs typeface="Georgia"/>
              </a:rPr>
              <a:t>Requirement</a:t>
            </a:r>
            <a:endParaRPr sz="1400">
              <a:latin typeface="Georgia"/>
              <a:cs typeface="Georgia"/>
            </a:endParaRPr>
          </a:p>
          <a:p>
            <a:pPr marL="384175" lvl="3" indent="-207010">
              <a:lnSpc>
                <a:spcPct val="100000"/>
              </a:lnSpc>
              <a:spcBef>
                <a:spcPts val="740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sz="1200" spc="-50" dirty="0">
                <a:latin typeface="Georgia"/>
                <a:cs typeface="Georgia"/>
              </a:rPr>
              <a:t>User </a:t>
            </a:r>
            <a:r>
              <a:rPr sz="1200" spc="-35" dirty="0">
                <a:latin typeface="Georgia"/>
                <a:cs typeface="Georgia"/>
              </a:rPr>
              <a:t>shall </a:t>
            </a:r>
            <a:r>
              <a:rPr sz="1200" spc="-30" dirty="0">
                <a:latin typeface="Georgia"/>
                <a:cs typeface="Georgia"/>
              </a:rPr>
              <a:t>be </a:t>
            </a:r>
            <a:r>
              <a:rPr sz="1200" spc="-35" dirty="0">
                <a:latin typeface="Georgia"/>
                <a:cs typeface="Georgia"/>
              </a:rPr>
              <a:t>able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30" dirty="0">
                <a:latin typeface="Georgia"/>
                <a:cs typeface="Georgia"/>
              </a:rPr>
              <a:t>create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55" dirty="0">
                <a:latin typeface="Georgia"/>
                <a:cs typeface="Georgia"/>
              </a:rPr>
              <a:t>new </a:t>
            </a:r>
            <a:r>
              <a:rPr sz="1200" spc="-20" dirty="0">
                <a:latin typeface="Georgia"/>
                <a:cs typeface="Georgia"/>
              </a:rPr>
              <a:t>project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55" dirty="0">
                <a:latin typeface="Georgia"/>
                <a:cs typeface="Georgia"/>
              </a:rPr>
              <a:t>new </a:t>
            </a:r>
            <a:r>
              <a:rPr sz="1200" spc="-35" dirty="0">
                <a:latin typeface="Georgia"/>
                <a:cs typeface="Georgia"/>
              </a:rPr>
              <a:t>team </a:t>
            </a:r>
            <a:r>
              <a:rPr sz="1200" spc="-45" dirty="0">
                <a:latin typeface="Georgia"/>
                <a:cs typeface="Georgia"/>
              </a:rPr>
              <a:t>in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spc="-10" dirty="0">
                <a:latin typeface="Georgia"/>
                <a:cs typeface="Georgia"/>
              </a:rPr>
              <a:t>GitGroup.</a:t>
            </a:r>
            <a:endParaRPr sz="1200">
              <a:latin typeface="Georgia"/>
              <a:cs typeface="Georgia"/>
            </a:endParaRPr>
          </a:p>
          <a:p>
            <a:pPr marL="384175" marR="6350" lvl="3" indent="-207010">
              <a:lnSpc>
                <a:spcPct val="100000"/>
              </a:lnSpc>
              <a:spcBef>
                <a:spcPts val="1000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sz="1200" spc="-50" dirty="0">
                <a:latin typeface="Georgia"/>
                <a:cs typeface="Georgia"/>
              </a:rPr>
              <a:t>User </a:t>
            </a:r>
            <a:r>
              <a:rPr sz="1200" spc="-35" dirty="0">
                <a:latin typeface="Georgia"/>
                <a:cs typeface="Georgia"/>
              </a:rPr>
              <a:t>shall </a:t>
            </a:r>
            <a:r>
              <a:rPr sz="1200" spc="-30" dirty="0">
                <a:latin typeface="Georgia"/>
                <a:cs typeface="Georgia"/>
              </a:rPr>
              <a:t>be </a:t>
            </a:r>
            <a:r>
              <a:rPr sz="1200" spc="-35" dirty="0">
                <a:latin typeface="Georgia"/>
                <a:cs typeface="Georgia"/>
              </a:rPr>
              <a:t>able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45" dirty="0">
                <a:latin typeface="Georgia"/>
                <a:cs typeface="Georgia"/>
              </a:rPr>
              <a:t>manage </a:t>
            </a:r>
            <a:r>
              <a:rPr sz="1200" spc="-20" dirty="0">
                <a:latin typeface="Georgia"/>
                <a:cs typeface="Georgia"/>
              </a:rPr>
              <a:t>GitHub </a:t>
            </a:r>
            <a:r>
              <a:rPr sz="1200" spc="-40" dirty="0">
                <a:latin typeface="Georgia"/>
                <a:cs typeface="Georgia"/>
              </a:rPr>
              <a:t>repositories and </a:t>
            </a:r>
            <a:r>
              <a:rPr sz="1200" spc="-35" dirty="0">
                <a:latin typeface="Georgia"/>
                <a:cs typeface="Georgia"/>
              </a:rPr>
              <a:t>team </a:t>
            </a:r>
            <a:r>
              <a:rPr sz="1200" spc="-60" dirty="0">
                <a:latin typeface="Georgia"/>
                <a:cs typeface="Georgia"/>
              </a:rPr>
              <a:t>members </a:t>
            </a:r>
            <a:r>
              <a:rPr sz="1200" spc="-45" dirty="0">
                <a:latin typeface="Georgia"/>
                <a:cs typeface="Georgia"/>
              </a:rPr>
              <a:t>like </a:t>
            </a:r>
            <a:r>
              <a:rPr sz="1200" spc="-35" dirty="0">
                <a:latin typeface="Georgia"/>
                <a:cs typeface="Georgia"/>
              </a:rPr>
              <a:t>add </a:t>
            </a:r>
            <a:r>
              <a:rPr sz="1200" spc="-50" dirty="0">
                <a:latin typeface="Georgia"/>
                <a:cs typeface="Georgia"/>
              </a:rPr>
              <a:t>or </a:t>
            </a:r>
            <a:r>
              <a:rPr sz="1200" spc="-60" dirty="0">
                <a:latin typeface="Georgia"/>
                <a:cs typeface="Georgia"/>
              </a:rPr>
              <a:t>remove  </a:t>
            </a:r>
            <a:r>
              <a:rPr sz="1200" spc="-40" dirty="0">
                <a:latin typeface="Georgia"/>
                <a:cs typeface="Georgia"/>
              </a:rPr>
              <a:t>repositories and</a:t>
            </a:r>
            <a:r>
              <a:rPr sz="1200" spc="-15" dirty="0">
                <a:latin typeface="Georgia"/>
                <a:cs typeface="Georgia"/>
              </a:rPr>
              <a:t> </a:t>
            </a:r>
            <a:r>
              <a:rPr sz="1200" spc="-55" dirty="0">
                <a:latin typeface="Georgia"/>
                <a:cs typeface="Georgia"/>
              </a:rPr>
              <a:t>members.</a:t>
            </a:r>
            <a:endParaRPr sz="1200">
              <a:latin typeface="Georgia"/>
              <a:cs typeface="Georgia"/>
            </a:endParaRPr>
          </a:p>
          <a:p>
            <a:pPr marL="384175" marR="5080" lvl="3" indent="-207010">
              <a:lnSpc>
                <a:spcPct val="100000"/>
              </a:lnSpc>
              <a:spcBef>
                <a:spcPts val="1005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sz="1200" spc="-50" dirty="0">
                <a:latin typeface="Georgia"/>
                <a:cs typeface="Georgia"/>
              </a:rPr>
              <a:t>User </a:t>
            </a:r>
            <a:r>
              <a:rPr sz="1200" spc="-35" dirty="0">
                <a:latin typeface="Georgia"/>
                <a:cs typeface="Georgia"/>
              </a:rPr>
              <a:t>shall </a:t>
            </a:r>
            <a:r>
              <a:rPr sz="1200" spc="-30" dirty="0">
                <a:latin typeface="Georgia"/>
                <a:cs typeface="Georgia"/>
              </a:rPr>
              <a:t>be </a:t>
            </a:r>
            <a:r>
              <a:rPr sz="1200" spc="-35" dirty="0">
                <a:latin typeface="Georgia"/>
                <a:cs typeface="Georgia"/>
              </a:rPr>
              <a:t>able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55" dirty="0">
                <a:latin typeface="Georgia"/>
                <a:cs typeface="Georgia"/>
              </a:rPr>
              <a:t>use </a:t>
            </a:r>
            <a:r>
              <a:rPr sz="1200" spc="-25" dirty="0">
                <a:latin typeface="Georgia"/>
                <a:cs typeface="Georgia"/>
              </a:rPr>
              <a:t>Kanban </a:t>
            </a:r>
            <a:r>
              <a:rPr sz="1200" spc="-35" dirty="0">
                <a:latin typeface="Georgia"/>
                <a:cs typeface="Georgia"/>
              </a:rPr>
              <a:t>board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40" dirty="0">
                <a:latin typeface="Georgia"/>
                <a:cs typeface="Georgia"/>
              </a:rPr>
              <a:t>organize </a:t>
            </a:r>
            <a:r>
              <a:rPr sz="1200" spc="-50" dirty="0">
                <a:latin typeface="Georgia"/>
                <a:cs typeface="Georgia"/>
              </a:rPr>
              <a:t>issues </a:t>
            </a:r>
            <a:r>
              <a:rPr sz="1200" spc="-20" dirty="0">
                <a:latin typeface="Georgia"/>
                <a:cs typeface="Georgia"/>
              </a:rPr>
              <a:t>by </a:t>
            </a:r>
            <a:r>
              <a:rPr sz="1200" spc="-35" dirty="0">
                <a:latin typeface="Georgia"/>
                <a:cs typeface="Georgia"/>
              </a:rPr>
              <a:t>dragging </a:t>
            </a:r>
            <a:r>
              <a:rPr sz="1200" spc="-50" dirty="0">
                <a:latin typeface="Georgia"/>
                <a:cs typeface="Georgia"/>
              </a:rPr>
              <a:t>issue </a:t>
            </a:r>
            <a:r>
              <a:rPr sz="1200" spc="-40" dirty="0">
                <a:latin typeface="Georgia"/>
                <a:cs typeface="Georgia"/>
              </a:rPr>
              <a:t>cards </a:t>
            </a:r>
            <a:r>
              <a:rPr sz="1200" spc="-55" dirty="0">
                <a:latin typeface="Georgia"/>
                <a:cs typeface="Georgia"/>
              </a:rPr>
              <a:t>among  </a:t>
            </a:r>
            <a:r>
              <a:rPr sz="1200" spc="-40" dirty="0">
                <a:latin typeface="Georgia"/>
                <a:cs typeface="Georgia"/>
              </a:rPr>
              <a:t>several </a:t>
            </a:r>
            <a:r>
              <a:rPr sz="1200" spc="-50" dirty="0">
                <a:latin typeface="Georgia"/>
                <a:cs typeface="Georgia"/>
              </a:rPr>
              <a:t>columns </a:t>
            </a:r>
            <a:r>
              <a:rPr sz="1200" spc="-45" dirty="0">
                <a:latin typeface="Georgia"/>
                <a:cs typeface="Georgia"/>
              </a:rPr>
              <a:t>representing different </a:t>
            </a:r>
            <a:r>
              <a:rPr sz="1200" spc="-25" dirty="0">
                <a:latin typeface="Georgia"/>
                <a:cs typeface="Georgia"/>
              </a:rPr>
              <a:t>stage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45" dirty="0">
                <a:latin typeface="Georgia"/>
                <a:cs typeface="Georgia"/>
              </a:rPr>
              <a:t>development</a:t>
            </a:r>
            <a:r>
              <a:rPr sz="1200" spc="-135" dirty="0">
                <a:latin typeface="Georgia"/>
                <a:cs typeface="Georgia"/>
              </a:rPr>
              <a:t> </a:t>
            </a:r>
            <a:r>
              <a:rPr sz="1200" spc="-45" dirty="0">
                <a:latin typeface="Georgia"/>
                <a:cs typeface="Georgia"/>
              </a:rPr>
              <a:t>processes.</a:t>
            </a:r>
            <a:endParaRPr sz="1200">
              <a:latin typeface="Georgia"/>
              <a:cs typeface="Georgia"/>
            </a:endParaRPr>
          </a:p>
          <a:p>
            <a:pPr marL="384175" marR="5080" lvl="3" indent="-207010" algn="just">
              <a:lnSpc>
                <a:spcPct val="100000"/>
              </a:lnSpc>
              <a:spcBef>
                <a:spcPts val="1005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sz="1200" spc="-50" dirty="0">
                <a:latin typeface="Georgia"/>
                <a:cs typeface="Georgia"/>
              </a:rPr>
              <a:t>User </a:t>
            </a:r>
            <a:r>
              <a:rPr sz="1200" spc="-35" dirty="0">
                <a:latin typeface="Georgia"/>
                <a:cs typeface="Georgia"/>
              </a:rPr>
              <a:t>shall </a:t>
            </a:r>
            <a:r>
              <a:rPr sz="1200" spc="-30" dirty="0">
                <a:latin typeface="Georgia"/>
                <a:cs typeface="Georgia"/>
              </a:rPr>
              <a:t>be </a:t>
            </a:r>
            <a:r>
              <a:rPr sz="1200" spc="-35" dirty="0">
                <a:latin typeface="Georgia"/>
                <a:cs typeface="Georgia"/>
              </a:rPr>
              <a:t>able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30" dirty="0">
                <a:latin typeface="Georgia"/>
                <a:cs typeface="Georgia"/>
              </a:rPr>
              <a:t>analysis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45" dirty="0">
                <a:latin typeface="Georgia"/>
                <a:cs typeface="Georgia"/>
              </a:rPr>
              <a:t>development </a:t>
            </a:r>
            <a:r>
              <a:rPr sz="1200" spc="-30" dirty="0">
                <a:latin typeface="Georgia"/>
                <a:cs typeface="Georgia"/>
              </a:rPr>
              <a:t>duration, </a:t>
            </a:r>
            <a:r>
              <a:rPr sz="1200" spc="-20" dirty="0">
                <a:latin typeface="Georgia"/>
                <a:cs typeface="Georgia"/>
              </a:rPr>
              <a:t>quality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35" dirty="0">
                <a:latin typeface="Georgia"/>
                <a:cs typeface="Georgia"/>
              </a:rPr>
              <a:t>team </a:t>
            </a:r>
            <a:r>
              <a:rPr sz="1200" spc="-50" dirty="0">
                <a:latin typeface="Georgia"/>
                <a:cs typeface="Georgia"/>
              </a:rPr>
              <a:t>work </a:t>
            </a:r>
            <a:r>
              <a:rPr sz="1200" spc="-25" dirty="0">
                <a:latin typeface="Georgia"/>
                <a:cs typeface="Georgia"/>
              </a:rPr>
              <a:t>situation 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20" dirty="0">
                <a:latin typeface="Georgia"/>
                <a:cs typeface="Georgia"/>
              </a:rPr>
              <a:t>project by </a:t>
            </a:r>
            <a:r>
              <a:rPr sz="1200" spc="-45" dirty="0">
                <a:latin typeface="Georgia"/>
                <a:cs typeface="Georgia"/>
              </a:rPr>
              <a:t>using </a:t>
            </a:r>
            <a:r>
              <a:rPr sz="1200" spc="-25" dirty="0">
                <a:latin typeface="Georgia"/>
                <a:cs typeface="Georgia"/>
              </a:rPr>
              <a:t>a variety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35" dirty="0">
                <a:latin typeface="Georgia"/>
                <a:cs typeface="Georgia"/>
              </a:rPr>
              <a:t>agile charts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20" dirty="0">
                <a:latin typeface="Georgia"/>
                <a:cs typeface="Georgia"/>
              </a:rPr>
              <a:t>analytics. </a:t>
            </a:r>
            <a:r>
              <a:rPr sz="1200" spc="-40" dirty="0">
                <a:latin typeface="Georgia"/>
                <a:cs typeface="Georgia"/>
              </a:rPr>
              <a:t>also </a:t>
            </a:r>
            <a:r>
              <a:rPr sz="1200" spc="-45" dirty="0">
                <a:latin typeface="Georgia"/>
                <a:cs typeface="Georgia"/>
              </a:rPr>
              <a:t>manage </a:t>
            </a:r>
            <a:r>
              <a:rPr sz="1200" spc="-25" dirty="0">
                <a:latin typeface="Georgia"/>
                <a:cs typeface="Georgia"/>
              </a:rPr>
              <a:t>tasks </a:t>
            </a:r>
            <a:r>
              <a:rPr sz="1200" spc="-45" dirty="0">
                <a:latin typeface="Georgia"/>
                <a:cs typeface="Georgia"/>
              </a:rPr>
              <a:t>like  </a:t>
            </a:r>
            <a:r>
              <a:rPr sz="1200" spc="-35" dirty="0">
                <a:latin typeface="Georgia"/>
                <a:cs typeface="Georgia"/>
              </a:rPr>
              <a:t>suggesting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55" dirty="0">
                <a:latin typeface="Georgia"/>
                <a:cs typeface="Georgia"/>
              </a:rPr>
              <a:t>new </a:t>
            </a:r>
            <a:r>
              <a:rPr sz="1200" spc="-40" dirty="0">
                <a:latin typeface="Georgia"/>
                <a:cs typeface="Georgia"/>
              </a:rPr>
              <a:t>idea </a:t>
            </a:r>
            <a:r>
              <a:rPr sz="1200" spc="-50" dirty="0">
                <a:latin typeface="Georgia"/>
                <a:cs typeface="Georgia"/>
              </a:rPr>
              <a:t>or </a:t>
            </a:r>
            <a:r>
              <a:rPr sz="1200" spc="-30" dirty="0">
                <a:latin typeface="Georgia"/>
                <a:cs typeface="Georgia"/>
              </a:rPr>
              <a:t>tracking </a:t>
            </a:r>
            <a:r>
              <a:rPr sz="1200" spc="-25" dirty="0">
                <a:latin typeface="Georgia"/>
                <a:cs typeface="Georgia"/>
              </a:rPr>
              <a:t>a</a:t>
            </a:r>
            <a:r>
              <a:rPr sz="1200" spc="-50" dirty="0">
                <a:latin typeface="Georgia"/>
                <a:cs typeface="Georgia"/>
              </a:rPr>
              <a:t> </a:t>
            </a:r>
            <a:r>
              <a:rPr sz="1200" spc="-25" dirty="0">
                <a:latin typeface="Georgia"/>
                <a:cs typeface="Georgia"/>
              </a:rPr>
              <a:t>bug.</a:t>
            </a:r>
            <a:endParaRPr sz="1200">
              <a:latin typeface="Georgia"/>
              <a:cs typeface="Georgia"/>
            </a:endParaRPr>
          </a:p>
          <a:p>
            <a:pPr marL="384175" marR="5715" lvl="3" indent="-207010">
              <a:lnSpc>
                <a:spcPct val="100000"/>
              </a:lnSpc>
              <a:spcBef>
                <a:spcPts val="1010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sz="1200" spc="-50" dirty="0">
                <a:latin typeface="Georgia"/>
                <a:cs typeface="Georgia"/>
              </a:rPr>
              <a:t>User </a:t>
            </a:r>
            <a:r>
              <a:rPr sz="1200" spc="-35" dirty="0">
                <a:latin typeface="Georgia"/>
                <a:cs typeface="Georgia"/>
              </a:rPr>
              <a:t>shall </a:t>
            </a:r>
            <a:r>
              <a:rPr sz="1200" spc="-30" dirty="0">
                <a:latin typeface="Georgia"/>
                <a:cs typeface="Georgia"/>
              </a:rPr>
              <a:t>be </a:t>
            </a:r>
            <a:r>
              <a:rPr sz="1200" spc="-35" dirty="0">
                <a:latin typeface="Georgia"/>
                <a:cs typeface="Georgia"/>
              </a:rPr>
              <a:t>able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40" dirty="0">
                <a:latin typeface="Georgia"/>
                <a:cs typeface="Georgia"/>
              </a:rPr>
              <a:t>organize an </a:t>
            </a:r>
            <a:r>
              <a:rPr sz="1200" spc="-50" dirty="0">
                <a:latin typeface="Georgia"/>
                <a:cs typeface="Georgia"/>
              </a:rPr>
              <a:t>online </a:t>
            </a:r>
            <a:r>
              <a:rPr sz="1200" spc="-40" dirty="0">
                <a:latin typeface="Georgia"/>
                <a:cs typeface="Georgia"/>
              </a:rPr>
              <a:t>meeting </a:t>
            </a:r>
            <a:r>
              <a:rPr sz="1200" spc="-45" dirty="0">
                <a:latin typeface="Georgia"/>
                <a:cs typeface="Georgia"/>
              </a:rPr>
              <a:t>group </a:t>
            </a:r>
            <a:r>
              <a:rPr sz="1200" spc="-20" dirty="0">
                <a:latin typeface="Georgia"/>
                <a:cs typeface="Georgia"/>
              </a:rPr>
              <a:t>chat, </a:t>
            </a:r>
            <a:r>
              <a:rPr sz="1200" spc="-50" dirty="0">
                <a:latin typeface="Georgia"/>
                <a:cs typeface="Georgia"/>
              </a:rPr>
              <a:t>schedule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45" dirty="0">
                <a:latin typeface="Georgia"/>
                <a:cs typeface="Georgia"/>
              </a:rPr>
              <a:t>record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55" dirty="0">
                <a:latin typeface="Georgia"/>
                <a:cs typeface="Georgia"/>
              </a:rPr>
              <a:t>con-  </a:t>
            </a:r>
            <a:r>
              <a:rPr sz="1200" spc="-50" dirty="0">
                <a:latin typeface="Georgia"/>
                <a:cs typeface="Georgia"/>
              </a:rPr>
              <a:t>ference </a:t>
            </a:r>
            <a:r>
              <a:rPr sz="1200" spc="-30" dirty="0">
                <a:latin typeface="Georgia"/>
                <a:cs typeface="Georgia"/>
              </a:rPr>
              <a:t>within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35" dirty="0">
                <a:latin typeface="Georgia"/>
                <a:cs typeface="Georgia"/>
              </a:rPr>
              <a:t>team </a:t>
            </a:r>
            <a:r>
              <a:rPr sz="1200" spc="-50" dirty="0">
                <a:latin typeface="Georgia"/>
                <a:cs typeface="Georgia"/>
              </a:rPr>
              <a:t>or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30" dirty="0">
                <a:latin typeface="Georgia"/>
                <a:cs typeface="Georgia"/>
              </a:rPr>
              <a:t>global</a:t>
            </a:r>
            <a:r>
              <a:rPr sz="1200" spc="175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</a:rPr>
              <a:t>scope.</a:t>
            </a:r>
            <a:endParaRPr sz="1200">
              <a:latin typeface="Georgia"/>
              <a:cs typeface="Georgia"/>
            </a:endParaRPr>
          </a:p>
          <a:p>
            <a:pPr lvl="3">
              <a:lnSpc>
                <a:spcPct val="100000"/>
              </a:lnSpc>
              <a:spcBef>
                <a:spcPts val="50"/>
              </a:spcBef>
              <a:buFont typeface="Georgia"/>
              <a:buAutoNum type="arabicPeriod"/>
            </a:pPr>
            <a:endParaRPr sz="1550">
              <a:latin typeface="Times New Roman"/>
              <a:cs typeface="Times New Roman"/>
            </a:endParaRPr>
          </a:p>
          <a:p>
            <a:pPr marL="638810" lvl="2" indent="-626110">
              <a:lnSpc>
                <a:spcPct val="100000"/>
              </a:lnSpc>
              <a:buFont typeface="Georgia"/>
              <a:buAutoNum type="arabicPeriod"/>
              <a:tabLst>
                <a:tab pos="638810" algn="l"/>
                <a:tab pos="639445" algn="l"/>
              </a:tabLst>
            </a:pPr>
            <a:r>
              <a:rPr sz="1400" b="1" spc="-35" dirty="0">
                <a:latin typeface="Georgia"/>
                <a:cs typeface="Georgia"/>
              </a:rPr>
              <a:t>Non-Functional </a:t>
            </a:r>
            <a:r>
              <a:rPr sz="1400" b="1" spc="-40" dirty="0">
                <a:latin typeface="Georgia"/>
                <a:cs typeface="Georgia"/>
              </a:rPr>
              <a:t>User</a:t>
            </a:r>
            <a:r>
              <a:rPr sz="1400" b="1" spc="70" dirty="0">
                <a:latin typeface="Georgia"/>
                <a:cs typeface="Georgia"/>
              </a:rPr>
              <a:t> </a:t>
            </a:r>
            <a:r>
              <a:rPr sz="1400" b="1" spc="-45" dirty="0">
                <a:latin typeface="Georgia"/>
                <a:cs typeface="Georgia"/>
              </a:rPr>
              <a:t>Requirement</a:t>
            </a:r>
            <a:endParaRPr sz="1400">
              <a:latin typeface="Georgia"/>
              <a:cs typeface="Georgia"/>
            </a:endParaRPr>
          </a:p>
          <a:p>
            <a:pPr marL="384175" marR="8255" lvl="3" indent="-207010">
              <a:lnSpc>
                <a:spcPct val="100000"/>
              </a:lnSpc>
              <a:spcBef>
                <a:spcPts val="735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30" dirty="0">
                <a:latin typeface="Georgia"/>
                <a:cs typeface="Georgia"/>
              </a:rPr>
              <a:t>application </a:t>
            </a:r>
            <a:r>
              <a:rPr sz="1200" spc="-35" dirty="0">
                <a:latin typeface="Georgia"/>
                <a:cs typeface="Georgia"/>
              </a:rPr>
              <a:t>shall </a:t>
            </a:r>
            <a:r>
              <a:rPr sz="1200" spc="-30" dirty="0">
                <a:latin typeface="Georgia"/>
                <a:cs typeface="Georgia"/>
              </a:rPr>
              <a:t>be </a:t>
            </a:r>
            <a:r>
              <a:rPr sz="1200" spc="-35" dirty="0">
                <a:latin typeface="Georgia"/>
                <a:cs typeface="Georgia"/>
              </a:rPr>
              <a:t>able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60" dirty="0">
                <a:latin typeface="Georgia"/>
                <a:cs typeface="Georgia"/>
              </a:rPr>
              <a:t>make </a:t>
            </a:r>
            <a:r>
              <a:rPr sz="1200" spc="-20" dirty="0">
                <a:latin typeface="Georgia"/>
                <a:cs typeface="Georgia"/>
              </a:rPr>
              <a:t>GitHub </a:t>
            </a:r>
            <a:r>
              <a:rPr sz="1200" spc="-30" dirty="0">
                <a:latin typeface="Georgia"/>
                <a:cs typeface="Georgia"/>
              </a:rPr>
              <a:t>easy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40" dirty="0">
                <a:latin typeface="Georgia"/>
                <a:cs typeface="Georgia"/>
              </a:rPr>
              <a:t>use, </a:t>
            </a:r>
            <a:r>
              <a:rPr sz="1200" spc="-30" dirty="0">
                <a:latin typeface="Georgia"/>
                <a:cs typeface="Georgia"/>
              </a:rPr>
              <a:t>especially </a:t>
            </a:r>
            <a:r>
              <a:rPr sz="1200" spc="-35" dirty="0">
                <a:latin typeface="Georgia"/>
                <a:cs typeface="Georgia"/>
              </a:rPr>
              <a:t>friendly </a:t>
            </a:r>
            <a:r>
              <a:rPr sz="1200" spc="-45" dirty="0">
                <a:latin typeface="Georgia"/>
                <a:cs typeface="Georgia"/>
              </a:rPr>
              <a:t>for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50" dirty="0">
                <a:latin typeface="Georgia"/>
                <a:cs typeface="Georgia"/>
              </a:rPr>
              <a:t>person  </a:t>
            </a:r>
            <a:r>
              <a:rPr sz="1200" spc="-55" dirty="0">
                <a:latin typeface="Georgia"/>
                <a:cs typeface="Georgia"/>
              </a:rPr>
              <a:t>who </a:t>
            </a:r>
            <a:r>
              <a:rPr sz="1200" spc="-45" dirty="0">
                <a:latin typeface="Georgia"/>
                <a:cs typeface="Georgia"/>
              </a:rPr>
              <a:t>has </a:t>
            </a:r>
            <a:r>
              <a:rPr sz="1200" spc="-10" dirty="0">
                <a:latin typeface="Georgia"/>
                <a:cs typeface="Georgia"/>
              </a:rPr>
              <a:t>little </a:t>
            </a:r>
            <a:r>
              <a:rPr sz="1200" spc="-45" dirty="0">
                <a:latin typeface="Georgia"/>
                <a:cs typeface="Georgia"/>
              </a:rPr>
              <a:t>development </a:t>
            </a:r>
            <a:r>
              <a:rPr sz="1200" spc="-40" dirty="0">
                <a:latin typeface="Georgia"/>
                <a:cs typeface="Georgia"/>
              </a:rPr>
              <a:t>experience </a:t>
            </a:r>
            <a:r>
              <a:rPr sz="1200" spc="-55" dirty="0">
                <a:latin typeface="Georgia"/>
                <a:cs typeface="Georgia"/>
              </a:rPr>
              <a:t>such </a:t>
            </a:r>
            <a:r>
              <a:rPr sz="1200" spc="-40" dirty="0">
                <a:latin typeface="Georgia"/>
                <a:cs typeface="Georgia"/>
              </a:rPr>
              <a:t>as </a:t>
            </a:r>
            <a:r>
              <a:rPr sz="1200" spc="-25" dirty="0">
                <a:latin typeface="Georgia"/>
                <a:cs typeface="Georgia"/>
              </a:rPr>
              <a:t>product</a:t>
            </a:r>
            <a:r>
              <a:rPr sz="1200" spc="130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manager.</a:t>
            </a:r>
            <a:endParaRPr sz="1200">
              <a:latin typeface="Georgia"/>
              <a:cs typeface="Georgia"/>
            </a:endParaRPr>
          </a:p>
          <a:p>
            <a:pPr marL="384175" lvl="3" indent="-207010">
              <a:lnSpc>
                <a:spcPct val="100000"/>
              </a:lnSpc>
              <a:spcBef>
                <a:spcPts val="1005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30" dirty="0">
                <a:latin typeface="Georgia"/>
                <a:cs typeface="Georgia"/>
              </a:rPr>
              <a:t>application </a:t>
            </a:r>
            <a:r>
              <a:rPr sz="1200" spc="-35" dirty="0">
                <a:latin typeface="Georgia"/>
                <a:cs typeface="Georgia"/>
              </a:rPr>
              <a:t>shall </a:t>
            </a:r>
            <a:r>
              <a:rPr sz="1200" spc="-30" dirty="0">
                <a:latin typeface="Georgia"/>
                <a:cs typeface="Georgia"/>
              </a:rPr>
              <a:t>be quickly </a:t>
            </a:r>
            <a:r>
              <a:rPr sz="1200" spc="-40" dirty="0">
                <a:latin typeface="Georgia"/>
                <a:cs typeface="Georgia"/>
              </a:rPr>
              <a:t>restored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35" dirty="0">
                <a:latin typeface="Georgia"/>
                <a:cs typeface="Georgia"/>
              </a:rPr>
              <a:t>operational </a:t>
            </a:r>
            <a:r>
              <a:rPr sz="1200" spc="-20" dirty="0">
                <a:latin typeface="Georgia"/>
                <a:cs typeface="Georgia"/>
              </a:rPr>
              <a:t>status </a:t>
            </a:r>
            <a:r>
              <a:rPr sz="1200" spc="-25" dirty="0">
                <a:latin typeface="Georgia"/>
                <a:cs typeface="Georgia"/>
              </a:rPr>
              <a:t>after a </a:t>
            </a:r>
            <a:r>
              <a:rPr sz="1200" spc="-35" dirty="0">
                <a:latin typeface="Georgia"/>
                <a:cs typeface="Georgia"/>
              </a:rPr>
              <a:t>failure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</a:rPr>
              <a:t>occurs.</a:t>
            </a:r>
            <a:endParaRPr sz="1200">
              <a:latin typeface="Georgia"/>
              <a:cs typeface="Georgia"/>
            </a:endParaRPr>
          </a:p>
          <a:p>
            <a:pPr marL="384175" lvl="3" indent="-207010">
              <a:lnSpc>
                <a:spcPct val="100000"/>
              </a:lnSpc>
              <a:spcBef>
                <a:spcPts val="1000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35" dirty="0">
                <a:latin typeface="Georgia"/>
                <a:cs typeface="Georgia"/>
              </a:rPr>
              <a:t>app shall </a:t>
            </a:r>
            <a:r>
              <a:rPr sz="1200" spc="-30" dirty="0">
                <a:latin typeface="Georgia"/>
                <a:cs typeface="Georgia"/>
              </a:rPr>
              <a:t>be </a:t>
            </a:r>
            <a:r>
              <a:rPr sz="1200" spc="-35" dirty="0">
                <a:latin typeface="Georgia"/>
                <a:cs typeface="Georgia"/>
              </a:rPr>
              <a:t>reliable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55" dirty="0">
                <a:latin typeface="Georgia"/>
                <a:cs typeface="Georgia"/>
              </a:rPr>
              <a:t>uses </a:t>
            </a:r>
            <a:r>
              <a:rPr sz="1200" spc="-20" dirty="0">
                <a:latin typeface="Georgia"/>
                <a:cs typeface="Georgia"/>
              </a:rPr>
              <a:t>with </a:t>
            </a:r>
            <a:r>
              <a:rPr sz="1200" spc="-65" dirty="0">
                <a:latin typeface="Georgia"/>
                <a:cs typeface="Georgia"/>
              </a:rPr>
              <a:t>no</a:t>
            </a:r>
            <a:r>
              <a:rPr sz="1200" spc="135" dirty="0">
                <a:latin typeface="Georgia"/>
                <a:cs typeface="Georgia"/>
              </a:rPr>
              <a:t> </a:t>
            </a:r>
            <a:r>
              <a:rPr sz="1200" spc="-50" dirty="0">
                <a:latin typeface="Georgia"/>
                <a:cs typeface="Georgia"/>
              </a:rPr>
              <a:t>downtime.</a:t>
            </a:r>
            <a:endParaRPr sz="1200">
              <a:latin typeface="Georgia"/>
              <a:cs typeface="Georgia"/>
            </a:endParaRPr>
          </a:p>
          <a:p>
            <a:pPr marL="384175" lvl="3" indent="-207010">
              <a:lnSpc>
                <a:spcPct val="100000"/>
              </a:lnSpc>
              <a:spcBef>
                <a:spcPts val="1005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sz="1200" spc="-5" dirty="0">
                <a:latin typeface="Georgia"/>
                <a:cs typeface="Georgia"/>
              </a:rPr>
              <a:t>The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-30" dirty="0">
                <a:latin typeface="Georgia"/>
                <a:cs typeface="Georgia"/>
              </a:rPr>
              <a:t>application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</a:rPr>
              <a:t>shall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-30" dirty="0">
                <a:latin typeface="Georgia"/>
                <a:cs typeface="Georgia"/>
              </a:rPr>
              <a:t>be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</a:rPr>
              <a:t>able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-15" dirty="0">
                <a:latin typeface="Georgia"/>
                <a:cs typeface="Georgia"/>
              </a:rPr>
              <a:t>to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provide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-55" dirty="0">
                <a:latin typeface="Georgia"/>
                <a:cs typeface="Georgia"/>
              </a:rPr>
              <a:t>maximum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-30" dirty="0">
                <a:latin typeface="Georgia"/>
                <a:cs typeface="Georgia"/>
              </a:rPr>
              <a:t>security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-25" dirty="0">
                <a:latin typeface="Georgia"/>
                <a:cs typeface="Georgia"/>
              </a:rPr>
              <a:t>against</a:t>
            </a:r>
            <a:r>
              <a:rPr sz="1200" spc="110" dirty="0">
                <a:latin typeface="Georgia"/>
                <a:cs typeface="Georgia"/>
              </a:rPr>
              <a:t> </a:t>
            </a:r>
            <a:r>
              <a:rPr sz="1200" spc="-45" dirty="0">
                <a:latin typeface="Georgia"/>
                <a:cs typeface="Georgia"/>
              </a:rPr>
              <a:t>malicious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-10" dirty="0">
                <a:latin typeface="Georgia"/>
                <a:cs typeface="Georgia"/>
              </a:rPr>
              <a:t>attack.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572770" algn="l"/>
              </a:tabLst>
            </a:pPr>
            <a:r>
              <a:rPr sz="1700" b="1" spc="-85" dirty="0">
                <a:latin typeface="Georgia"/>
                <a:cs typeface="Georgia"/>
              </a:rPr>
              <a:t>4.2	</a:t>
            </a:r>
            <a:r>
              <a:rPr sz="1700" b="1" spc="-35" dirty="0">
                <a:latin typeface="Georgia"/>
                <a:cs typeface="Georgia"/>
              </a:rPr>
              <a:t>System</a:t>
            </a:r>
            <a:r>
              <a:rPr sz="1700" b="1" spc="204" dirty="0">
                <a:latin typeface="Georgia"/>
                <a:cs typeface="Georgia"/>
              </a:rPr>
              <a:t> </a:t>
            </a:r>
            <a:r>
              <a:rPr sz="1700" b="1" spc="-70" dirty="0">
                <a:latin typeface="Georgia"/>
                <a:cs typeface="Georgia"/>
              </a:rPr>
              <a:t>Requirements</a:t>
            </a:r>
            <a:endParaRPr sz="17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235"/>
              </a:spcBef>
              <a:tabLst>
                <a:tab pos="638810" algn="l"/>
              </a:tabLst>
            </a:pPr>
            <a:r>
              <a:rPr sz="1400" b="1" spc="-20" dirty="0">
                <a:latin typeface="Georgia"/>
                <a:cs typeface="Georgia"/>
              </a:rPr>
              <a:t>4.2.1	</a:t>
            </a:r>
            <a:r>
              <a:rPr sz="1400" b="1" spc="-45" dirty="0">
                <a:latin typeface="Georgia"/>
                <a:cs typeface="Georgia"/>
              </a:rPr>
              <a:t>Functional </a:t>
            </a:r>
            <a:r>
              <a:rPr sz="1400" b="1" spc="-20" dirty="0">
                <a:latin typeface="Georgia"/>
                <a:cs typeface="Georgia"/>
              </a:rPr>
              <a:t>System</a:t>
            </a:r>
            <a:r>
              <a:rPr sz="1400" b="1" spc="90" dirty="0">
                <a:latin typeface="Georgia"/>
                <a:cs typeface="Georgia"/>
              </a:rPr>
              <a:t> </a:t>
            </a:r>
            <a:r>
              <a:rPr sz="1400" b="1" spc="-45" dirty="0">
                <a:latin typeface="Georgia"/>
                <a:cs typeface="Georgia"/>
              </a:rPr>
              <a:t>Requirement</a:t>
            </a:r>
            <a:endParaRPr sz="1400">
              <a:latin typeface="Georgia"/>
              <a:cs typeface="Georgia"/>
            </a:endParaRPr>
          </a:p>
          <a:p>
            <a:pPr marL="384175" lvl="1" indent="-292735">
              <a:lnSpc>
                <a:spcPct val="100000"/>
              </a:lnSpc>
              <a:spcBef>
                <a:spcPts val="740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sz="1200" spc="-40" dirty="0">
                <a:latin typeface="Georgia"/>
                <a:cs typeface="Georgia"/>
              </a:rPr>
              <a:t>Developers </a:t>
            </a:r>
            <a:r>
              <a:rPr sz="1200" spc="-35" dirty="0">
                <a:latin typeface="Georgia"/>
                <a:cs typeface="Georgia"/>
              </a:rPr>
              <a:t>can </a:t>
            </a:r>
            <a:r>
              <a:rPr sz="1200" spc="-30" dirty="0">
                <a:latin typeface="Georgia"/>
                <a:cs typeface="Georgia"/>
              </a:rPr>
              <a:t>create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55" dirty="0">
                <a:latin typeface="Georgia"/>
                <a:cs typeface="Georgia"/>
              </a:rPr>
              <a:t>new </a:t>
            </a:r>
            <a:r>
              <a:rPr sz="1200" spc="-20" dirty="0">
                <a:latin typeface="Georgia"/>
                <a:cs typeface="Georgia"/>
              </a:rPr>
              <a:t>project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60" dirty="0">
                <a:latin typeface="Georgia"/>
                <a:cs typeface="Georgia"/>
              </a:rPr>
              <a:t>make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35" dirty="0">
                <a:latin typeface="Georgia"/>
                <a:cs typeface="Georgia"/>
              </a:rPr>
              <a:t>team </a:t>
            </a:r>
            <a:r>
              <a:rPr sz="1200" spc="-20" dirty="0">
                <a:latin typeface="Georgia"/>
                <a:cs typeface="Georgia"/>
              </a:rPr>
              <a:t>with </a:t>
            </a:r>
            <a:r>
              <a:rPr sz="1200" spc="-35" dirty="0">
                <a:latin typeface="Georgia"/>
                <a:cs typeface="Georgia"/>
              </a:rPr>
              <a:t>other</a:t>
            </a:r>
            <a:r>
              <a:rPr sz="1200" spc="130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developers.</a:t>
            </a:r>
            <a:endParaRPr sz="1200">
              <a:latin typeface="Georgia"/>
              <a:cs typeface="Georgia"/>
            </a:endParaRPr>
          </a:p>
          <a:p>
            <a:pPr marL="384175" marR="5715" lvl="1" indent="-292735">
              <a:lnSpc>
                <a:spcPct val="100000"/>
              </a:lnSpc>
              <a:spcBef>
                <a:spcPts val="1000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sz="1200" spc="-40" dirty="0">
                <a:latin typeface="Georgia"/>
                <a:cs typeface="Georgia"/>
              </a:rPr>
              <a:t>Developers </a:t>
            </a:r>
            <a:r>
              <a:rPr sz="1200" spc="-35" dirty="0">
                <a:latin typeface="Georgia"/>
                <a:cs typeface="Georgia"/>
              </a:rPr>
              <a:t>can </a:t>
            </a:r>
            <a:r>
              <a:rPr sz="1200" spc="-60" dirty="0">
                <a:latin typeface="Georgia"/>
                <a:cs typeface="Georgia"/>
              </a:rPr>
              <a:t>remove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20" dirty="0">
                <a:latin typeface="Georgia"/>
                <a:cs typeface="Georgia"/>
              </a:rPr>
              <a:t>project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30" dirty="0">
                <a:latin typeface="Georgia"/>
                <a:cs typeface="Georgia"/>
              </a:rPr>
              <a:t>collaborators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20" dirty="0">
                <a:latin typeface="Georgia"/>
                <a:cs typeface="Georgia"/>
              </a:rPr>
              <a:t>project </a:t>
            </a:r>
            <a:r>
              <a:rPr sz="1200" spc="-25" dirty="0">
                <a:latin typeface="Georgia"/>
                <a:cs typeface="Georgia"/>
              </a:rPr>
              <a:t>after </a:t>
            </a:r>
            <a:r>
              <a:rPr sz="1200" spc="-50" dirty="0">
                <a:latin typeface="Georgia"/>
                <a:cs typeface="Georgia"/>
              </a:rPr>
              <a:t>checking </a:t>
            </a:r>
            <a:r>
              <a:rPr sz="1200" spc="-35" dirty="0">
                <a:latin typeface="Georgia"/>
                <a:cs typeface="Georgia"/>
              </a:rPr>
              <a:t>if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20" dirty="0">
                <a:latin typeface="Georgia"/>
                <a:cs typeface="Georgia"/>
              </a:rPr>
              <a:t>project </a:t>
            </a:r>
            <a:r>
              <a:rPr sz="1200" spc="245" dirty="0">
                <a:latin typeface="Georgia"/>
                <a:cs typeface="Georgia"/>
              </a:rPr>
              <a:t> </a:t>
            </a:r>
            <a:r>
              <a:rPr sz="1200" spc="-45" dirty="0">
                <a:latin typeface="Georgia"/>
                <a:cs typeface="Georgia"/>
              </a:rPr>
              <a:t>is</a:t>
            </a:r>
            <a:r>
              <a:rPr sz="1200" spc="95" dirty="0">
                <a:latin typeface="Georgia"/>
                <a:cs typeface="Georgia"/>
              </a:rPr>
              <a:t> </a:t>
            </a:r>
            <a:r>
              <a:rPr sz="1200" spc="-45" dirty="0">
                <a:latin typeface="Georgia"/>
                <a:cs typeface="Georgia"/>
              </a:rPr>
              <a:t>empty.</a:t>
            </a:r>
            <a:endParaRPr sz="1200">
              <a:latin typeface="Georgia"/>
              <a:cs typeface="Georgia"/>
            </a:endParaRPr>
          </a:p>
          <a:p>
            <a:pPr marL="384175" marR="6350" indent="-292735">
              <a:lnSpc>
                <a:spcPct val="100000"/>
              </a:lnSpc>
              <a:spcBef>
                <a:spcPts val="1005"/>
              </a:spcBef>
            </a:pPr>
            <a:r>
              <a:rPr sz="1200" b="1" spc="-10" dirty="0">
                <a:latin typeface="Georgia"/>
                <a:cs typeface="Georgia"/>
              </a:rPr>
              <a:t>2.1 </a:t>
            </a:r>
            <a:r>
              <a:rPr sz="1200" spc="-40" dirty="0">
                <a:latin typeface="Georgia"/>
                <a:cs typeface="Georgia"/>
              </a:rPr>
              <a:t>Developers </a:t>
            </a:r>
            <a:r>
              <a:rPr sz="1200" spc="-35" dirty="0">
                <a:latin typeface="Georgia"/>
                <a:cs typeface="Georgia"/>
              </a:rPr>
              <a:t>can </a:t>
            </a:r>
            <a:r>
              <a:rPr sz="1200" spc="-45" dirty="0">
                <a:latin typeface="Georgia"/>
                <a:cs typeface="Georgia"/>
              </a:rPr>
              <a:t>manage </a:t>
            </a:r>
            <a:r>
              <a:rPr sz="1200" spc="-30" dirty="0">
                <a:latin typeface="Georgia"/>
                <a:cs typeface="Georgia"/>
              </a:rPr>
              <a:t>their </a:t>
            </a:r>
            <a:r>
              <a:rPr sz="1200" spc="-35" dirty="0">
                <a:latin typeface="Georgia"/>
                <a:cs typeface="Georgia"/>
              </a:rPr>
              <a:t>team </a:t>
            </a:r>
            <a:r>
              <a:rPr sz="1200" spc="-20" dirty="0">
                <a:latin typeface="Georgia"/>
                <a:cs typeface="Georgia"/>
              </a:rPr>
              <a:t>by </a:t>
            </a:r>
            <a:r>
              <a:rPr sz="1200" spc="-30" dirty="0">
                <a:latin typeface="Georgia"/>
                <a:cs typeface="Georgia"/>
              </a:rPr>
              <a:t>inviting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50" dirty="0">
                <a:latin typeface="Georgia"/>
                <a:cs typeface="Georgia"/>
              </a:rPr>
              <a:t>or removing </a:t>
            </a:r>
            <a:r>
              <a:rPr sz="1200" spc="-30" dirty="0">
                <a:latin typeface="Georgia"/>
                <a:cs typeface="Georgia"/>
              </a:rPr>
              <a:t>collaborators </a:t>
            </a:r>
            <a:r>
              <a:rPr sz="1200" spc="-55" dirty="0">
                <a:latin typeface="Georgia"/>
                <a:cs typeface="Georgia"/>
              </a:rPr>
              <a:t>from </a:t>
            </a:r>
            <a:r>
              <a:rPr sz="1200" spc="-30" dirty="0">
                <a:latin typeface="Georgia"/>
                <a:cs typeface="Georgia"/>
              </a:rPr>
              <a:t>their  </a:t>
            </a:r>
            <a:r>
              <a:rPr sz="1200" spc="-20" dirty="0">
                <a:latin typeface="Georgia"/>
                <a:cs typeface="Georgia"/>
              </a:rPr>
              <a:t>projects.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7380" y="60513"/>
            <a:ext cx="228536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i="1" spc="-45" dirty="0">
                <a:latin typeface="Georgia"/>
                <a:cs typeface="Georgia"/>
              </a:rPr>
              <a:t>4.2. </a:t>
            </a:r>
            <a:r>
              <a:rPr sz="1200" i="1" spc="25" dirty="0">
                <a:latin typeface="Georgia"/>
                <a:cs typeface="Georgia"/>
              </a:rPr>
              <a:t>SYSTEM</a:t>
            </a:r>
            <a:r>
              <a:rPr sz="1200" i="1" spc="-20" dirty="0">
                <a:latin typeface="Georgia"/>
                <a:cs typeface="Georgia"/>
              </a:rPr>
              <a:t> </a:t>
            </a:r>
            <a:r>
              <a:rPr sz="1200" i="1" dirty="0">
                <a:latin typeface="Georgia"/>
                <a:cs typeface="Georgia"/>
              </a:rPr>
              <a:t>REQUIREMENTS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37328" y="60513"/>
            <a:ext cx="229679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i="1" spc="35" dirty="0">
                <a:latin typeface="Georgia"/>
                <a:cs typeface="Georgia"/>
              </a:rPr>
              <a:t>CHAPTER </a:t>
            </a:r>
            <a:r>
              <a:rPr sz="1200" i="1" spc="-50" dirty="0">
                <a:latin typeface="Georgia"/>
                <a:cs typeface="Georgia"/>
              </a:rPr>
              <a:t>4.</a:t>
            </a:r>
            <a:r>
              <a:rPr sz="1200" i="1" spc="140" dirty="0">
                <a:latin typeface="Georgia"/>
                <a:cs typeface="Georgia"/>
              </a:rPr>
              <a:t> </a:t>
            </a:r>
            <a:r>
              <a:rPr sz="1200" i="1" dirty="0">
                <a:latin typeface="Georgia"/>
                <a:cs typeface="Georgia"/>
              </a:rPr>
              <a:t>REQUIREMENTS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0080" y="282613"/>
            <a:ext cx="6280150" cy="0"/>
          </a:xfrm>
          <a:custGeom>
            <a:avLst/>
            <a:gdLst/>
            <a:ahLst/>
            <a:cxnLst/>
            <a:rect l="l" t="t" r="r" b="b"/>
            <a:pathLst>
              <a:path w="6280150">
                <a:moveTo>
                  <a:pt x="0" y="0"/>
                </a:moveTo>
                <a:lnTo>
                  <a:pt x="6279845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27380" y="627377"/>
            <a:ext cx="6309360" cy="729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"/>
              </a:spcBef>
            </a:pPr>
            <a:r>
              <a:rPr sz="1200" b="1" spc="-65" dirty="0">
                <a:latin typeface="Georgia"/>
                <a:cs typeface="Georgia"/>
              </a:rPr>
              <a:t>2.2 </a:t>
            </a:r>
            <a:r>
              <a:rPr sz="1200" spc="-40" dirty="0">
                <a:latin typeface="Georgia"/>
                <a:cs typeface="Georgia"/>
              </a:rPr>
              <a:t>Developers </a:t>
            </a:r>
            <a:r>
              <a:rPr sz="1200" spc="-35" dirty="0">
                <a:latin typeface="Georgia"/>
                <a:cs typeface="Georgia"/>
              </a:rPr>
              <a:t>can </a:t>
            </a:r>
            <a:r>
              <a:rPr sz="1200" spc="-45" dirty="0">
                <a:latin typeface="Georgia"/>
                <a:cs typeface="Georgia"/>
              </a:rPr>
              <a:t>manage </a:t>
            </a:r>
            <a:r>
              <a:rPr sz="1200" spc="-30" dirty="0">
                <a:latin typeface="Georgia"/>
                <a:cs typeface="Georgia"/>
              </a:rPr>
              <a:t>their </a:t>
            </a:r>
            <a:r>
              <a:rPr sz="1200" spc="-40" dirty="0">
                <a:latin typeface="Georgia"/>
                <a:cs typeface="Georgia"/>
              </a:rPr>
              <a:t>repositories </a:t>
            </a:r>
            <a:r>
              <a:rPr sz="1200" spc="-20" dirty="0">
                <a:latin typeface="Georgia"/>
                <a:cs typeface="Georgia"/>
              </a:rPr>
              <a:t>by </a:t>
            </a:r>
            <a:r>
              <a:rPr sz="1200" spc="-40" dirty="0">
                <a:latin typeface="Georgia"/>
                <a:cs typeface="Georgia"/>
              </a:rPr>
              <a:t>adding </a:t>
            </a:r>
            <a:r>
              <a:rPr sz="1200" spc="-50" dirty="0">
                <a:latin typeface="Georgia"/>
                <a:cs typeface="Georgia"/>
              </a:rPr>
              <a:t>or removing </a:t>
            </a:r>
            <a:r>
              <a:rPr sz="1200" spc="-40" dirty="0">
                <a:latin typeface="Georgia"/>
                <a:cs typeface="Georgia"/>
              </a:rPr>
              <a:t>repositories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30" dirty="0">
                <a:latin typeface="Georgia"/>
                <a:cs typeface="Georgia"/>
              </a:rPr>
              <a:t>their</a:t>
            </a:r>
            <a:r>
              <a:rPr sz="1200" spc="40" dirty="0">
                <a:latin typeface="Georgia"/>
                <a:cs typeface="Georgia"/>
              </a:rPr>
              <a:t> </a:t>
            </a:r>
            <a:r>
              <a:rPr sz="1200" spc="-20" dirty="0">
                <a:latin typeface="Georgia"/>
                <a:cs typeface="Georgia"/>
              </a:rPr>
              <a:t>projects.</a:t>
            </a:r>
            <a:endParaRPr sz="1200">
              <a:latin typeface="Georgia"/>
              <a:cs typeface="Georgia"/>
            </a:endParaRPr>
          </a:p>
          <a:p>
            <a:pPr marL="384175" marR="8890" lvl="1" indent="-292735">
              <a:lnSpc>
                <a:spcPct val="100000"/>
              </a:lnSpc>
              <a:spcBef>
                <a:spcPts val="1000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sz="1200" spc="-40" dirty="0">
                <a:latin typeface="Georgia"/>
                <a:cs typeface="Georgia"/>
              </a:rPr>
              <a:t>Developers </a:t>
            </a:r>
            <a:r>
              <a:rPr sz="1200" spc="-35" dirty="0">
                <a:latin typeface="Georgia"/>
                <a:cs typeface="Georgia"/>
              </a:rPr>
              <a:t>can </a:t>
            </a:r>
            <a:r>
              <a:rPr sz="1200" spc="-30" dirty="0">
                <a:latin typeface="Georgia"/>
                <a:cs typeface="Georgia"/>
              </a:rPr>
              <a:t>classify </a:t>
            </a:r>
            <a:r>
              <a:rPr sz="1200" spc="-50" dirty="0">
                <a:latin typeface="Georgia"/>
                <a:cs typeface="Georgia"/>
              </a:rPr>
              <a:t>issues </a:t>
            </a:r>
            <a:r>
              <a:rPr sz="1200" spc="-20" dirty="0">
                <a:latin typeface="Georgia"/>
                <a:cs typeface="Georgia"/>
              </a:rPr>
              <a:t>by </a:t>
            </a:r>
            <a:r>
              <a:rPr sz="1200" spc="-45" dirty="0">
                <a:latin typeface="Georgia"/>
                <a:cs typeface="Georgia"/>
              </a:rPr>
              <a:t>different </a:t>
            </a:r>
            <a:r>
              <a:rPr sz="1200" spc="-35" dirty="0">
                <a:latin typeface="Georgia"/>
                <a:cs typeface="Georgia"/>
              </a:rPr>
              <a:t>stages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45" dirty="0">
                <a:latin typeface="Georgia"/>
                <a:cs typeface="Georgia"/>
              </a:rPr>
              <a:t>development process </a:t>
            </a:r>
            <a:r>
              <a:rPr sz="1200" spc="-10" dirty="0">
                <a:latin typeface="Georgia"/>
                <a:cs typeface="Georgia"/>
              </a:rPr>
              <a:t>via </a:t>
            </a:r>
            <a:r>
              <a:rPr sz="1200" spc="-20" dirty="0">
                <a:latin typeface="Georgia"/>
                <a:cs typeface="Georgia"/>
              </a:rPr>
              <a:t>putting </a:t>
            </a:r>
            <a:r>
              <a:rPr sz="1200" spc="-40" dirty="0">
                <a:latin typeface="Georgia"/>
                <a:cs typeface="Georgia"/>
              </a:rPr>
              <a:t>them  </a:t>
            </a:r>
            <a:r>
              <a:rPr sz="1200" spc="-45" dirty="0">
                <a:latin typeface="Georgia"/>
                <a:cs typeface="Georgia"/>
              </a:rPr>
              <a:t>in different </a:t>
            </a:r>
            <a:r>
              <a:rPr sz="1200" spc="-50" dirty="0">
                <a:latin typeface="Georgia"/>
                <a:cs typeface="Georgia"/>
              </a:rPr>
              <a:t>columns of</a:t>
            </a:r>
            <a:r>
              <a:rPr sz="1200" spc="-65" dirty="0">
                <a:latin typeface="Georgia"/>
                <a:cs typeface="Georgia"/>
              </a:rPr>
              <a:t> </a:t>
            </a:r>
            <a:r>
              <a:rPr sz="1200" spc="-25" dirty="0">
                <a:latin typeface="Georgia"/>
                <a:cs typeface="Georgia"/>
              </a:rPr>
              <a:t>Kanban </a:t>
            </a:r>
            <a:r>
              <a:rPr sz="1200" spc="-30" dirty="0">
                <a:latin typeface="Georgia"/>
                <a:cs typeface="Georgia"/>
              </a:rPr>
              <a:t>board.</a:t>
            </a:r>
            <a:endParaRPr sz="1200">
              <a:latin typeface="Georgia"/>
              <a:cs typeface="Georgia"/>
            </a:endParaRPr>
          </a:p>
          <a:p>
            <a:pPr marL="384175" lvl="1" indent="-292735">
              <a:lnSpc>
                <a:spcPct val="100000"/>
              </a:lnSpc>
              <a:spcBef>
                <a:spcPts val="1005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sz="1200" spc="-40" dirty="0">
                <a:latin typeface="Georgia"/>
                <a:cs typeface="Georgia"/>
              </a:rPr>
              <a:t>Developers </a:t>
            </a:r>
            <a:r>
              <a:rPr sz="1200" spc="-35" dirty="0">
                <a:latin typeface="Georgia"/>
                <a:cs typeface="Georgia"/>
              </a:rPr>
              <a:t>can add </a:t>
            </a:r>
            <a:r>
              <a:rPr sz="1200" spc="-50" dirty="0">
                <a:latin typeface="Georgia"/>
                <a:cs typeface="Georgia"/>
              </a:rPr>
              <a:t>or </a:t>
            </a:r>
            <a:r>
              <a:rPr sz="1200" spc="-60" dirty="0">
                <a:latin typeface="Georgia"/>
                <a:cs typeface="Georgia"/>
              </a:rPr>
              <a:t>remove </a:t>
            </a:r>
            <a:r>
              <a:rPr sz="1200" spc="-25" dirty="0">
                <a:latin typeface="Georgia"/>
                <a:cs typeface="Georgia"/>
              </a:rPr>
              <a:t>a Kanban </a:t>
            </a:r>
            <a:r>
              <a:rPr sz="1200" spc="-55" dirty="0">
                <a:latin typeface="Georgia"/>
                <a:cs typeface="Georgia"/>
              </a:rPr>
              <a:t>from </a:t>
            </a:r>
            <a:r>
              <a:rPr sz="1200" spc="-30" dirty="0">
                <a:latin typeface="Georgia"/>
                <a:cs typeface="Georgia"/>
              </a:rPr>
              <a:t>their </a:t>
            </a:r>
            <a:r>
              <a:rPr sz="1200" spc="-25" dirty="0">
                <a:latin typeface="Georgia"/>
                <a:cs typeface="Georgia"/>
              </a:rPr>
              <a:t>Kanban</a:t>
            </a:r>
            <a:r>
              <a:rPr sz="1200" spc="-110" dirty="0">
                <a:latin typeface="Georgia"/>
                <a:cs typeface="Georgia"/>
              </a:rPr>
              <a:t> </a:t>
            </a:r>
            <a:r>
              <a:rPr sz="1200" spc="-30" dirty="0">
                <a:latin typeface="Georgia"/>
                <a:cs typeface="Georgia"/>
              </a:rPr>
              <a:t>board.</a:t>
            </a:r>
            <a:endParaRPr sz="1200">
              <a:latin typeface="Georgia"/>
              <a:cs typeface="Georgia"/>
            </a:endParaRPr>
          </a:p>
          <a:p>
            <a:pPr marL="384175" lvl="1" indent="-292735">
              <a:lnSpc>
                <a:spcPct val="100000"/>
              </a:lnSpc>
              <a:spcBef>
                <a:spcPts val="1000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sz="1200" spc="-40" dirty="0">
                <a:latin typeface="Georgia"/>
                <a:cs typeface="Georgia"/>
              </a:rPr>
              <a:t>Developers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</a:rPr>
              <a:t>can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customize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-30" dirty="0">
                <a:latin typeface="Georgia"/>
                <a:cs typeface="Georgia"/>
              </a:rPr>
              <a:t>their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-70" dirty="0">
                <a:latin typeface="Georgia"/>
                <a:cs typeface="Georgia"/>
              </a:rPr>
              <a:t>own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-25" dirty="0">
                <a:latin typeface="Georgia"/>
                <a:cs typeface="Georgia"/>
              </a:rPr>
              <a:t>stage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-20" dirty="0">
                <a:latin typeface="Georgia"/>
                <a:cs typeface="Georgia"/>
              </a:rPr>
              <a:t>by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30" dirty="0">
                <a:latin typeface="Georgia"/>
                <a:cs typeface="Georgia"/>
              </a:rPr>
              <a:t>editing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-50" dirty="0">
                <a:latin typeface="Georgia"/>
                <a:cs typeface="Georgia"/>
              </a:rPr>
              <a:t>column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-60" dirty="0">
                <a:latin typeface="Georgia"/>
                <a:cs typeface="Georgia"/>
              </a:rPr>
              <a:t>name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-25" dirty="0">
                <a:latin typeface="Georgia"/>
                <a:cs typeface="Georgia"/>
              </a:rPr>
              <a:t>except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-50" dirty="0">
                <a:latin typeface="Georgia"/>
                <a:cs typeface="Georgia"/>
              </a:rPr>
              <a:t>Done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-45" dirty="0">
                <a:latin typeface="Georgia"/>
                <a:cs typeface="Georgia"/>
              </a:rPr>
              <a:t>column.</a:t>
            </a:r>
            <a:endParaRPr sz="1200">
              <a:latin typeface="Georgia"/>
              <a:cs typeface="Georgia"/>
            </a:endParaRPr>
          </a:p>
          <a:p>
            <a:pPr marL="384175" marR="8890" lvl="1" indent="-292735">
              <a:lnSpc>
                <a:spcPct val="100000"/>
              </a:lnSpc>
              <a:spcBef>
                <a:spcPts val="1000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sz="1200" spc="-40" dirty="0">
                <a:latin typeface="Georgia"/>
                <a:cs typeface="Georgia"/>
              </a:rPr>
              <a:t>Developers </a:t>
            </a:r>
            <a:r>
              <a:rPr sz="1200" spc="-35" dirty="0">
                <a:latin typeface="Georgia"/>
                <a:cs typeface="Georgia"/>
              </a:rPr>
              <a:t>can </a:t>
            </a:r>
            <a:r>
              <a:rPr sz="1200" spc="-50" dirty="0">
                <a:latin typeface="Georgia"/>
                <a:cs typeface="Georgia"/>
              </a:rPr>
              <a:t>close issues </a:t>
            </a:r>
            <a:r>
              <a:rPr sz="1200" spc="-20" dirty="0">
                <a:latin typeface="Georgia"/>
                <a:cs typeface="Georgia"/>
              </a:rPr>
              <a:t>by </a:t>
            </a:r>
            <a:r>
              <a:rPr sz="1200" spc="-35" dirty="0">
                <a:latin typeface="Georgia"/>
                <a:cs typeface="Georgia"/>
              </a:rPr>
              <a:t>dragging </a:t>
            </a:r>
            <a:r>
              <a:rPr sz="1200" spc="5" dirty="0">
                <a:latin typeface="Georgia"/>
                <a:cs typeface="Georgia"/>
              </a:rPr>
              <a:t>it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50" dirty="0">
                <a:latin typeface="Georgia"/>
                <a:cs typeface="Georgia"/>
              </a:rPr>
              <a:t>Done </a:t>
            </a:r>
            <a:r>
              <a:rPr sz="1200" spc="-45" dirty="0">
                <a:latin typeface="Georgia"/>
                <a:cs typeface="Georgia"/>
              </a:rPr>
              <a:t>column, </a:t>
            </a:r>
            <a:r>
              <a:rPr sz="1200" spc="-50" dirty="0">
                <a:latin typeface="Georgia"/>
                <a:cs typeface="Georgia"/>
              </a:rPr>
              <a:t>which </a:t>
            </a:r>
            <a:r>
              <a:rPr sz="1200" spc="-30" dirty="0">
                <a:latin typeface="Georgia"/>
                <a:cs typeface="Georgia"/>
              </a:rPr>
              <a:t>will </a:t>
            </a:r>
            <a:r>
              <a:rPr sz="1200" spc="-20" dirty="0">
                <a:latin typeface="Georgia"/>
                <a:cs typeface="Georgia"/>
              </a:rPr>
              <a:t>automatically  </a:t>
            </a:r>
            <a:r>
              <a:rPr sz="1200" spc="-45" dirty="0">
                <a:latin typeface="Georgia"/>
                <a:cs typeface="Georgia"/>
              </a:rPr>
              <a:t>close </a:t>
            </a:r>
            <a:r>
              <a:rPr sz="1200" spc="-50" dirty="0">
                <a:latin typeface="Georgia"/>
                <a:cs typeface="Georgia"/>
              </a:rPr>
              <a:t>issues </a:t>
            </a:r>
            <a:r>
              <a:rPr sz="1200" spc="-45" dirty="0">
                <a:latin typeface="Georgia"/>
                <a:cs typeface="Georgia"/>
              </a:rPr>
              <a:t>in</a:t>
            </a:r>
            <a:r>
              <a:rPr sz="1200" spc="30" dirty="0">
                <a:latin typeface="Georgia"/>
                <a:cs typeface="Georgia"/>
              </a:rPr>
              <a:t>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15" dirty="0">
                <a:latin typeface="Georgia"/>
                <a:cs typeface="Georgia"/>
              </a:rPr>
              <a:t>GitHub.</a:t>
            </a:r>
            <a:endParaRPr sz="1200">
              <a:latin typeface="Georgia"/>
              <a:cs typeface="Georgia"/>
            </a:endParaRPr>
          </a:p>
          <a:p>
            <a:pPr marL="384175" marR="8255" lvl="1" indent="-292735">
              <a:lnSpc>
                <a:spcPct val="100000"/>
              </a:lnSpc>
              <a:spcBef>
                <a:spcPts val="1005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sz="1200" spc="-5" dirty="0">
                <a:latin typeface="Georgia"/>
                <a:cs typeface="Georgia"/>
              </a:rPr>
              <a:t>Project </a:t>
            </a:r>
            <a:r>
              <a:rPr sz="1200" spc="-45" dirty="0">
                <a:latin typeface="Georgia"/>
                <a:cs typeface="Georgia"/>
              </a:rPr>
              <a:t>manager </a:t>
            </a:r>
            <a:r>
              <a:rPr sz="1200" spc="-35" dirty="0">
                <a:latin typeface="Georgia"/>
                <a:cs typeface="Georgia"/>
              </a:rPr>
              <a:t>can </a:t>
            </a:r>
            <a:r>
              <a:rPr sz="1200" spc="-25" dirty="0">
                <a:latin typeface="Georgia"/>
                <a:cs typeface="Georgia"/>
              </a:rPr>
              <a:t>track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45" dirty="0">
                <a:latin typeface="Georgia"/>
                <a:cs typeface="Georgia"/>
              </a:rPr>
              <a:t>communicate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50" dirty="0">
                <a:latin typeface="Georgia"/>
                <a:cs typeface="Georgia"/>
              </a:rPr>
              <a:t>progress of </a:t>
            </a:r>
            <a:r>
              <a:rPr sz="1200" spc="-30" dirty="0">
                <a:latin typeface="Georgia"/>
                <a:cs typeface="Georgia"/>
              </a:rPr>
              <a:t>their </a:t>
            </a:r>
            <a:r>
              <a:rPr sz="1200" spc="-25" dirty="0">
                <a:latin typeface="Georgia"/>
                <a:cs typeface="Georgia"/>
              </a:rPr>
              <a:t>projects </a:t>
            </a:r>
            <a:r>
              <a:rPr sz="1200" spc="-20" dirty="0">
                <a:latin typeface="Georgia"/>
                <a:cs typeface="Georgia"/>
              </a:rPr>
              <a:t>by </a:t>
            </a:r>
            <a:r>
              <a:rPr sz="1200" spc="-45" dirty="0">
                <a:latin typeface="Georgia"/>
                <a:cs typeface="Georgia"/>
              </a:rPr>
              <a:t>burn </a:t>
            </a:r>
            <a:r>
              <a:rPr sz="1200" spc="-65" dirty="0">
                <a:latin typeface="Georgia"/>
                <a:cs typeface="Georgia"/>
              </a:rPr>
              <a:t>down 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45" dirty="0">
                <a:latin typeface="Georgia"/>
                <a:cs typeface="Georgia"/>
              </a:rPr>
              <a:t>burn </a:t>
            </a:r>
            <a:r>
              <a:rPr sz="1200" spc="-40" dirty="0">
                <a:latin typeface="Georgia"/>
                <a:cs typeface="Georgia"/>
              </a:rPr>
              <a:t>up</a:t>
            </a:r>
            <a:r>
              <a:rPr sz="1200" spc="-114" dirty="0">
                <a:latin typeface="Georgia"/>
                <a:cs typeface="Georgia"/>
              </a:rPr>
              <a:t> </a:t>
            </a:r>
            <a:r>
              <a:rPr sz="1200" spc="-30" dirty="0">
                <a:latin typeface="Georgia"/>
                <a:cs typeface="Georgia"/>
              </a:rPr>
              <a:t>charts.</a:t>
            </a:r>
            <a:endParaRPr sz="1200">
              <a:latin typeface="Georgia"/>
              <a:cs typeface="Georgia"/>
            </a:endParaRPr>
          </a:p>
          <a:p>
            <a:pPr marL="384175" marR="8890" lvl="1" indent="-292735">
              <a:lnSpc>
                <a:spcPct val="100000"/>
              </a:lnSpc>
              <a:spcBef>
                <a:spcPts val="1010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sz="1200" spc="-5" dirty="0">
                <a:latin typeface="Georgia"/>
                <a:cs typeface="Georgia"/>
              </a:rPr>
              <a:t>Project </a:t>
            </a:r>
            <a:r>
              <a:rPr sz="1200" spc="-45" dirty="0">
                <a:latin typeface="Georgia"/>
                <a:cs typeface="Georgia"/>
              </a:rPr>
              <a:t>manager </a:t>
            </a:r>
            <a:r>
              <a:rPr sz="1200" spc="-35" dirty="0">
                <a:latin typeface="Georgia"/>
                <a:cs typeface="Georgia"/>
              </a:rPr>
              <a:t>can </a:t>
            </a:r>
            <a:r>
              <a:rPr sz="1200" spc="-55" dirty="0">
                <a:latin typeface="Georgia"/>
                <a:cs typeface="Georgia"/>
              </a:rPr>
              <a:t>measure </a:t>
            </a:r>
            <a:r>
              <a:rPr sz="1200" spc="-65" dirty="0">
                <a:latin typeface="Georgia"/>
                <a:cs typeface="Georgia"/>
              </a:rPr>
              <a:t>how </a:t>
            </a:r>
            <a:r>
              <a:rPr sz="1200" spc="-70" dirty="0">
                <a:latin typeface="Georgia"/>
                <a:cs typeface="Georgia"/>
              </a:rPr>
              <a:t>much </a:t>
            </a:r>
            <a:r>
              <a:rPr sz="1200" spc="-50" dirty="0">
                <a:latin typeface="Georgia"/>
                <a:cs typeface="Georgia"/>
              </a:rPr>
              <a:t>work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35" dirty="0">
                <a:latin typeface="Georgia"/>
                <a:cs typeface="Georgia"/>
              </a:rPr>
              <a:t>team can </a:t>
            </a:r>
            <a:r>
              <a:rPr sz="1200" spc="-50" dirty="0">
                <a:latin typeface="Georgia"/>
                <a:cs typeface="Georgia"/>
              </a:rPr>
              <a:t>used </a:t>
            </a:r>
            <a:r>
              <a:rPr sz="1200" spc="-45" dirty="0">
                <a:latin typeface="Georgia"/>
                <a:cs typeface="Georgia"/>
              </a:rPr>
              <a:t>in </a:t>
            </a:r>
            <a:r>
              <a:rPr sz="1200" spc="-35" dirty="0">
                <a:latin typeface="Georgia"/>
                <a:cs typeface="Georgia"/>
              </a:rPr>
              <a:t>eXtreme </a:t>
            </a:r>
            <a:r>
              <a:rPr sz="1200" spc="-40" dirty="0">
                <a:latin typeface="Georgia"/>
                <a:cs typeface="Georgia"/>
              </a:rPr>
              <a:t>Programming  and </a:t>
            </a:r>
            <a:r>
              <a:rPr sz="1200" spc="-45" dirty="0">
                <a:latin typeface="Georgia"/>
                <a:cs typeface="Georgia"/>
              </a:rPr>
              <a:t>Scrum </a:t>
            </a:r>
            <a:r>
              <a:rPr sz="1200" spc="-55" dirty="0">
                <a:latin typeface="Georgia"/>
                <a:cs typeface="Georgia"/>
              </a:rPr>
              <a:t>from </a:t>
            </a:r>
            <a:r>
              <a:rPr sz="1200" spc="-30" dirty="0">
                <a:latin typeface="Georgia"/>
                <a:cs typeface="Georgia"/>
              </a:rPr>
              <a:t>throughput</a:t>
            </a:r>
            <a:r>
              <a:rPr sz="1200" spc="55" dirty="0">
                <a:latin typeface="Georgia"/>
                <a:cs typeface="Georgia"/>
              </a:rPr>
              <a:t> </a:t>
            </a:r>
            <a:r>
              <a:rPr sz="1200" spc="-25" dirty="0">
                <a:latin typeface="Georgia"/>
                <a:cs typeface="Georgia"/>
              </a:rPr>
              <a:t>chart.</a:t>
            </a:r>
            <a:endParaRPr sz="1200">
              <a:latin typeface="Georgia"/>
              <a:cs typeface="Georgia"/>
            </a:endParaRPr>
          </a:p>
          <a:p>
            <a:pPr marL="384175" lvl="1" indent="-292735">
              <a:lnSpc>
                <a:spcPct val="100000"/>
              </a:lnSpc>
              <a:spcBef>
                <a:spcPts val="1005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sz="1200" spc="-5" dirty="0">
                <a:latin typeface="Georgia"/>
                <a:cs typeface="Georgia"/>
              </a:rPr>
              <a:t>Project </a:t>
            </a:r>
            <a:r>
              <a:rPr sz="1200" spc="-45" dirty="0">
                <a:latin typeface="Georgia"/>
                <a:cs typeface="Georgia"/>
              </a:rPr>
              <a:t>manager </a:t>
            </a:r>
            <a:r>
              <a:rPr sz="1200" spc="-35" dirty="0">
                <a:latin typeface="Georgia"/>
                <a:cs typeface="Georgia"/>
              </a:rPr>
              <a:t>can </a:t>
            </a:r>
            <a:r>
              <a:rPr sz="1200" spc="-30" dirty="0">
                <a:latin typeface="Georgia"/>
                <a:cs typeface="Georgia"/>
              </a:rPr>
              <a:t>analysis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20" dirty="0">
                <a:latin typeface="Georgia"/>
                <a:cs typeface="Georgia"/>
              </a:rPr>
              <a:t>velocity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20" dirty="0">
                <a:latin typeface="Georgia"/>
                <a:cs typeface="Georgia"/>
              </a:rPr>
              <a:t>project </a:t>
            </a:r>
            <a:r>
              <a:rPr sz="1200" spc="-45" dirty="0">
                <a:latin typeface="Georgia"/>
                <a:cs typeface="Georgia"/>
              </a:rPr>
              <a:t>going </a:t>
            </a:r>
            <a:r>
              <a:rPr sz="1200" spc="-55" dirty="0">
                <a:latin typeface="Georgia"/>
                <a:cs typeface="Georgia"/>
              </a:rPr>
              <a:t>from </a:t>
            </a:r>
            <a:r>
              <a:rPr sz="1200" spc="-20" dirty="0">
                <a:latin typeface="Georgia"/>
                <a:cs typeface="Georgia"/>
              </a:rPr>
              <a:t>velocity</a:t>
            </a:r>
            <a:r>
              <a:rPr sz="1200" spc="229" dirty="0">
                <a:latin typeface="Georgia"/>
                <a:cs typeface="Georgia"/>
              </a:rPr>
              <a:t> </a:t>
            </a:r>
            <a:r>
              <a:rPr sz="1200" spc="-25" dirty="0">
                <a:latin typeface="Georgia"/>
                <a:cs typeface="Georgia"/>
              </a:rPr>
              <a:t>chart.</a:t>
            </a:r>
            <a:endParaRPr sz="1200">
              <a:latin typeface="Georgia"/>
              <a:cs typeface="Georgia"/>
            </a:endParaRPr>
          </a:p>
          <a:p>
            <a:pPr marL="384175" lvl="1" indent="-292735">
              <a:lnSpc>
                <a:spcPct val="100000"/>
              </a:lnSpc>
              <a:spcBef>
                <a:spcPts val="1000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sz="1200" spc="-40" dirty="0">
                <a:latin typeface="Georgia"/>
                <a:cs typeface="Georgia"/>
              </a:rPr>
              <a:t>Team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leader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</a:rPr>
              <a:t>can</a:t>
            </a:r>
            <a:r>
              <a:rPr sz="1200" spc="95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organize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an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50" dirty="0">
                <a:latin typeface="Georgia"/>
                <a:cs typeface="Georgia"/>
              </a:rPr>
              <a:t>online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meeting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45" dirty="0">
                <a:latin typeface="Georgia"/>
                <a:cs typeface="Georgia"/>
              </a:rPr>
              <a:t>group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25" dirty="0">
                <a:latin typeface="Georgia"/>
                <a:cs typeface="Georgia"/>
              </a:rPr>
              <a:t>chat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30" dirty="0">
                <a:latin typeface="Georgia"/>
                <a:cs typeface="Georgia"/>
              </a:rPr>
              <a:t>within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30" dirty="0">
                <a:latin typeface="Georgia"/>
                <a:cs typeface="Georgia"/>
              </a:rPr>
              <a:t>their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25" dirty="0">
                <a:latin typeface="Georgia"/>
                <a:cs typeface="Georgia"/>
              </a:rPr>
              <a:t>team.</a:t>
            </a:r>
            <a:endParaRPr sz="1200">
              <a:latin typeface="Georgia"/>
              <a:cs typeface="Georgia"/>
            </a:endParaRPr>
          </a:p>
          <a:p>
            <a:pPr marL="384175" lvl="1" indent="-292735">
              <a:lnSpc>
                <a:spcPct val="100000"/>
              </a:lnSpc>
              <a:spcBef>
                <a:spcPts val="1000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sz="1200" spc="-40" dirty="0">
                <a:latin typeface="Georgia"/>
                <a:cs typeface="Georgia"/>
              </a:rPr>
              <a:t>Developers </a:t>
            </a:r>
            <a:r>
              <a:rPr sz="1200" spc="-35" dirty="0">
                <a:latin typeface="Georgia"/>
                <a:cs typeface="Georgia"/>
              </a:rPr>
              <a:t>can </a:t>
            </a:r>
            <a:r>
              <a:rPr sz="1200" spc="-40" dirty="0">
                <a:latin typeface="Georgia"/>
                <a:cs typeface="Georgia"/>
              </a:rPr>
              <a:t>organize an </a:t>
            </a:r>
            <a:r>
              <a:rPr sz="1200" spc="-50" dirty="0">
                <a:latin typeface="Georgia"/>
                <a:cs typeface="Georgia"/>
              </a:rPr>
              <a:t>online </a:t>
            </a:r>
            <a:r>
              <a:rPr sz="1200" spc="-40" dirty="0">
                <a:latin typeface="Georgia"/>
                <a:cs typeface="Georgia"/>
              </a:rPr>
              <a:t>meeting </a:t>
            </a:r>
            <a:r>
              <a:rPr sz="1200" spc="-45" dirty="0">
                <a:latin typeface="Georgia"/>
                <a:cs typeface="Georgia"/>
              </a:rPr>
              <a:t>group</a:t>
            </a:r>
            <a:r>
              <a:rPr sz="1200" spc="-170" dirty="0">
                <a:latin typeface="Georgia"/>
                <a:cs typeface="Georgia"/>
              </a:rPr>
              <a:t> </a:t>
            </a:r>
            <a:r>
              <a:rPr sz="1200" spc="-25" dirty="0">
                <a:latin typeface="Georgia"/>
                <a:cs typeface="Georgia"/>
              </a:rPr>
              <a:t>chat </a:t>
            </a:r>
            <a:r>
              <a:rPr sz="1200" spc="-30" dirty="0">
                <a:latin typeface="Georgia"/>
                <a:cs typeface="Georgia"/>
              </a:rPr>
              <a:t>within </a:t>
            </a:r>
            <a:r>
              <a:rPr sz="1200" spc="-25" dirty="0">
                <a:latin typeface="Georgia"/>
                <a:cs typeface="Georgia"/>
              </a:rPr>
              <a:t>the global.</a:t>
            </a:r>
            <a:endParaRPr sz="1200">
              <a:latin typeface="Georgia"/>
              <a:cs typeface="Georgia"/>
            </a:endParaRPr>
          </a:p>
          <a:p>
            <a:pPr marL="384175" lvl="1" indent="-292735">
              <a:lnSpc>
                <a:spcPct val="100000"/>
              </a:lnSpc>
              <a:spcBef>
                <a:spcPts val="1000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sz="1200" spc="-40" dirty="0">
                <a:latin typeface="Georgia"/>
                <a:cs typeface="Georgia"/>
              </a:rPr>
              <a:t>Developers </a:t>
            </a:r>
            <a:r>
              <a:rPr sz="1200" spc="-35" dirty="0">
                <a:latin typeface="Georgia"/>
                <a:cs typeface="Georgia"/>
              </a:rPr>
              <a:t>can </a:t>
            </a:r>
            <a:r>
              <a:rPr sz="1200" spc="-45" dirty="0">
                <a:latin typeface="Georgia"/>
                <a:cs typeface="Georgia"/>
              </a:rPr>
              <a:t>receive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40" dirty="0">
                <a:latin typeface="Georgia"/>
                <a:cs typeface="Georgia"/>
              </a:rPr>
              <a:t>meeting </a:t>
            </a:r>
            <a:r>
              <a:rPr sz="1200" spc="-30" dirty="0">
                <a:latin typeface="Georgia"/>
                <a:cs typeface="Georgia"/>
              </a:rPr>
              <a:t>notification </a:t>
            </a:r>
            <a:r>
              <a:rPr sz="1200" spc="-55" dirty="0">
                <a:latin typeface="Georgia"/>
                <a:cs typeface="Georgia"/>
              </a:rPr>
              <a:t>from </a:t>
            </a:r>
            <a:r>
              <a:rPr sz="1200" spc="-35" dirty="0">
                <a:latin typeface="Georgia"/>
                <a:cs typeface="Georgia"/>
              </a:rPr>
              <a:t>team</a:t>
            </a:r>
            <a:r>
              <a:rPr sz="1200" spc="-165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</a:rPr>
              <a:t>leader.</a:t>
            </a:r>
            <a:endParaRPr sz="1200">
              <a:latin typeface="Georgia"/>
              <a:cs typeface="Georgia"/>
            </a:endParaRPr>
          </a:p>
          <a:p>
            <a:pPr marL="384175" lvl="1" indent="-292735">
              <a:lnSpc>
                <a:spcPct val="100000"/>
              </a:lnSpc>
              <a:spcBef>
                <a:spcPts val="1000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sz="1200" spc="-40" dirty="0">
                <a:latin typeface="Georgia"/>
                <a:cs typeface="Georgia"/>
              </a:rPr>
              <a:t>Developers </a:t>
            </a:r>
            <a:r>
              <a:rPr sz="1200" spc="-35" dirty="0">
                <a:latin typeface="Georgia"/>
                <a:cs typeface="Georgia"/>
              </a:rPr>
              <a:t>can </a:t>
            </a:r>
            <a:r>
              <a:rPr sz="1200" spc="-30" dirty="0">
                <a:latin typeface="Georgia"/>
                <a:cs typeface="Georgia"/>
              </a:rPr>
              <a:t>set </a:t>
            </a:r>
            <a:r>
              <a:rPr sz="1200" spc="-40" dirty="0">
                <a:latin typeface="Georgia"/>
                <a:cs typeface="Georgia"/>
              </a:rPr>
              <a:t>an alarm </a:t>
            </a:r>
            <a:r>
              <a:rPr sz="1200" spc="-45" dirty="0">
                <a:latin typeface="Georgia"/>
                <a:cs typeface="Georgia"/>
              </a:rPr>
              <a:t>for </a:t>
            </a:r>
            <a:r>
              <a:rPr sz="1200" spc="-30" dirty="0">
                <a:latin typeface="Georgia"/>
                <a:cs typeface="Georgia"/>
              </a:rPr>
              <a:t>notifying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50" dirty="0">
                <a:latin typeface="Georgia"/>
                <a:cs typeface="Georgia"/>
              </a:rPr>
              <a:t>coming </a:t>
            </a:r>
            <a:r>
              <a:rPr sz="1200" spc="-45" dirty="0">
                <a:latin typeface="Georgia"/>
                <a:cs typeface="Georgia"/>
              </a:rPr>
              <a:t>events </a:t>
            </a:r>
            <a:r>
              <a:rPr sz="1200" spc="-65" dirty="0">
                <a:latin typeface="Georgia"/>
                <a:cs typeface="Georgia"/>
              </a:rPr>
              <a:t>on </a:t>
            </a:r>
            <a:r>
              <a:rPr sz="1200" spc="-25" dirty="0">
                <a:latin typeface="Georgia"/>
                <a:cs typeface="Georgia"/>
              </a:rPr>
              <a:t>a</a:t>
            </a:r>
            <a:r>
              <a:rPr sz="1200" spc="-10" dirty="0">
                <a:latin typeface="Georgia"/>
                <a:cs typeface="Georgia"/>
              </a:rPr>
              <a:t> </a:t>
            </a:r>
            <a:r>
              <a:rPr sz="1200" spc="-50" dirty="0">
                <a:latin typeface="Georgia"/>
                <a:cs typeface="Georgia"/>
              </a:rPr>
              <a:t>conference schedule </a:t>
            </a:r>
            <a:r>
              <a:rPr sz="1200" spc="-45" dirty="0">
                <a:latin typeface="Georgia"/>
                <a:cs typeface="Georgia"/>
              </a:rPr>
              <a:t>form.</a:t>
            </a:r>
            <a:endParaRPr sz="1200">
              <a:latin typeface="Georgia"/>
              <a:cs typeface="Georgia"/>
            </a:endParaRPr>
          </a:p>
          <a:p>
            <a:pPr marL="384175" lvl="1" indent="-292735">
              <a:lnSpc>
                <a:spcPct val="100000"/>
              </a:lnSpc>
              <a:spcBef>
                <a:spcPts val="1005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sz="1200" spc="-40" dirty="0">
                <a:latin typeface="Georgia"/>
                <a:cs typeface="Georgia"/>
              </a:rPr>
              <a:t>Developers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</a:rPr>
              <a:t>shall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30" dirty="0">
                <a:latin typeface="Georgia"/>
                <a:cs typeface="Georgia"/>
              </a:rPr>
              <a:t>be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</a:rPr>
              <a:t>able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15" dirty="0">
                <a:latin typeface="Georgia"/>
                <a:cs typeface="Georgia"/>
              </a:rPr>
              <a:t>to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-45" dirty="0">
                <a:latin typeface="Georgia"/>
                <a:cs typeface="Georgia"/>
              </a:rPr>
              <a:t>record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content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50" dirty="0">
                <a:latin typeface="Georgia"/>
                <a:cs typeface="Georgia"/>
              </a:rPr>
              <a:t>of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meeting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65" dirty="0">
                <a:latin typeface="Georgia"/>
                <a:cs typeface="Georgia"/>
              </a:rPr>
              <a:t>on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-25" dirty="0">
                <a:latin typeface="Georgia"/>
                <a:cs typeface="Georgia"/>
              </a:rPr>
              <a:t>a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meeting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30" dirty="0">
                <a:latin typeface="Georgia"/>
                <a:cs typeface="Georgia"/>
              </a:rPr>
              <a:t>notebook.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638810" algn="l"/>
              </a:tabLst>
            </a:pPr>
            <a:r>
              <a:rPr sz="1400" b="1" spc="-55" dirty="0">
                <a:latin typeface="Georgia"/>
                <a:cs typeface="Georgia"/>
              </a:rPr>
              <a:t>4.2.2	</a:t>
            </a:r>
            <a:r>
              <a:rPr sz="1400" b="1" spc="-35" dirty="0">
                <a:latin typeface="Georgia"/>
                <a:cs typeface="Georgia"/>
              </a:rPr>
              <a:t>Non-Functional </a:t>
            </a:r>
            <a:r>
              <a:rPr sz="1400" b="1" spc="-20" dirty="0">
                <a:latin typeface="Georgia"/>
                <a:cs typeface="Georgia"/>
              </a:rPr>
              <a:t>System</a:t>
            </a:r>
            <a:r>
              <a:rPr sz="1400" b="1" spc="70" dirty="0">
                <a:latin typeface="Georgia"/>
                <a:cs typeface="Georgia"/>
              </a:rPr>
              <a:t> </a:t>
            </a:r>
            <a:r>
              <a:rPr sz="1400" b="1" spc="-45" dirty="0">
                <a:latin typeface="Georgia"/>
                <a:cs typeface="Georgia"/>
              </a:rPr>
              <a:t>Requirement</a:t>
            </a:r>
            <a:endParaRPr sz="1400">
              <a:latin typeface="Georgia"/>
              <a:cs typeface="Georgia"/>
            </a:endParaRPr>
          </a:p>
          <a:p>
            <a:pPr marL="384175" marR="10795" lvl="1" indent="-292735">
              <a:lnSpc>
                <a:spcPct val="100000"/>
              </a:lnSpc>
              <a:spcBef>
                <a:spcPts val="740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50" dirty="0">
                <a:latin typeface="Georgia"/>
                <a:cs typeface="Georgia"/>
              </a:rPr>
              <a:t>user </a:t>
            </a:r>
            <a:r>
              <a:rPr sz="1200" spc="-35" dirty="0">
                <a:latin typeface="Georgia"/>
                <a:cs typeface="Georgia"/>
              </a:rPr>
              <a:t>shall </a:t>
            </a:r>
            <a:r>
              <a:rPr sz="1200" spc="-30" dirty="0">
                <a:latin typeface="Georgia"/>
                <a:cs typeface="Georgia"/>
              </a:rPr>
              <a:t>be </a:t>
            </a:r>
            <a:r>
              <a:rPr sz="1200" spc="-35" dirty="0">
                <a:latin typeface="Georgia"/>
                <a:cs typeface="Georgia"/>
              </a:rPr>
              <a:t>able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55" dirty="0">
                <a:latin typeface="Georgia"/>
                <a:cs typeface="Georgia"/>
              </a:rPr>
              <a:t>use </a:t>
            </a:r>
            <a:r>
              <a:rPr sz="1200" spc="-20" dirty="0">
                <a:latin typeface="Georgia"/>
                <a:cs typeface="Georgia"/>
              </a:rPr>
              <a:t>all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35" dirty="0">
                <a:latin typeface="Georgia"/>
                <a:cs typeface="Georgia"/>
              </a:rPr>
              <a:t>app </a:t>
            </a:r>
            <a:r>
              <a:rPr sz="1200" spc="-40" dirty="0">
                <a:latin typeface="Georgia"/>
                <a:cs typeface="Georgia"/>
              </a:rPr>
              <a:t>functions </a:t>
            </a:r>
            <a:r>
              <a:rPr sz="1200" spc="-20" dirty="0">
                <a:latin typeface="Georgia"/>
                <a:cs typeface="Georgia"/>
              </a:rPr>
              <a:t>without </a:t>
            </a:r>
            <a:r>
              <a:rPr sz="1200" spc="-30" dirty="0">
                <a:latin typeface="Georgia"/>
                <a:cs typeface="Georgia"/>
              </a:rPr>
              <a:t>any </a:t>
            </a:r>
            <a:r>
              <a:rPr sz="1200" spc="-40" dirty="0">
                <a:latin typeface="Georgia"/>
                <a:cs typeface="Georgia"/>
              </a:rPr>
              <a:t>kind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25" dirty="0">
                <a:latin typeface="Georgia"/>
                <a:cs typeface="Georgia"/>
              </a:rPr>
              <a:t>training. </a:t>
            </a: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40" dirty="0">
                <a:latin typeface="Georgia"/>
                <a:cs typeface="Georgia"/>
              </a:rPr>
              <a:t>average  </a:t>
            </a:r>
            <a:r>
              <a:rPr sz="1200" spc="-60" dirty="0">
                <a:latin typeface="Georgia"/>
                <a:cs typeface="Georgia"/>
              </a:rPr>
              <a:t>number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50" dirty="0">
                <a:latin typeface="Georgia"/>
                <a:cs typeface="Georgia"/>
              </a:rPr>
              <a:t>of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45" dirty="0">
                <a:latin typeface="Georgia"/>
                <a:cs typeface="Georgia"/>
              </a:rPr>
              <a:t>questions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-25" dirty="0">
                <a:latin typeface="Georgia"/>
                <a:cs typeface="Georgia"/>
              </a:rPr>
              <a:t>call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20" dirty="0">
                <a:latin typeface="Georgia"/>
                <a:cs typeface="Georgia"/>
              </a:rPr>
              <a:t>about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65" dirty="0">
                <a:latin typeface="Georgia"/>
                <a:cs typeface="Georgia"/>
              </a:rPr>
              <a:t>how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-15" dirty="0">
                <a:latin typeface="Georgia"/>
                <a:cs typeface="Georgia"/>
              </a:rPr>
              <a:t>to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55" dirty="0">
                <a:latin typeface="Georgia"/>
                <a:cs typeface="Georgia"/>
              </a:rPr>
              <a:t>use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</a:rPr>
              <a:t>app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</a:rPr>
              <a:t>shall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30" dirty="0">
                <a:latin typeface="Georgia"/>
                <a:cs typeface="Georgia"/>
              </a:rPr>
              <a:t>not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exceed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45" dirty="0">
                <a:latin typeface="Georgia"/>
                <a:cs typeface="Georgia"/>
              </a:rPr>
              <a:t>10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</a:rPr>
              <a:t>per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45" dirty="0">
                <a:latin typeface="Georgia"/>
                <a:cs typeface="Georgia"/>
              </a:rPr>
              <a:t>day.</a:t>
            </a:r>
            <a:endParaRPr sz="1200">
              <a:latin typeface="Georgia"/>
              <a:cs typeface="Georgia"/>
            </a:endParaRPr>
          </a:p>
          <a:p>
            <a:pPr marL="384175" lvl="1" indent="-292735">
              <a:lnSpc>
                <a:spcPct val="100000"/>
              </a:lnSpc>
              <a:spcBef>
                <a:spcPts val="1005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sz="1200" spc="-5" dirty="0">
                <a:latin typeface="Georgia"/>
                <a:cs typeface="Georgia"/>
              </a:rPr>
              <a:t>The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</a:rPr>
              <a:t>app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</a:rPr>
              <a:t>shall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30" dirty="0">
                <a:latin typeface="Georgia"/>
                <a:cs typeface="Georgia"/>
              </a:rPr>
              <a:t>be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</a:rPr>
              <a:t>available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45" dirty="0">
                <a:latin typeface="Georgia"/>
                <a:cs typeface="Georgia"/>
              </a:rPr>
              <a:t>for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30" dirty="0">
                <a:latin typeface="Georgia"/>
                <a:cs typeface="Georgia"/>
              </a:rPr>
              <a:t>any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kind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50" dirty="0">
                <a:latin typeface="Georgia"/>
                <a:cs typeface="Georgia"/>
              </a:rPr>
              <a:t>of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50" dirty="0">
                <a:latin typeface="Georgia"/>
                <a:cs typeface="Georgia"/>
              </a:rPr>
              <a:t>mobile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</a:rPr>
              <a:t>device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and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45" dirty="0">
                <a:latin typeface="Georgia"/>
                <a:cs typeface="Georgia"/>
              </a:rPr>
              <a:t>PC.</a:t>
            </a:r>
            <a:endParaRPr sz="1200">
              <a:latin typeface="Georgia"/>
              <a:cs typeface="Georgia"/>
            </a:endParaRPr>
          </a:p>
          <a:p>
            <a:pPr marL="91440">
              <a:lnSpc>
                <a:spcPct val="100000"/>
              </a:lnSpc>
              <a:spcBef>
                <a:spcPts val="1000"/>
              </a:spcBef>
            </a:pPr>
            <a:r>
              <a:rPr sz="1200" b="1" spc="-10" dirty="0">
                <a:latin typeface="Georgia"/>
                <a:cs typeface="Georgia"/>
              </a:rPr>
              <a:t>2.1</a:t>
            </a:r>
            <a:endParaRPr sz="1200">
              <a:latin typeface="Georgia"/>
              <a:cs typeface="Georgia"/>
            </a:endParaRPr>
          </a:p>
          <a:p>
            <a:pPr marL="91440">
              <a:lnSpc>
                <a:spcPct val="100000"/>
              </a:lnSpc>
              <a:spcBef>
                <a:spcPts val="1000"/>
              </a:spcBef>
            </a:pPr>
            <a:r>
              <a:rPr sz="1200" b="1" spc="-5" dirty="0">
                <a:latin typeface="Georgia"/>
                <a:cs typeface="Georgia"/>
              </a:rPr>
              <a:t>3.1</a:t>
            </a:r>
            <a:r>
              <a:rPr sz="1200" b="1" spc="280" dirty="0">
                <a:latin typeface="Georgia"/>
                <a:cs typeface="Georgia"/>
              </a:rPr>
              <a:t> </a:t>
            </a:r>
            <a:r>
              <a:rPr sz="1200" spc="-5" dirty="0">
                <a:latin typeface="Georgia"/>
                <a:cs typeface="Georgia"/>
              </a:rPr>
              <a:t>The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</a:rPr>
              <a:t>app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</a:rPr>
              <a:t>shall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-30" dirty="0">
                <a:latin typeface="Georgia"/>
                <a:cs typeface="Georgia"/>
              </a:rPr>
              <a:t>be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</a:rPr>
              <a:t>available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-15" dirty="0">
                <a:latin typeface="Georgia"/>
                <a:cs typeface="Georgia"/>
              </a:rPr>
              <a:t>to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20" dirty="0">
                <a:latin typeface="Georgia"/>
                <a:cs typeface="Georgia"/>
              </a:rPr>
              <a:t>all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-55" dirty="0">
                <a:latin typeface="Georgia"/>
                <a:cs typeface="Georgia"/>
              </a:rPr>
              <a:t>users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during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-50" dirty="0">
                <a:latin typeface="Georgia"/>
                <a:cs typeface="Georgia"/>
              </a:rPr>
              <a:t>whole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25" dirty="0">
                <a:latin typeface="Georgia"/>
                <a:cs typeface="Georgia"/>
              </a:rPr>
              <a:t>day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(Mon-Sun,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135" dirty="0">
                <a:latin typeface="Georgia"/>
                <a:cs typeface="Georgia"/>
              </a:rPr>
              <a:t>00:00</a:t>
            </a:r>
            <a:r>
              <a:rPr sz="1200" spc="-50" dirty="0">
                <a:latin typeface="Georgia"/>
                <a:cs typeface="Georgia"/>
              </a:rPr>
              <a:t> </a:t>
            </a:r>
            <a:r>
              <a:rPr sz="1200" spc="-110" dirty="0">
                <a:latin typeface="Georgia"/>
                <a:cs typeface="Georgia"/>
              </a:rPr>
              <a:t>00:00)</a:t>
            </a:r>
            <a:endParaRPr sz="1200">
              <a:latin typeface="Georgia"/>
              <a:cs typeface="Georgia"/>
            </a:endParaRPr>
          </a:p>
          <a:p>
            <a:pPr marL="384175" lvl="1" indent="-292735">
              <a:lnSpc>
                <a:spcPct val="100000"/>
              </a:lnSpc>
              <a:spcBef>
                <a:spcPts val="1000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35" dirty="0">
                <a:latin typeface="Georgia"/>
                <a:cs typeface="Georgia"/>
              </a:rPr>
              <a:t>app shall </a:t>
            </a:r>
            <a:r>
              <a:rPr sz="1200" spc="-30" dirty="0">
                <a:latin typeface="Georgia"/>
                <a:cs typeface="Georgia"/>
              </a:rPr>
              <a:t>not </a:t>
            </a:r>
            <a:r>
              <a:rPr sz="1200" spc="-40" dirty="0">
                <a:latin typeface="Georgia"/>
                <a:cs typeface="Georgia"/>
              </a:rPr>
              <a:t>expose </a:t>
            </a:r>
            <a:r>
              <a:rPr sz="1200" spc="-25" dirty="0">
                <a:latin typeface="Georgia"/>
                <a:cs typeface="Georgia"/>
              </a:rPr>
              <a:t>contact </a:t>
            </a:r>
            <a:r>
              <a:rPr sz="1200" spc="-40" dirty="0">
                <a:latin typeface="Georgia"/>
                <a:cs typeface="Georgia"/>
              </a:rPr>
              <a:t>information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35" dirty="0">
                <a:latin typeface="Georgia"/>
                <a:cs typeface="Georgia"/>
              </a:rPr>
              <a:t>other</a:t>
            </a:r>
            <a:r>
              <a:rPr sz="1200" spc="114" dirty="0">
                <a:latin typeface="Georgia"/>
                <a:cs typeface="Georgia"/>
              </a:rPr>
              <a:t> </a:t>
            </a:r>
            <a:r>
              <a:rPr sz="1200" spc="-45" dirty="0">
                <a:latin typeface="Georgia"/>
                <a:cs typeface="Georgia"/>
              </a:rPr>
              <a:t>users.</a:t>
            </a:r>
            <a:endParaRPr sz="1200">
              <a:latin typeface="Georgia"/>
              <a:cs typeface="Georgia"/>
            </a:endParaRPr>
          </a:p>
          <a:p>
            <a:pPr marL="384175" marR="9525" lvl="1" indent="-292735">
              <a:lnSpc>
                <a:spcPct val="100000"/>
              </a:lnSpc>
              <a:spcBef>
                <a:spcPts val="1000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35" dirty="0">
                <a:latin typeface="Georgia"/>
                <a:cs typeface="Georgia"/>
              </a:rPr>
              <a:t>app </a:t>
            </a:r>
            <a:r>
              <a:rPr sz="1200" spc="-45" dirty="0">
                <a:latin typeface="Georgia"/>
                <a:cs typeface="Georgia"/>
              </a:rPr>
              <a:t>should </a:t>
            </a:r>
            <a:r>
              <a:rPr sz="1200" spc="-50" dirty="0">
                <a:latin typeface="Georgia"/>
                <a:cs typeface="Georgia"/>
              </a:rPr>
              <a:t>minimize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45" dirty="0">
                <a:latin typeface="Georgia"/>
                <a:cs typeface="Georgia"/>
              </a:rPr>
              <a:t>amount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35" dirty="0">
                <a:latin typeface="Georgia"/>
                <a:cs typeface="Georgia"/>
              </a:rPr>
              <a:t>personally </a:t>
            </a:r>
            <a:r>
              <a:rPr sz="1200" spc="-30" dirty="0">
                <a:latin typeface="Georgia"/>
                <a:cs typeface="Georgia"/>
              </a:rPr>
              <a:t>identifying </a:t>
            </a:r>
            <a:r>
              <a:rPr sz="1200" spc="-40" dirty="0">
                <a:latin typeface="Georgia"/>
                <a:cs typeface="Georgia"/>
              </a:rPr>
              <a:t>information </a:t>
            </a:r>
            <a:r>
              <a:rPr sz="1200" dirty="0">
                <a:latin typeface="Georgia"/>
                <a:cs typeface="Georgia"/>
              </a:rPr>
              <a:t>(PII) that </a:t>
            </a:r>
            <a:r>
              <a:rPr sz="1200" spc="5" dirty="0">
                <a:latin typeface="Georgia"/>
                <a:cs typeface="Georgia"/>
              </a:rPr>
              <a:t>it  </a:t>
            </a:r>
            <a:r>
              <a:rPr sz="1200" spc="-30" dirty="0">
                <a:latin typeface="Georgia"/>
                <a:cs typeface="Georgia"/>
              </a:rPr>
              <a:t>collects.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35"/>
              </a:lnSpc>
            </a:pPr>
            <a:r>
              <a:rPr spc="-45" dirty="0"/>
              <a:t>12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80" y="1476615"/>
            <a:ext cx="1586230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30" dirty="0"/>
              <a:t>Chapter</a:t>
            </a:r>
            <a:r>
              <a:rPr spc="240" dirty="0"/>
              <a:t> </a:t>
            </a:r>
            <a:r>
              <a:rPr spc="-75" dirty="0"/>
              <a:t>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7380" y="2109252"/>
            <a:ext cx="2379345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b="1" spc="-50" dirty="0">
                <a:latin typeface="Georgia"/>
                <a:cs typeface="Georgia"/>
              </a:rPr>
              <a:t>System</a:t>
            </a:r>
            <a:r>
              <a:rPr sz="2450" b="1" spc="225" dirty="0">
                <a:latin typeface="Georgia"/>
                <a:cs typeface="Georgia"/>
              </a:rPr>
              <a:t> </a:t>
            </a:r>
            <a:r>
              <a:rPr sz="2450" b="1" spc="-65" dirty="0">
                <a:latin typeface="Georgia"/>
                <a:cs typeface="Georgia"/>
              </a:rPr>
              <a:t>Models</a:t>
            </a:r>
            <a:endParaRPr sz="245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7380" y="2989867"/>
            <a:ext cx="6306185" cy="152590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572770" algn="l"/>
              </a:tabLst>
            </a:pPr>
            <a:r>
              <a:rPr sz="1700" b="1" spc="20" dirty="0">
                <a:latin typeface="Georgia"/>
                <a:cs typeface="Georgia"/>
              </a:rPr>
              <a:t>5.1	</a:t>
            </a:r>
            <a:r>
              <a:rPr sz="1700" b="1" spc="-45" dirty="0">
                <a:latin typeface="Georgia"/>
                <a:cs typeface="Georgia"/>
              </a:rPr>
              <a:t>Use </a:t>
            </a:r>
            <a:r>
              <a:rPr sz="1700" b="1" spc="-25" dirty="0">
                <a:latin typeface="Georgia"/>
                <a:cs typeface="Georgia"/>
              </a:rPr>
              <a:t>Case</a:t>
            </a:r>
            <a:r>
              <a:rPr sz="1700" b="1" spc="80" dirty="0">
                <a:latin typeface="Georgia"/>
                <a:cs typeface="Georgia"/>
              </a:rPr>
              <a:t> </a:t>
            </a:r>
            <a:r>
              <a:rPr sz="1700" b="1" spc="-55" dirty="0">
                <a:latin typeface="Georgia"/>
                <a:cs typeface="Georgia"/>
              </a:rPr>
              <a:t>Diagram</a:t>
            </a:r>
            <a:endParaRPr sz="1700">
              <a:latin typeface="Georgia"/>
              <a:cs typeface="Georgia"/>
            </a:endParaRPr>
          </a:p>
          <a:p>
            <a:pPr marL="12700" marR="5080" algn="just">
              <a:lnSpc>
                <a:spcPct val="100000"/>
              </a:lnSpc>
              <a:spcBef>
                <a:spcPts val="1090"/>
              </a:spcBef>
            </a:pPr>
            <a:r>
              <a:rPr sz="1200" spc="70" dirty="0">
                <a:latin typeface="Georgia"/>
                <a:cs typeface="Georgia"/>
              </a:rPr>
              <a:t>A </a:t>
            </a:r>
            <a:r>
              <a:rPr sz="1200" spc="-55" dirty="0">
                <a:latin typeface="Georgia"/>
                <a:cs typeface="Georgia"/>
              </a:rPr>
              <a:t>use </a:t>
            </a:r>
            <a:r>
              <a:rPr sz="1200" spc="-45" dirty="0">
                <a:latin typeface="Georgia"/>
                <a:cs typeface="Georgia"/>
              </a:rPr>
              <a:t>case </a:t>
            </a:r>
            <a:r>
              <a:rPr sz="1200" spc="-40" dirty="0">
                <a:latin typeface="Georgia"/>
                <a:cs typeface="Georgia"/>
              </a:rPr>
              <a:t>diagram </a:t>
            </a:r>
            <a:r>
              <a:rPr sz="1200" spc="10" dirty="0">
                <a:latin typeface="Georgia"/>
                <a:cs typeface="Georgia"/>
              </a:rPr>
              <a:t>at </a:t>
            </a:r>
            <a:r>
              <a:rPr sz="1200" spc="-15" dirty="0">
                <a:latin typeface="Georgia"/>
                <a:cs typeface="Georgia"/>
              </a:rPr>
              <a:t>its </a:t>
            </a:r>
            <a:r>
              <a:rPr sz="1200" spc="-40" dirty="0">
                <a:latin typeface="Georgia"/>
                <a:cs typeface="Georgia"/>
              </a:rPr>
              <a:t>simplest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40" dirty="0">
                <a:latin typeface="Georgia"/>
                <a:cs typeface="Georgia"/>
              </a:rPr>
              <a:t>representation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35" dirty="0">
                <a:latin typeface="Georgia"/>
                <a:cs typeface="Georgia"/>
              </a:rPr>
              <a:t>user’s interaction </a:t>
            </a:r>
            <a:r>
              <a:rPr sz="1200" spc="-20" dirty="0">
                <a:latin typeface="Georgia"/>
                <a:cs typeface="Georgia"/>
              </a:rPr>
              <a:t>with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35" dirty="0">
                <a:latin typeface="Georgia"/>
                <a:cs typeface="Georgia"/>
              </a:rPr>
              <a:t>system </a:t>
            </a:r>
            <a:r>
              <a:rPr sz="1200" dirty="0">
                <a:latin typeface="Georgia"/>
                <a:cs typeface="Georgia"/>
              </a:rPr>
              <a:t>that  </a:t>
            </a:r>
            <a:r>
              <a:rPr sz="1200" spc="-60" dirty="0">
                <a:latin typeface="Georgia"/>
                <a:cs typeface="Georgia"/>
              </a:rPr>
              <a:t>shows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35" dirty="0">
                <a:latin typeface="Georgia"/>
                <a:cs typeface="Georgia"/>
              </a:rPr>
              <a:t>relationship </a:t>
            </a:r>
            <a:r>
              <a:rPr sz="1200" spc="-45" dirty="0">
                <a:latin typeface="Georgia"/>
                <a:cs typeface="Georgia"/>
              </a:rPr>
              <a:t>between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50" dirty="0">
                <a:latin typeface="Georgia"/>
                <a:cs typeface="Georgia"/>
              </a:rPr>
              <a:t>user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45" dirty="0">
                <a:latin typeface="Georgia"/>
                <a:cs typeface="Georgia"/>
              </a:rPr>
              <a:t>different </a:t>
            </a:r>
            <a:r>
              <a:rPr sz="1200" spc="-55" dirty="0">
                <a:latin typeface="Georgia"/>
                <a:cs typeface="Georgia"/>
              </a:rPr>
              <a:t>use </a:t>
            </a:r>
            <a:r>
              <a:rPr sz="1200" spc="-45" dirty="0">
                <a:latin typeface="Georgia"/>
                <a:cs typeface="Georgia"/>
              </a:rPr>
              <a:t>cases in </a:t>
            </a:r>
            <a:r>
              <a:rPr sz="1200" spc="-50" dirty="0">
                <a:latin typeface="Georgia"/>
                <a:cs typeface="Georgia"/>
              </a:rPr>
              <a:t>which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50" dirty="0">
                <a:latin typeface="Georgia"/>
                <a:cs typeface="Georgia"/>
              </a:rPr>
              <a:t>user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40" dirty="0">
                <a:latin typeface="Georgia"/>
                <a:cs typeface="Georgia"/>
              </a:rPr>
              <a:t>involved.  </a:t>
            </a:r>
            <a:r>
              <a:rPr sz="1200" spc="70" dirty="0">
                <a:latin typeface="Georgia"/>
                <a:cs typeface="Georgia"/>
              </a:rPr>
              <a:t>A </a:t>
            </a:r>
            <a:r>
              <a:rPr sz="1200" spc="-55" dirty="0">
                <a:latin typeface="Georgia"/>
                <a:cs typeface="Georgia"/>
              </a:rPr>
              <a:t>use </a:t>
            </a:r>
            <a:r>
              <a:rPr sz="1200" spc="-45" dirty="0">
                <a:latin typeface="Georgia"/>
                <a:cs typeface="Georgia"/>
              </a:rPr>
              <a:t>case </a:t>
            </a:r>
            <a:r>
              <a:rPr sz="1200" spc="-40" dirty="0">
                <a:latin typeface="Georgia"/>
                <a:cs typeface="Georgia"/>
              </a:rPr>
              <a:t>diagram </a:t>
            </a:r>
            <a:r>
              <a:rPr sz="1200" spc="-35" dirty="0">
                <a:latin typeface="Georgia"/>
                <a:cs typeface="Georgia"/>
              </a:rPr>
              <a:t>can </a:t>
            </a:r>
            <a:r>
              <a:rPr sz="1200" spc="-30" dirty="0">
                <a:latin typeface="Georgia"/>
                <a:cs typeface="Georgia"/>
              </a:rPr>
              <a:t>identify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45" dirty="0">
                <a:latin typeface="Georgia"/>
                <a:cs typeface="Georgia"/>
              </a:rPr>
              <a:t>different </a:t>
            </a:r>
            <a:r>
              <a:rPr sz="1200" spc="-20" dirty="0">
                <a:latin typeface="Georgia"/>
                <a:cs typeface="Georgia"/>
              </a:rPr>
              <a:t>types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55" dirty="0">
                <a:latin typeface="Georgia"/>
                <a:cs typeface="Georgia"/>
              </a:rPr>
              <a:t>users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30" dirty="0">
                <a:latin typeface="Georgia"/>
                <a:cs typeface="Georgia"/>
              </a:rPr>
              <a:t>system. </a:t>
            </a:r>
            <a:r>
              <a:rPr sz="1200" spc="-25" dirty="0">
                <a:latin typeface="Georgia"/>
                <a:cs typeface="Georgia"/>
              </a:rPr>
              <a:t>There </a:t>
            </a:r>
            <a:r>
              <a:rPr sz="1200" spc="-40" dirty="0">
                <a:latin typeface="Georgia"/>
                <a:cs typeface="Georgia"/>
              </a:rPr>
              <a:t>are </a:t>
            </a:r>
            <a:r>
              <a:rPr sz="1200" spc="-45" dirty="0">
                <a:latin typeface="Georgia"/>
                <a:cs typeface="Georgia"/>
              </a:rPr>
              <a:t>two </a:t>
            </a:r>
            <a:r>
              <a:rPr sz="1200" spc="-10" dirty="0">
                <a:latin typeface="Georgia"/>
                <a:cs typeface="Georgia"/>
              </a:rPr>
              <a:t>type  </a:t>
            </a:r>
            <a:r>
              <a:rPr sz="1200" spc="-50" dirty="0">
                <a:latin typeface="Georgia"/>
                <a:cs typeface="Georgia"/>
              </a:rPr>
              <a:t>user </a:t>
            </a:r>
            <a:r>
              <a:rPr sz="1200" spc="-45" dirty="0">
                <a:latin typeface="Georgia"/>
                <a:cs typeface="Georgia"/>
              </a:rPr>
              <a:t>in </a:t>
            </a:r>
            <a:r>
              <a:rPr sz="1200" spc="-10" dirty="0">
                <a:latin typeface="Georgia"/>
                <a:cs typeface="Georgia"/>
              </a:rPr>
              <a:t>GitGroup </a:t>
            </a:r>
            <a:r>
              <a:rPr sz="1200" dirty="0">
                <a:latin typeface="Georgia"/>
                <a:cs typeface="Georgia"/>
              </a:rPr>
              <a:t>that </a:t>
            </a:r>
            <a:r>
              <a:rPr sz="1200" spc="-40" dirty="0">
                <a:latin typeface="Georgia"/>
                <a:cs typeface="Georgia"/>
              </a:rPr>
              <a:t>are </a:t>
            </a:r>
            <a:r>
              <a:rPr sz="1200" spc="-60" dirty="0">
                <a:latin typeface="Georgia"/>
                <a:cs typeface="Georgia"/>
              </a:rPr>
              <a:t>owner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25" dirty="0">
                <a:latin typeface="Georgia"/>
                <a:cs typeface="Georgia"/>
              </a:rPr>
              <a:t>collaborator. </a:t>
            </a:r>
            <a:r>
              <a:rPr sz="1200" spc="-10" dirty="0">
                <a:latin typeface="Georgia"/>
                <a:cs typeface="Georgia"/>
              </a:rPr>
              <a:t>Both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40" dirty="0">
                <a:latin typeface="Georgia"/>
                <a:cs typeface="Georgia"/>
              </a:rPr>
              <a:t>them </a:t>
            </a:r>
            <a:r>
              <a:rPr sz="1200" spc="-35" dirty="0">
                <a:latin typeface="Georgia"/>
                <a:cs typeface="Georgia"/>
              </a:rPr>
              <a:t>can </a:t>
            </a:r>
            <a:r>
              <a:rPr sz="1200" spc="-55" dirty="0">
                <a:latin typeface="Georgia"/>
                <a:cs typeface="Georgia"/>
              </a:rPr>
              <a:t>use </a:t>
            </a:r>
            <a:r>
              <a:rPr sz="1200" spc="-10" dirty="0">
                <a:latin typeface="Georgia"/>
                <a:cs typeface="Georgia"/>
              </a:rPr>
              <a:t>KanBan, </a:t>
            </a:r>
            <a:r>
              <a:rPr sz="1200" spc="-30" dirty="0">
                <a:latin typeface="Georgia"/>
                <a:cs typeface="Georgia"/>
              </a:rPr>
              <a:t>view charts, 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55" dirty="0">
                <a:latin typeface="Georgia"/>
                <a:cs typeface="Georgia"/>
              </a:rPr>
              <a:t>do </a:t>
            </a:r>
            <a:r>
              <a:rPr sz="1200" spc="-20" dirty="0">
                <a:latin typeface="Georgia"/>
                <a:cs typeface="Georgia"/>
              </a:rPr>
              <a:t>chat. </a:t>
            </a:r>
            <a:r>
              <a:rPr sz="1200" spc="10" dirty="0">
                <a:latin typeface="Georgia"/>
                <a:cs typeface="Georgia"/>
              </a:rPr>
              <a:t>But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60" dirty="0">
                <a:latin typeface="Georgia"/>
                <a:cs typeface="Georgia"/>
              </a:rPr>
              <a:t>owner </a:t>
            </a:r>
            <a:r>
              <a:rPr sz="1200" spc="-45" dirty="0">
                <a:latin typeface="Georgia"/>
                <a:cs typeface="Georgia"/>
              </a:rPr>
              <a:t>have higher </a:t>
            </a:r>
            <a:r>
              <a:rPr sz="1200" spc="-30" dirty="0">
                <a:latin typeface="Georgia"/>
                <a:cs typeface="Georgia"/>
              </a:rPr>
              <a:t>privilege, </a:t>
            </a:r>
            <a:r>
              <a:rPr sz="1200" spc="-15" dirty="0">
                <a:latin typeface="Georgia"/>
                <a:cs typeface="Georgia"/>
              </a:rPr>
              <a:t>they </a:t>
            </a:r>
            <a:r>
              <a:rPr sz="1200" spc="-45" dirty="0">
                <a:latin typeface="Georgia"/>
                <a:cs typeface="Georgia"/>
              </a:rPr>
              <a:t>have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50" dirty="0">
                <a:latin typeface="Georgia"/>
                <a:cs typeface="Georgia"/>
              </a:rPr>
              <a:t>permission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25" dirty="0">
                <a:latin typeface="Georgia"/>
                <a:cs typeface="Georgia"/>
              </a:rPr>
              <a:t>invite </a:t>
            </a:r>
            <a:r>
              <a:rPr sz="1200" spc="-50" dirty="0">
                <a:latin typeface="Georgia"/>
                <a:cs typeface="Georgia"/>
              </a:rPr>
              <a:t>or </a:t>
            </a:r>
            <a:r>
              <a:rPr sz="1200" spc="-60" dirty="0">
                <a:latin typeface="Georgia"/>
                <a:cs typeface="Georgia"/>
              </a:rPr>
              <a:t>remove  </a:t>
            </a:r>
            <a:r>
              <a:rPr sz="1200" spc="-25" dirty="0">
                <a:latin typeface="Georgia"/>
                <a:cs typeface="Georgia"/>
              </a:rPr>
              <a:t>collaborator, </a:t>
            </a:r>
            <a:r>
              <a:rPr sz="1200" spc="-35" dirty="0">
                <a:latin typeface="Georgia"/>
                <a:cs typeface="Georgia"/>
              </a:rPr>
              <a:t>delete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20" dirty="0">
                <a:latin typeface="Georgia"/>
                <a:cs typeface="Georgia"/>
              </a:rPr>
              <a:t>project </a:t>
            </a:r>
            <a:r>
              <a:rPr sz="1200" spc="-50" dirty="0">
                <a:latin typeface="Georgia"/>
                <a:cs typeface="Georgia"/>
              </a:rPr>
              <a:t>or </a:t>
            </a:r>
            <a:r>
              <a:rPr sz="1200" spc="-30" dirty="0">
                <a:latin typeface="Georgia"/>
                <a:cs typeface="Georgia"/>
              </a:rPr>
              <a:t>create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60" dirty="0">
                <a:latin typeface="Georgia"/>
                <a:cs typeface="Georgia"/>
              </a:rPr>
              <a:t>remove </a:t>
            </a:r>
            <a:r>
              <a:rPr sz="1200" spc="-10" dirty="0">
                <a:latin typeface="Georgia"/>
                <a:cs typeface="Georgia"/>
              </a:rPr>
              <a:t>KanBan</a:t>
            </a:r>
            <a:r>
              <a:rPr sz="1200" spc="215" dirty="0">
                <a:latin typeface="Georgia"/>
                <a:cs typeface="Georgia"/>
              </a:rPr>
              <a:t> </a:t>
            </a:r>
            <a:r>
              <a:rPr sz="1200" spc="-15" dirty="0">
                <a:latin typeface="Georgia"/>
                <a:cs typeface="Georgia"/>
              </a:rPr>
              <a:t>etc.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84478" y="4676549"/>
            <a:ext cx="4371782" cy="3582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27380" y="8406813"/>
            <a:ext cx="6304280" cy="16884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200" spc="-25" dirty="0">
                <a:latin typeface="Georgia"/>
                <a:cs typeface="Georgia"/>
              </a:rPr>
              <a:t>Figure  </a:t>
            </a:r>
            <a:r>
              <a:rPr sz="1200" spc="-10" dirty="0">
                <a:latin typeface="Georgia"/>
                <a:cs typeface="Georgia"/>
              </a:rPr>
              <a:t>5.1:  </a:t>
            </a:r>
            <a:r>
              <a:rPr sz="1200" spc="-50" dirty="0">
                <a:latin typeface="Georgia"/>
                <a:cs typeface="Georgia"/>
              </a:rPr>
              <a:t>Use  </a:t>
            </a:r>
            <a:r>
              <a:rPr sz="1200" spc="-20" dirty="0">
                <a:latin typeface="Georgia"/>
                <a:cs typeface="Georgia"/>
              </a:rPr>
              <a:t>Case</a:t>
            </a:r>
            <a:r>
              <a:rPr sz="1200" spc="-175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</a:rPr>
              <a:t>Diagram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638810" algn="l"/>
              </a:tabLst>
            </a:pPr>
            <a:r>
              <a:rPr sz="1400" b="1" spc="35" dirty="0">
                <a:latin typeface="Georgia"/>
                <a:cs typeface="Georgia"/>
              </a:rPr>
              <a:t>5.1.1	</a:t>
            </a:r>
            <a:r>
              <a:rPr sz="1400" b="1" spc="-10" dirty="0">
                <a:latin typeface="Georgia"/>
                <a:cs typeface="Georgia"/>
              </a:rPr>
              <a:t>KanBan</a:t>
            </a:r>
            <a:endParaRPr sz="1400">
              <a:latin typeface="Georgia"/>
              <a:cs typeface="Georgia"/>
            </a:endParaRPr>
          </a:p>
          <a:p>
            <a:pPr marL="12700" marR="5080" algn="just">
              <a:lnSpc>
                <a:spcPct val="100000"/>
              </a:lnSpc>
              <a:spcBef>
                <a:spcPts val="735"/>
              </a:spcBef>
            </a:pP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25" dirty="0">
                <a:latin typeface="Georgia"/>
                <a:cs typeface="Georgia"/>
              </a:rPr>
              <a:t>Kanban </a:t>
            </a:r>
            <a:r>
              <a:rPr sz="1200" spc="-35" dirty="0">
                <a:latin typeface="Georgia"/>
                <a:cs typeface="Georgia"/>
              </a:rPr>
              <a:t>board </a:t>
            </a:r>
            <a:r>
              <a:rPr sz="1200" spc="-50" dirty="0">
                <a:latin typeface="Georgia"/>
                <a:cs typeface="Georgia"/>
              </a:rPr>
              <a:t>which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40" dirty="0">
                <a:latin typeface="Georgia"/>
                <a:cs typeface="Georgia"/>
              </a:rPr>
              <a:t>similar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25" dirty="0">
                <a:latin typeface="Georgia"/>
                <a:cs typeface="Georgia"/>
              </a:rPr>
              <a:t>projects </a:t>
            </a:r>
            <a:r>
              <a:rPr sz="1200" spc="-35" dirty="0">
                <a:latin typeface="Georgia"/>
                <a:cs typeface="Georgia"/>
              </a:rPr>
              <a:t>board </a:t>
            </a:r>
            <a:r>
              <a:rPr sz="1200" spc="-45" dirty="0">
                <a:latin typeface="Georgia"/>
                <a:cs typeface="Georgia"/>
              </a:rPr>
              <a:t>in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5" dirty="0">
                <a:latin typeface="Georgia"/>
                <a:cs typeface="Georgia"/>
              </a:rPr>
              <a:t>Gitub. </a:t>
            </a:r>
            <a:r>
              <a:rPr sz="1200" spc="-55" dirty="0">
                <a:latin typeface="Georgia"/>
                <a:cs typeface="Georgia"/>
              </a:rPr>
              <a:t>In </a:t>
            </a:r>
            <a:r>
              <a:rPr sz="1200" spc="-25" dirty="0">
                <a:latin typeface="Georgia"/>
                <a:cs typeface="Georgia"/>
              </a:rPr>
              <a:t>the Kanban </a:t>
            </a:r>
            <a:r>
              <a:rPr sz="1200" spc="-30" dirty="0">
                <a:latin typeface="Georgia"/>
                <a:cs typeface="Georgia"/>
              </a:rPr>
              <a:t>board, </a:t>
            </a:r>
            <a:r>
              <a:rPr sz="1200" spc="-35" dirty="0">
                <a:latin typeface="Georgia"/>
                <a:cs typeface="Georgia"/>
              </a:rPr>
              <a:t>there  </a:t>
            </a:r>
            <a:r>
              <a:rPr sz="1200" spc="-40" dirty="0">
                <a:latin typeface="Georgia"/>
                <a:cs typeface="Georgia"/>
              </a:rPr>
              <a:t>are several </a:t>
            </a:r>
            <a:r>
              <a:rPr sz="1200" spc="-50" dirty="0">
                <a:latin typeface="Georgia"/>
                <a:cs typeface="Georgia"/>
              </a:rPr>
              <a:t>columns </a:t>
            </a:r>
            <a:r>
              <a:rPr sz="1200" spc="-45" dirty="0">
                <a:latin typeface="Georgia"/>
                <a:cs typeface="Georgia"/>
              </a:rPr>
              <a:t>represent different </a:t>
            </a:r>
            <a:r>
              <a:rPr sz="1200" spc="-25" dirty="0">
                <a:latin typeface="Georgia"/>
                <a:cs typeface="Georgia"/>
              </a:rPr>
              <a:t>stage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45" dirty="0">
                <a:latin typeface="Georgia"/>
                <a:cs typeface="Georgia"/>
              </a:rPr>
              <a:t>developement </a:t>
            </a:r>
            <a:r>
              <a:rPr sz="1200" spc="-40" dirty="0">
                <a:latin typeface="Georgia"/>
                <a:cs typeface="Georgia"/>
              </a:rPr>
              <a:t>process, </a:t>
            </a:r>
            <a:r>
              <a:rPr sz="1200" spc="-55" dirty="0">
                <a:latin typeface="Georgia"/>
                <a:cs typeface="Georgia"/>
              </a:rPr>
              <a:t>such </a:t>
            </a:r>
            <a:r>
              <a:rPr sz="1200" spc="-40" dirty="0">
                <a:latin typeface="Georgia"/>
                <a:cs typeface="Georgia"/>
              </a:rPr>
              <a:t>as </a:t>
            </a:r>
            <a:r>
              <a:rPr sz="1200" spc="25" dirty="0">
                <a:latin typeface="Georgia"/>
                <a:cs typeface="Georgia"/>
              </a:rPr>
              <a:t>TODO, </a:t>
            </a:r>
            <a:r>
              <a:rPr sz="1200" spc="-30" dirty="0">
                <a:latin typeface="Georgia"/>
                <a:cs typeface="Georgia"/>
              </a:rPr>
              <a:t>Ready,  </a:t>
            </a:r>
            <a:r>
              <a:rPr sz="1200" spc="-55" dirty="0">
                <a:latin typeface="Georgia"/>
                <a:cs typeface="Georgia"/>
              </a:rPr>
              <a:t>In </a:t>
            </a:r>
            <a:r>
              <a:rPr sz="1200" spc="-35" dirty="0">
                <a:latin typeface="Georgia"/>
                <a:cs typeface="Georgia"/>
              </a:rPr>
              <a:t>Progress, </a:t>
            </a:r>
            <a:r>
              <a:rPr sz="1200" spc="-30" dirty="0">
                <a:latin typeface="Georgia"/>
                <a:cs typeface="Georgia"/>
              </a:rPr>
              <a:t>Done... </a:t>
            </a:r>
            <a:r>
              <a:rPr sz="1200" spc="-25" dirty="0">
                <a:latin typeface="Georgia"/>
                <a:cs typeface="Georgia"/>
              </a:rPr>
              <a:t>You </a:t>
            </a:r>
            <a:r>
              <a:rPr sz="1200" spc="-35" dirty="0">
                <a:latin typeface="Georgia"/>
                <a:cs typeface="Georgia"/>
              </a:rPr>
              <a:t>can </a:t>
            </a:r>
            <a:r>
              <a:rPr sz="1200" spc="-40" dirty="0">
                <a:latin typeface="Georgia"/>
                <a:cs typeface="Georgia"/>
              </a:rPr>
              <a:t>customize your </a:t>
            </a:r>
            <a:r>
              <a:rPr sz="1200" spc="-70" dirty="0">
                <a:latin typeface="Georgia"/>
                <a:cs typeface="Georgia"/>
              </a:rPr>
              <a:t>own </a:t>
            </a:r>
            <a:r>
              <a:rPr sz="1200" spc="-25" dirty="0">
                <a:latin typeface="Georgia"/>
                <a:cs typeface="Georgia"/>
              </a:rPr>
              <a:t>stage. </a:t>
            </a:r>
            <a:r>
              <a:rPr sz="1200" spc="-10" dirty="0">
                <a:latin typeface="Georgia"/>
                <a:cs typeface="Georgia"/>
              </a:rPr>
              <a:t>Both </a:t>
            </a:r>
            <a:r>
              <a:rPr sz="1200" spc="-60" dirty="0">
                <a:latin typeface="Georgia"/>
                <a:cs typeface="Georgia"/>
              </a:rPr>
              <a:t>owner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30" dirty="0">
                <a:latin typeface="Georgia"/>
                <a:cs typeface="Georgia"/>
              </a:rPr>
              <a:t>collaborators </a:t>
            </a:r>
            <a:r>
              <a:rPr sz="1200" spc="-35" dirty="0">
                <a:latin typeface="Georgia"/>
                <a:cs typeface="Georgia"/>
              </a:rPr>
              <a:t>can </a:t>
            </a:r>
            <a:r>
              <a:rPr sz="1200" spc="-45" dirty="0">
                <a:latin typeface="Georgia"/>
                <a:cs typeface="Georgia"/>
              </a:rPr>
              <a:t>access  </a:t>
            </a:r>
            <a:r>
              <a:rPr sz="1200" spc="-10" dirty="0">
                <a:latin typeface="Georgia"/>
                <a:cs typeface="Georgia"/>
              </a:rPr>
              <a:t>KanBan, </a:t>
            </a:r>
            <a:r>
              <a:rPr sz="1200" spc="-65" dirty="0">
                <a:latin typeface="Georgia"/>
                <a:cs typeface="Georgia"/>
              </a:rPr>
              <a:t>However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60" dirty="0">
                <a:latin typeface="Georgia"/>
                <a:cs typeface="Georgia"/>
              </a:rPr>
              <a:t>owner </a:t>
            </a:r>
            <a:r>
              <a:rPr sz="1200" spc="-45" dirty="0">
                <a:latin typeface="Georgia"/>
                <a:cs typeface="Georgia"/>
              </a:rPr>
              <a:t>has higher</a:t>
            </a:r>
            <a:r>
              <a:rPr sz="1200" spc="-160" dirty="0">
                <a:latin typeface="Georgia"/>
                <a:cs typeface="Georgia"/>
              </a:rPr>
              <a:t> </a:t>
            </a:r>
            <a:r>
              <a:rPr sz="1200" spc="-30" dirty="0">
                <a:latin typeface="Georgia"/>
                <a:cs typeface="Georgia"/>
              </a:rPr>
              <a:t>privilege.</a:t>
            </a:r>
            <a:endParaRPr sz="1200">
              <a:latin typeface="Georgia"/>
              <a:cs typeface="Georgia"/>
            </a:endParaRPr>
          </a:p>
          <a:p>
            <a:pPr marL="12700" algn="just">
              <a:lnSpc>
                <a:spcPct val="100000"/>
              </a:lnSpc>
              <a:spcBef>
                <a:spcPts val="20"/>
              </a:spcBef>
            </a:pPr>
            <a:r>
              <a:rPr sz="1200" spc="-15" dirty="0">
                <a:latin typeface="Georgia"/>
                <a:cs typeface="Georgia"/>
              </a:rPr>
              <a:t>Every </a:t>
            </a:r>
            <a:r>
              <a:rPr sz="1200" spc="-50" dirty="0">
                <a:latin typeface="Georgia"/>
                <a:cs typeface="Georgia"/>
              </a:rPr>
              <a:t>column </a:t>
            </a:r>
            <a:r>
              <a:rPr sz="1200" spc="-40" dirty="0">
                <a:latin typeface="Georgia"/>
                <a:cs typeface="Georgia"/>
              </a:rPr>
              <a:t>contains </a:t>
            </a:r>
            <a:r>
              <a:rPr sz="1200" spc="-50" dirty="0">
                <a:latin typeface="Georgia"/>
                <a:cs typeface="Georgia"/>
              </a:rPr>
              <a:t>issue </a:t>
            </a:r>
            <a:r>
              <a:rPr sz="1200" spc="-35" dirty="0">
                <a:latin typeface="Georgia"/>
                <a:cs typeface="Georgia"/>
              </a:rPr>
              <a:t>card imported </a:t>
            </a:r>
            <a:r>
              <a:rPr sz="1200" spc="-55" dirty="0">
                <a:latin typeface="Georgia"/>
                <a:cs typeface="Georgia"/>
              </a:rPr>
              <a:t>from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15" dirty="0">
                <a:latin typeface="Georgia"/>
                <a:cs typeface="Georgia"/>
              </a:rPr>
              <a:t>Github, </a:t>
            </a:r>
            <a:r>
              <a:rPr sz="1200" spc="-40" dirty="0">
                <a:latin typeface="Georgia"/>
                <a:cs typeface="Georgia"/>
              </a:rPr>
              <a:t>and you </a:t>
            </a:r>
            <a:r>
              <a:rPr sz="1200" spc="-35" dirty="0">
                <a:latin typeface="Georgia"/>
                <a:cs typeface="Georgia"/>
              </a:rPr>
              <a:t>can </a:t>
            </a:r>
            <a:r>
              <a:rPr sz="1200" spc="-30" dirty="0">
                <a:latin typeface="Georgia"/>
                <a:cs typeface="Georgia"/>
              </a:rPr>
              <a:t>easily </a:t>
            </a:r>
            <a:r>
              <a:rPr sz="1200" spc="-40" dirty="0">
                <a:latin typeface="Georgia"/>
                <a:cs typeface="Georgia"/>
              </a:rPr>
              <a:t>drug them</a:t>
            </a:r>
            <a:r>
              <a:rPr sz="1200" spc="195" dirty="0">
                <a:latin typeface="Georgia"/>
                <a:cs typeface="Georgia"/>
              </a:rPr>
              <a:t> </a:t>
            </a:r>
            <a:r>
              <a:rPr sz="1200" spc="-55" dirty="0">
                <a:latin typeface="Georgia"/>
                <a:cs typeface="Georgia"/>
              </a:rPr>
              <a:t>among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35"/>
              </a:lnSpc>
            </a:pPr>
            <a:r>
              <a:rPr spc="-45" dirty="0"/>
              <a:t>13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7380" y="60513"/>
            <a:ext cx="191770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i="1" spc="5" dirty="0">
                <a:latin typeface="Georgia"/>
                <a:cs typeface="Georgia"/>
              </a:rPr>
              <a:t>5.1.</a:t>
            </a:r>
            <a:r>
              <a:rPr sz="1200" i="1" spc="295" dirty="0">
                <a:latin typeface="Georgia"/>
                <a:cs typeface="Georgia"/>
              </a:rPr>
              <a:t> </a:t>
            </a:r>
            <a:r>
              <a:rPr sz="1200" i="1" spc="-15" dirty="0">
                <a:latin typeface="Georgia"/>
                <a:cs typeface="Georgia"/>
              </a:rPr>
              <a:t>USE </a:t>
            </a:r>
            <a:r>
              <a:rPr sz="1200" i="1" spc="30" dirty="0">
                <a:latin typeface="Georgia"/>
                <a:cs typeface="Georgia"/>
              </a:rPr>
              <a:t>CASE</a:t>
            </a:r>
            <a:r>
              <a:rPr sz="1200" i="1" spc="-95" dirty="0">
                <a:latin typeface="Georgia"/>
                <a:cs typeface="Georgia"/>
              </a:rPr>
              <a:t> </a:t>
            </a:r>
            <a:r>
              <a:rPr sz="1200" i="1" spc="10" dirty="0">
                <a:latin typeface="Georgia"/>
                <a:cs typeface="Georgia"/>
              </a:rPr>
              <a:t>DIAGRAM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64024" y="60513"/>
            <a:ext cx="236855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i="1" spc="30" dirty="0">
                <a:latin typeface="Georgia"/>
                <a:cs typeface="Georgia"/>
              </a:rPr>
              <a:t>CHAPTER </a:t>
            </a:r>
            <a:r>
              <a:rPr sz="1200" i="1" spc="-25" dirty="0">
                <a:latin typeface="Georgia"/>
                <a:cs typeface="Georgia"/>
              </a:rPr>
              <a:t>5. </a:t>
            </a:r>
            <a:r>
              <a:rPr sz="1200" i="1" spc="25" dirty="0">
                <a:latin typeface="Georgia"/>
                <a:cs typeface="Georgia"/>
              </a:rPr>
              <a:t>SYSTEM</a:t>
            </a:r>
            <a:r>
              <a:rPr sz="1200" i="1" spc="-25" dirty="0">
                <a:latin typeface="Georgia"/>
                <a:cs typeface="Georgia"/>
              </a:rPr>
              <a:t> </a:t>
            </a:r>
            <a:r>
              <a:rPr sz="1200" i="1" spc="-5" dirty="0">
                <a:latin typeface="Georgia"/>
                <a:cs typeface="Georgia"/>
              </a:rPr>
              <a:t>MODELS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0080" y="282613"/>
            <a:ext cx="6280150" cy="0"/>
          </a:xfrm>
          <a:custGeom>
            <a:avLst/>
            <a:gdLst/>
            <a:ahLst/>
            <a:cxnLst/>
            <a:rect l="l" t="t" r="r" b="b"/>
            <a:pathLst>
              <a:path w="6280150">
                <a:moveTo>
                  <a:pt x="0" y="0"/>
                </a:moveTo>
                <a:lnTo>
                  <a:pt x="6279845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27380" y="627377"/>
            <a:ext cx="6305550" cy="9467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6350">
              <a:lnSpc>
                <a:spcPct val="100000"/>
              </a:lnSpc>
              <a:spcBef>
                <a:spcPts val="95"/>
              </a:spcBef>
            </a:pP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45" dirty="0">
                <a:latin typeface="Georgia"/>
                <a:cs typeface="Georgia"/>
              </a:rPr>
              <a:t>columns. </a:t>
            </a:r>
            <a:r>
              <a:rPr sz="1200" spc="-40" dirty="0">
                <a:latin typeface="Georgia"/>
                <a:cs typeface="Georgia"/>
              </a:rPr>
              <a:t>If you drug </a:t>
            </a:r>
            <a:r>
              <a:rPr sz="1200" spc="5" dirty="0">
                <a:latin typeface="Georgia"/>
                <a:cs typeface="Georgia"/>
              </a:rPr>
              <a:t>it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50" dirty="0">
                <a:latin typeface="Georgia"/>
                <a:cs typeface="Georgia"/>
              </a:rPr>
              <a:t>Done </a:t>
            </a:r>
            <a:r>
              <a:rPr sz="1200" spc="-45" dirty="0">
                <a:latin typeface="Georgia"/>
                <a:cs typeface="Georgia"/>
              </a:rPr>
              <a:t>column. </a:t>
            </a: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50" dirty="0">
                <a:latin typeface="Georgia"/>
                <a:cs typeface="Georgia"/>
              </a:rPr>
              <a:t>issue </a:t>
            </a:r>
            <a:r>
              <a:rPr sz="1200" spc="-45" dirty="0">
                <a:latin typeface="Georgia"/>
                <a:cs typeface="Georgia"/>
              </a:rPr>
              <a:t>in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15" dirty="0">
                <a:latin typeface="Georgia"/>
                <a:cs typeface="Georgia"/>
              </a:rPr>
              <a:t>Github </a:t>
            </a:r>
            <a:r>
              <a:rPr sz="1200" spc="-30" dirty="0">
                <a:latin typeface="Georgia"/>
                <a:cs typeface="Georgia"/>
              </a:rPr>
              <a:t>will be </a:t>
            </a:r>
            <a:r>
              <a:rPr sz="1200" spc="-20" dirty="0">
                <a:latin typeface="Georgia"/>
                <a:cs typeface="Georgia"/>
              </a:rPr>
              <a:t>automatically  </a:t>
            </a:r>
            <a:r>
              <a:rPr sz="1200" spc="-30" dirty="0">
                <a:latin typeface="Georgia"/>
                <a:cs typeface="Georgia"/>
              </a:rPr>
              <a:t>closed.(</a:t>
            </a:r>
            <a:r>
              <a:rPr sz="1200" spc="-30" dirty="0">
                <a:latin typeface="Georgia"/>
                <a:cs typeface="Georgia"/>
                <a:hlinkClick r:id="rId2" action="ppaction://hlinksldjump"/>
              </a:rPr>
              <a:t>Zube</a:t>
            </a:r>
            <a:r>
              <a:rPr sz="1200" spc="95" dirty="0">
                <a:latin typeface="Georgia"/>
                <a:cs typeface="Georgia"/>
                <a:hlinkClick r:id="rId2" action="ppaction://hlinksldjump"/>
              </a:rPr>
              <a:t> </a:t>
            </a:r>
            <a:r>
              <a:rPr sz="1200" spc="-25" dirty="0">
                <a:latin typeface="Georgia"/>
                <a:cs typeface="Georgia"/>
                <a:hlinkClick r:id="rId2" action="ppaction://hlinksldjump"/>
              </a:rPr>
              <a:t>team</a:t>
            </a:r>
            <a:r>
              <a:rPr sz="1200" spc="-25" dirty="0">
                <a:latin typeface="Georgia"/>
                <a:cs typeface="Georgia"/>
              </a:rPr>
              <a:t>,</a:t>
            </a:r>
            <a:r>
              <a:rPr sz="1200" spc="-25" dirty="0">
                <a:latin typeface="Georgia"/>
                <a:cs typeface="Georgia"/>
                <a:hlinkClick r:id="rId2" action="ppaction://hlinksldjump"/>
              </a:rPr>
              <a:t>n.d.)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>
              <a:latin typeface="Times New Roman"/>
              <a:cs typeface="Times New Roman"/>
            </a:endParaRPr>
          </a:p>
          <a:p>
            <a:pPr marL="638810" lvl="2" indent="-626110">
              <a:lnSpc>
                <a:spcPct val="100000"/>
              </a:lnSpc>
              <a:buFont typeface="Georgia"/>
              <a:buAutoNum type="arabicPeriod" startAt="2"/>
              <a:tabLst>
                <a:tab pos="638810" algn="l"/>
                <a:tab pos="639445" algn="l"/>
              </a:tabLst>
            </a:pPr>
            <a:r>
              <a:rPr sz="1400" b="1" spc="10" dirty="0">
                <a:latin typeface="Georgia"/>
                <a:cs typeface="Georgia"/>
              </a:rPr>
              <a:t>Chart</a:t>
            </a:r>
            <a:endParaRPr sz="1400">
              <a:latin typeface="Georgia"/>
              <a:cs typeface="Georgia"/>
            </a:endParaRPr>
          </a:p>
          <a:p>
            <a:pPr marL="12700" marR="5715">
              <a:lnSpc>
                <a:spcPct val="100000"/>
              </a:lnSpc>
              <a:spcBef>
                <a:spcPts val="740"/>
              </a:spcBef>
            </a:pPr>
            <a:r>
              <a:rPr sz="1200" spc="-10" dirty="0">
                <a:latin typeface="Georgia"/>
                <a:cs typeface="Georgia"/>
              </a:rPr>
              <a:t>GitGroup </a:t>
            </a:r>
            <a:r>
              <a:rPr sz="1200" spc="-55" dirty="0">
                <a:latin typeface="Georgia"/>
                <a:cs typeface="Georgia"/>
              </a:rPr>
              <a:t>offers </a:t>
            </a:r>
            <a:r>
              <a:rPr sz="1200" spc="-25" dirty="0">
                <a:latin typeface="Georgia"/>
                <a:cs typeface="Georgia"/>
              </a:rPr>
              <a:t>a variety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15" dirty="0">
                <a:latin typeface="Georgia"/>
                <a:cs typeface="Georgia"/>
              </a:rPr>
              <a:t>Agile </a:t>
            </a:r>
            <a:r>
              <a:rPr sz="1200" spc="-35" dirty="0">
                <a:latin typeface="Georgia"/>
                <a:cs typeface="Georgia"/>
              </a:rPr>
              <a:t>charts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20" dirty="0">
                <a:latin typeface="Georgia"/>
                <a:cs typeface="Georgia"/>
              </a:rPr>
              <a:t>analytics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45" dirty="0">
                <a:latin typeface="Georgia"/>
                <a:cs typeface="Georgia"/>
              </a:rPr>
              <a:t>help </a:t>
            </a:r>
            <a:r>
              <a:rPr sz="1200" spc="-40" dirty="0">
                <a:latin typeface="Georgia"/>
                <a:cs typeface="Georgia"/>
              </a:rPr>
              <a:t>you </a:t>
            </a:r>
            <a:r>
              <a:rPr sz="1200" spc="-55" dirty="0">
                <a:latin typeface="Georgia"/>
                <a:cs typeface="Georgia"/>
              </a:rPr>
              <a:t>keep </a:t>
            </a:r>
            <a:r>
              <a:rPr sz="1200" spc="-25" dirty="0">
                <a:latin typeface="Georgia"/>
                <a:cs typeface="Georgia"/>
              </a:rPr>
              <a:t>track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65" dirty="0">
                <a:latin typeface="Georgia"/>
                <a:cs typeface="Georgia"/>
              </a:rPr>
              <a:t>how </a:t>
            </a:r>
            <a:r>
              <a:rPr sz="1200" spc="-40" dirty="0">
                <a:latin typeface="Georgia"/>
                <a:cs typeface="Georgia"/>
              </a:rPr>
              <a:t>your </a:t>
            </a:r>
            <a:r>
              <a:rPr sz="1200" spc="-35" dirty="0">
                <a:latin typeface="Georgia"/>
                <a:cs typeface="Georgia"/>
              </a:rPr>
              <a:t>team 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40" dirty="0">
                <a:latin typeface="Georgia"/>
                <a:cs typeface="Georgia"/>
              </a:rPr>
              <a:t>doing. </a:t>
            </a:r>
            <a:r>
              <a:rPr sz="1200" spc="-10" dirty="0">
                <a:latin typeface="Georgia"/>
                <a:cs typeface="Georgia"/>
              </a:rPr>
              <a:t>Both </a:t>
            </a:r>
            <a:r>
              <a:rPr sz="1200" spc="-60" dirty="0">
                <a:latin typeface="Georgia"/>
                <a:cs typeface="Georgia"/>
              </a:rPr>
              <a:t>owner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30" dirty="0">
                <a:latin typeface="Georgia"/>
                <a:cs typeface="Georgia"/>
              </a:rPr>
              <a:t>collaborators </a:t>
            </a:r>
            <a:r>
              <a:rPr sz="1200" spc="-35" dirty="0">
                <a:latin typeface="Georgia"/>
                <a:cs typeface="Georgia"/>
              </a:rPr>
              <a:t>can </a:t>
            </a:r>
            <a:r>
              <a:rPr sz="1200" spc="-30" dirty="0">
                <a:latin typeface="Georgia"/>
                <a:cs typeface="Georgia"/>
              </a:rPr>
              <a:t>view </a:t>
            </a:r>
            <a:r>
              <a:rPr sz="1200" spc="-40" dirty="0">
                <a:latin typeface="Georgia"/>
                <a:cs typeface="Georgia"/>
              </a:rPr>
              <a:t>these </a:t>
            </a:r>
            <a:r>
              <a:rPr sz="1200" spc="-25" dirty="0">
                <a:latin typeface="Georgia"/>
                <a:cs typeface="Georgia"/>
              </a:rPr>
              <a:t>c</a:t>
            </a:r>
            <a:r>
              <a:rPr sz="1200" spc="-25" dirty="0">
                <a:latin typeface="Georgia"/>
                <a:cs typeface="Georgia"/>
                <a:hlinkClick r:id="rId2" action="ppaction://hlinksldjump"/>
              </a:rPr>
              <a:t>harts.(Zube</a:t>
            </a:r>
            <a:r>
              <a:rPr sz="1200" spc="-5" dirty="0">
                <a:latin typeface="Georgia"/>
                <a:cs typeface="Georgia"/>
                <a:hlinkClick r:id="rId2" action="ppaction://hlinksldjump"/>
              </a:rPr>
              <a:t> </a:t>
            </a:r>
            <a:r>
              <a:rPr sz="1200" spc="-25" dirty="0">
                <a:latin typeface="Georgia"/>
                <a:cs typeface="Georgia"/>
                <a:hlinkClick r:id="rId2" action="ppaction://hlinksldjump"/>
              </a:rPr>
              <a:t>team</a:t>
            </a:r>
            <a:r>
              <a:rPr sz="1200" spc="-25" dirty="0">
                <a:latin typeface="Georgia"/>
                <a:cs typeface="Georgia"/>
              </a:rPr>
              <a:t>,</a:t>
            </a:r>
            <a:r>
              <a:rPr sz="1200" spc="-25" dirty="0">
                <a:latin typeface="Georgia"/>
                <a:cs typeface="Georgia"/>
                <a:hlinkClick r:id="rId2" action="ppaction://hlinksldjump"/>
              </a:rPr>
              <a:t>n.d.)</a:t>
            </a:r>
            <a:endParaRPr sz="1200">
              <a:latin typeface="Georgia"/>
              <a:cs typeface="Georgia"/>
            </a:endParaRPr>
          </a:p>
          <a:p>
            <a:pPr marL="384175" lvl="3" indent="-207010">
              <a:lnSpc>
                <a:spcPct val="100000"/>
              </a:lnSpc>
              <a:spcBef>
                <a:spcPts val="910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sz="1200" spc="-45" dirty="0">
                <a:latin typeface="Georgia"/>
                <a:cs typeface="Georgia"/>
              </a:rPr>
              <a:t>Burndown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35" dirty="0">
                <a:latin typeface="Georgia"/>
                <a:cs typeface="Georgia"/>
              </a:rPr>
              <a:t>Burnup</a:t>
            </a:r>
            <a:r>
              <a:rPr sz="1200" spc="-114" dirty="0">
                <a:latin typeface="Georgia"/>
                <a:cs typeface="Georgia"/>
              </a:rPr>
              <a:t> </a:t>
            </a:r>
            <a:r>
              <a:rPr sz="1200" spc="-10" dirty="0">
                <a:latin typeface="Georgia"/>
                <a:cs typeface="Georgia"/>
              </a:rPr>
              <a:t>Charts</a:t>
            </a:r>
            <a:endParaRPr sz="1200">
              <a:latin typeface="Georgia"/>
              <a:cs typeface="Georgia"/>
            </a:endParaRPr>
          </a:p>
          <a:p>
            <a:pPr marL="384175" marR="5715" algn="just">
              <a:lnSpc>
                <a:spcPct val="100000"/>
              </a:lnSpc>
              <a:spcBef>
                <a:spcPts val="5"/>
              </a:spcBef>
            </a:pPr>
            <a:r>
              <a:rPr sz="1200" spc="70" dirty="0">
                <a:latin typeface="Georgia"/>
                <a:cs typeface="Georgia"/>
              </a:rPr>
              <a:t>A </a:t>
            </a:r>
            <a:r>
              <a:rPr sz="1200" spc="-35" dirty="0">
                <a:latin typeface="Georgia"/>
                <a:cs typeface="Georgia"/>
              </a:rPr>
              <a:t>Burnup </a:t>
            </a:r>
            <a:r>
              <a:rPr sz="1200" spc="-30" dirty="0">
                <a:latin typeface="Georgia"/>
                <a:cs typeface="Georgia"/>
              </a:rPr>
              <a:t>chart tracks </a:t>
            </a:r>
            <a:r>
              <a:rPr sz="1200" spc="-65" dirty="0">
                <a:latin typeface="Georgia"/>
                <a:cs typeface="Georgia"/>
              </a:rPr>
              <a:t>how </a:t>
            </a:r>
            <a:r>
              <a:rPr sz="1200" spc="-70" dirty="0">
                <a:latin typeface="Georgia"/>
                <a:cs typeface="Georgia"/>
              </a:rPr>
              <a:t>much </a:t>
            </a:r>
            <a:r>
              <a:rPr sz="1200" spc="-50" dirty="0">
                <a:latin typeface="Georgia"/>
                <a:cs typeface="Georgia"/>
              </a:rPr>
              <a:t>work </a:t>
            </a:r>
            <a:r>
              <a:rPr sz="1200" spc="-45" dirty="0">
                <a:latin typeface="Georgia"/>
                <a:cs typeface="Georgia"/>
              </a:rPr>
              <a:t>has been </a:t>
            </a:r>
            <a:r>
              <a:rPr sz="1200" spc="-40" dirty="0">
                <a:latin typeface="Georgia"/>
                <a:cs typeface="Georgia"/>
              </a:rPr>
              <a:t>completed during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30" dirty="0">
                <a:latin typeface="Georgia"/>
                <a:cs typeface="Georgia"/>
              </a:rPr>
              <a:t>Sprint. </a:t>
            </a:r>
            <a:r>
              <a:rPr sz="1200" spc="-35" dirty="0">
                <a:latin typeface="Georgia"/>
                <a:cs typeface="Georgia"/>
              </a:rPr>
              <a:t>Burnup charts  </a:t>
            </a:r>
            <a:r>
              <a:rPr sz="1200" spc="-45" dirty="0">
                <a:latin typeface="Georgia"/>
                <a:cs typeface="Georgia"/>
              </a:rPr>
              <a:t>have </a:t>
            </a:r>
            <a:r>
              <a:rPr sz="1200" spc="-35" dirty="0">
                <a:latin typeface="Georgia"/>
                <a:cs typeface="Georgia"/>
              </a:rPr>
              <a:t>three </a:t>
            </a:r>
            <a:r>
              <a:rPr sz="1200" spc="-40" dirty="0">
                <a:latin typeface="Georgia"/>
                <a:cs typeface="Georgia"/>
              </a:rPr>
              <a:t>lines, </a:t>
            </a:r>
            <a:r>
              <a:rPr sz="1200" spc="-15" dirty="0">
                <a:latin typeface="Georgia"/>
                <a:cs typeface="Georgia"/>
              </a:rPr>
              <a:t>Goal, </a:t>
            </a:r>
            <a:r>
              <a:rPr sz="1200" spc="-30" dirty="0">
                <a:latin typeface="Georgia"/>
                <a:cs typeface="Georgia"/>
              </a:rPr>
              <a:t>Closed </a:t>
            </a:r>
            <a:r>
              <a:rPr sz="1200" spc="-20" dirty="0">
                <a:latin typeface="Georgia"/>
                <a:cs typeface="Georgia"/>
              </a:rPr>
              <a:t>Points/Cards, </a:t>
            </a:r>
            <a:r>
              <a:rPr sz="1200" spc="-40" dirty="0">
                <a:latin typeface="Georgia"/>
                <a:cs typeface="Georgia"/>
              </a:rPr>
              <a:t>and Ideal </a:t>
            </a:r>
            <a:r>
              <a:rPr sz="1200" spc="-30" dirty="0">
                <a:latin typeface="Georgia"/>
                <a:cs typeface="Georgia"/>
              </a:rPr>
              <a:t>Closed </a:t>
            </a:r>
            <a:r>
              <a:rPr sz="1200" spc="-20" dirty="0">
                <a:latin typeface="Georgia"/>
                <a:cs typeface="Georgia"/>
              </a:rPr>
              <a:t>Points/Cards. </a:t>
            </a: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15" dirty="0">
                <a:latin typeface="Georgia"/>
                <a:cs typeface="Georgia"/>
              </a:rPr>
              <a:t>Goal </a:t>
            </a:r>
            <a:r>
              <a:rPr sz="1200" spc="-45" dirty="0">
                <a:latin typeface="Georgia"/>
                <a:cs typeface="Georgia"/>
              </a:rPr>
              <a:t>line  allows </a:t>
            </a:r>
            <a:r>
              <a:rPr sz="1200" spc="-40" dirty="0">
                <a:latin typeface="Georgia"/>
                <a:cs typeface="Georgia"/>
              </a:rPr>
              <a:t>you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30" dirty="0">
                <a:latin typeface="Georgia"/>
                <a:cs typeface="Georgia"/>
              </a:rPr>
              <a:t>easily </a:t>
            </a:r>
            <a:r>
              <a:rPr sz="1200" spc="-60" dirty="0">
                <a:latin typeface="Georgia"/>
                <a:cs typeface="Georgia"/>
              </a:rPr>
              <a:t>see </a:t>
            </a:r>
            <a:r>
              <a:rPr sz="1200" spc="-55" dirty="0">
                <a:latin typeface="Georgia"/>
                <a:cs typeface="Georgia"/>
              </a:rPr>
              <a:t>when new </a:t>
            </a:r>
            <a:r>
              <a:rPr sz="1200" spc="-50" dirty="0">
                <a:latin typeface="Georgia"/>
                <a:cs typeface="Georgia"/>
              </a:rPr>
              <a:t>work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40" dirty="0">
                <a:latin typeface="Georgia"/>
                <a:cs typeface="Georgia"/>
              </a:rPr>
              <a:t>added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35" dirty="0">
                <a:latin typeface="Georgia"/>
                <a:cs typeface="Georgia"/>
              </a:rPr>
              <a:t>sprint. Similar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45" dirty="0">
                <a:latin typeface="Georgia"/>
                <a:cs typeface="Georgia"/>
              </a:rPr>
              <a:t>Burndown </a:t>
            </a:r>
            <a:r>
              <a:rPr sz="1200" spc="-40" dirty="0">
                <a:latin typeface="Georgia"/>
                <a:cs typeface="Georgia"/>
              </a:rPr>
              <a:t>Ideal  </a:t>
            </a:r>
            <a:r>
              <a:rPr sz="1200" spc="-35" dirty="0">
                <a:latin typeface="Georgia"/>
                <a:cs typeface="Georgia"/>
              </a:rPr>
              <a:t>line,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35" dirty="0">
                <a:latin typeface="Georgia"/>
                <a:cs typeface="Georgia"/>
              </a:rPr>
              <a:t>Burnup ideal </a:t>
            </a:r>
            <a:r>
              <a:rPr sz="1200" spc="-45" dirty="0">
                <a:latin typeface="Georgia"/>
                <a:cs typeface="Georgia"/>
              </a:rPr>
              <a:t>line marks </a:t>
            </a:r>
            <a:r>
              <a:rPr sz="1200" spc="-65" dirty="0">
                <a:latin typeface="Georgia"/>
                <a:cs typeface="Georgia"/>
              </a:rPr>
              <a:t>how </a:t>
            </a:r>
            <a:r>
              <a:rPr sz="1200" spc="-70" dirty="0">
                <a:latin typeface="Georgia"/>
                <a:cs typeface="Georgia"/>
              </a:rPr>
              <a:t>much </a:t>
            </a:r>
            <a:r>
              <a:rPr sz="1200" spc="-50" dirty="0">
                <a:latin typeface="Georgia"/>
                <a:cs typeface="Georgia"/>
              </a:rPr>
              <a:t>work </a:t>
            </a:r>
            <a:r>
              <a:rPr sz="1200" spc="-45" dirty="0">
                <a:latin typeface="Georgia"/>
                <a:cs typeface="Georgia"/>
              </a:rPr>
              <a:t>should have been closed in </a:t>
            </a:r>
            <a:r>
              <a:rPr sz="1200" spc="-50" dirty="0">
                <a:latin typeface="Georgia"/>
                <a:cs typeface="Georgia"/>
              </a:rPr>
              <a:t>order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55" dirty="0">
                <a:latin typeface="Georgia"/>
                <a:cs typeface="Georgia"/>
              </a:rPr>
              <a:t>ensure  </a:t>
            </a:r>
            <a:r>
              <a:rPr sz="1200" spc="-20" dirty="0">
                <a:latin typeface="Georgia"/>
                <a:cs typeface="Georgia"/>
              </a:rPr>
              <a:t>all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50" dirty="0">
                <a:latin typeface="Georgia"/>
                <a:cs typeface="Georgia"/>
              </a:rPr>
              <a:t>work </a:t>
            </a:r>
            <a:r>
              <a:rPr sz="1200" spc="-45" dirty="0">
                <a:latin typeface="Georgia"/>
                <a:cs typeface="Georgia"/>
              </a:rPr>
              <a:t>in </a:t>
            </a:r>
            <a:r>
              <a:rPr sz="1200" spc="-40" dirty="0">
                <a:latin typeface="Georgia"/>
                <a:cs typeface="Georgia"/>
              </a:rPr>
              <a:t>your </a:t>
            </a:r>
            <a:r>
              <a:rPr sz="1200" spc="-30" dirty="0">
                <a:latin typeface="Georgia"/>
                <a:cs typeface="Georgia"/>
              </a:rPr>
              <a:t>Sprint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40" dirty="0">
                <a:latin typeface="Georgia"/>
                <a:cs typeface="Georgia"/>
              </a:rPr>
              <a:t>completed </a:t>
            </a:r>
            <a:r>
              <a:rPr sz="1200" spc="-65" dirty="0">
                <a:latin typeface="Georgia"/>
                <a:cs typeface="Georgia"/>
              </a:rPr>
              <a:t>on </a:t>
            </a:r>
            <a:r>
              <a:rPr sz="1200" spc="-30" dirty="0">
                <a:latin typeface="Georgia"/>
                <a:cs typeface="Georgia"/>
              </a:rPr>
              <a:t>time. </a:t>
            </a: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30" dirty="0">
                <a:latin typeface="Georgia"/>
                <a:cs typeface="Georgia"/>
              </a:rPr>
              <a:t>Closed </a:t>
            </a:r>
            <a:r>
              <a:rPr sz="1200" spc="-45" dirty="0">
                <a:latin typeface="Georgia"/>
                <a:cs typeface="Georgia"/>
              </a:rPr>
              <a:t>line </a:t>
            </a:r>
            <a:r>
              <a:rPr sz="1200" spc="-60" dirty="0">
                <a:latin typeface="Georgia"/>
                <a:cs typeface="Georgia"/>
              </a:rPr>
              <a:t>shows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5" dirty="0">
                <a:latin typeface="Georgia"/>
                <a:cs typeface="Georgia"/>
              </a:rPr>
              <a:t>total </a:t>
            </a:r>
            <a:r>
              <a:rPr sz="1200" spc="-60" dirty="0">
                <a:latin typeface="Georgia"/>
                <a:cs typeface="Georgia"/>
              </a:rPr>
              <a:t>number 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40" dirty="0">
                <a:latin typeface="Georgia"/>
                <a:cs typeface="Georgia"/>
              </a:rPr>
              <a:t>points </a:t>
            </a:r>
            <a:r>
              <a:rPr sz="1200" spc="-50" dirty="0">
                <a:latin typeface="Georgia"/>
                <a:cs typeface="Georgia"/>
              </a:rPr>
              <a:t>or </a:t>
            </a:r>
            <a:r>
              <a:rPr sz="1200" spc="-40" dirty="0">
                <a:latin typeface="Georgia"/>
                <a:cs typeface="Georgia"/>
              </a:rPr>
              <a:t>cards </a:t>
            </a:r>
            <a:r>
              <a:rPr sz="1200" spc="-45" dirty="0">
                <a:latin typeface="Georgia"/>
                <a:cs typeface="Georgia"/>
              </a:rPr>
              <a:t>closed </a:t>
            </a:r>
            <a:r>
              <a:rPr sz="1200" dirty="0">
                <a:latin typeface="Georgia"/>
                <a:cs typeface="Georgia"/>
              </a:rPr>
              <a:t>that </a:t>
            </a:r>
            <a:r>
              <a:rPr sz="1200" spc="-45" dirty="0">
                <a:latin typeface="Georgia"/>
                <a:cs typeface="Georgia"/>
              </a:rPr>
              <a:t>have been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closed.</a:t>
            </a:r>
            <a:endParaRPr sz="1200">
              <a:latin typeface="Georgia"/>
              <a:cs typeface="Georgia"/>
            </a:endParaRPr>
          </a:p>
          <a:p>
            <a:pPr marL="384175" marR="6350" algn="just">
              <a:lnSpc>
                <a:spcPct val="100000"/>
              </a:lnSpc>
              <a:spcBef>
                <a:spcPts val="25"/>
              </a:spcBef>
            </a:pPr>
            <a:r>
              <a:rPr sz="1200" spc="-10" dirty="0">
                <a:latin typeface="Georgia"/>
                <a:cs typeface="Georgia"/>
              </a:rPr>
              <a:t>Both </a:t>
            </a:r>
            <a:r>
              <a:rPr sz="1200" spc="-45" dirty="0">
                <a:latin typeface="Georgia"/>
                <a:cs typeface="Georgia"/>
              </a:rPr>
              <a:t>Burndown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35" dirty="0">
                <a:latin typeface="Georgia"/>
                <a:cs typeface="Georgia"/>
              </a:rPr>
              <a:t>Burnup charts can </a:t>
            </a:r>
            <a:r>
              <a:rPr sz="1200" spc="-30" dirty="0">
                <a:latin typeface="Georgia"/>
                <a:cs typeface="Georgia"/>
              </a:rPr>
              <a:t>be </a:t>
            </a:r>
            <a:r>
              <a:rPr sz="1200" spc="-35" dirty="0">
                <a:latin typeface="Georgia"/>
                <a:cs typeface="Georgia"/>
              </a:rPr>
              <a:t>filtered </a:t>
            </a:r>
            <a:r>
              <a:rPr sz="1200" spc="-20" dirty="0">
                <a:latin typeface="Georgia"/>
                <a:cs typeface="Georgia"/>
              </a:rPr>
              <a:t>by </a:t>
            </a:r>
            <a:r>
              <a:rPr sz="1200" spc="-50" dirty="0">
                <a:latin typeface="Georgia"/>
                <a:cs typeface="Georgia"/>
              </a:rPr>
              <a:t>source </a:t>
            </a:r>
            <a:r>
              <a:rPr sz="1200" spc="-40" dirty="0">
                <a:latin typeface="Georgia"/>
                <a:cs typeface="Georgia"/>
              </a:rPr>
              <a:t>and can </a:t>
            </a:r>
            <a:r>
              <a:rPr sz="1200" spc="-30" dirty="0">
                <a:latin typeface="Georgia"/>
                <a:cs typeface="Georgia"/>
              </a:rPr>
              <a:t>be set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35" dirty="0">
                <a:latin typeface="Georgia"/>
                <a:cs typeface="Georgia"/>
              </a:rPr>
              <a:t>exclude  </a:t>
            </a:r>
            <a:r>
              <a:rPr sz="1200" spc="-60" dirty="0">
                <a:latin typeface="Georgia"/>
                <a:cs typeface="Georgia"/>
              </a:rPr>
              <a:t>weekends </a:t>
            </a:r>
            <a:r>
              <a:rPr sz="1200" spc="-45" dirty="0">
                <a:latin typeface="Georgia"/>
                <a:cs typeface="Georgia"/>
              </a:rPr>
              <a:t>in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40" dirty="0">
                <a:latin typeface="Georgia"/>
                <a:cs typeface="Georgia"/>
              </a:rPr>
              <a:t>Ideal </a:t>
            </a:r>
            <a:r>
              <a:rPr sz="1200" spc="-45" dirty="0">
                <a:latin typeface="Georgia"/>
                <a:cs typeface="Georgia"/>
              </a:rPr>
              <a:t>line </a:t>
            </a:r>
            <a:r>
              <a:rPr sz="1200" spc="-25" dirty="0">
                <a:latin typeface="Georgia"/>
                <a:cs typeface="Georgia"/>
              </a:rPr>
              <a:t>calculation. </a:t>
            </a:r>
            <a:r>
              <a:rPr sz="1200" spc="5" dirty="0">
                <a:latin typeface="Georgia"/>
                <a:cs typeface="Georgia"/>
              </a:rPr>
              <a:t>They </a:t>
            </a:r>
            <a:r>
              <a:rPr sz="1200" spc="-35" dirty="0">
                <a:latin typeface="Georgia"/>
                <a:cs typeface="Georgia"/>
              </a:rPr>
              <a:t>can </a:t>
            </a:r>
            <a:r>
              <a:rPr sz="1200" spc="-40" dirty="0">
                <a:latin typeface="Georgia"/>
                <a:cs typeface="Georgia"/>
              </a:rPr>
              <a:t>also </a:t>
            </a:r>
            <a:r>
              <a:rPr sz="1200" spc="-30" dirty="0">
                <a:latin typeface="Georgia"/>
                <a:cs typeface="Georgia"/>
              </a:rPr>
              <a:t>display </a:t>
            </a:r>
            <a:r>
              <a:rPr sz="1200" spc="-10" dirty="0">
                <a:latin typeface="Georgia"/>
                <a:cs typeface="Georgia"/>
              </a:rPr>
              <a:t>data </a:t>
            </a:r>
            <a:r>
              <a:rPr sz="1200" spc="-45" dirty="0">
                <a:latin typeface="Georgia"/>
                <a:cs typeface="Georgia"/>
              </a:rPr>
              <a:t>using </a:t>
            </a:r>
            <a:r>
              <a:rPr sz="1200" spc="-35" dirty="0">
                <a:latin typeface="Georgia"/>
                <a:cs typeface="Georgia"/>
              </a:rPr>
              <a:t>point </a:t>
            </a:r>
            <a:r>
              <a:rPr sz="1200" spc="-15" dirty="0">
                <a:latin typeface="Georgia"/>
                <a:cs typeface="Georgia"/>
              </a:rPr>
              <a:t>totals </a:t>
            </a:r>
            <a:r>
              <a:rPr sz="1200" spc="-50" dirty="0">
                <a:latin typeface="Georgia"/>
                <a:cs typeface="Georgia"/>
              </a:rPr>
              <a:t>or </a:t>
            </a:r>
            <a:r>
              <a:rPr sz="1200" spc="-35" dirty="0">
                <a:latin typeface="Georgia"/>
                <a:cs typeface="Georgia"/>
              </a:rPr>
              <a:t>card  </a:t>
            </a:r>
            <a:r>
              <a:rPr sz="1200" spc="-15" dirty="0">
                <a:latin typeface="Georgia"/>
                <a:cs typeface="Georgia"/>
              </a:rPr>
              <a:t>totals.</a:t>
            </a:r>
            <a:endParaRPr sz="1200">
              <a:latin typeface="Georgia"/>
              <a:cs typeface="Georgia"/>
            </a:endParaRPr>
          </a:p>
          <a:p>
            <a:pPr marL="384175" lvl="3" indent="-207010">
              <a:lnSpc>
                <a:spcPct val="100000"/>
              </a:lnSpc>
              <a:spcBef>
                <a:spcPts val="980"/>
              </a:spcBef>
              <a:buFont typeface="Georgia"/>
              <a:buAutoNum type="arabicPeriod" startAt="2"/>
              <a:tabLst>
                <a:tab pos="384810" algn="l"/>
              </a:tabLst>
            </a:pPr>
            <a:r>
              <a:rPr sz="1200" spc="-20" dirty="0">
                <a:latin typeface="Georgia"/>
                <a:cs typeface="Georgia"/>
              </a:rPr>
              <a:t>Throughput</a:t>
            </a:r>
            <a:r>
              <a:rPr sz="1200" spc="9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Chart</a:t>
            </a:r>
            <a:endParaRPr sz="1200">
              <a:latin typeface="Georgia"/>
              <a:cs typeface="Georgia"/>
            </a:endParaRPr>
          </a:p>
          <a:p>
            <a:pPr marL="384175" marR="5080" algn="just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25" dirty="0">
                <a:latin typeface="Georgia"/>
                <a:cs typeface="Georgia"/>
              </a:rPr>
              <a:t>Throughput </a:t>
            </a:r>
            <a:r>
              <a:rPr sz="1200" spc="-30" dirty="0">
                <a:latin typeface="Georgia"/>
                <a:cs typeface="Georgia"/>
              </a:rPr>
              <a:t>chart </a:t>
            </a:r>
            <a:r>
              <a:rPr sz="1200" spc="-60" dirty="0">
                <a:latin typeface="Georgia"/>
                <a:cs typeface="Georgia"/>
              </a:rPr>
              <a:t>shows </a:t>
            </a:r>
            <a:r>
              <a:rPr sz="1200" spc="-40" dirty="0">
                <a:latin typeface="Georgia"/>
                <a:cs typeface="Georgia"/>
              </a:rPr>
              <a:t>you </a:t>
            </a:r>
            <a:r>
              <a:rPr sz="1200" spc="-65" dirty="0">
                <a:latin typeface="Georgia"/>
                <a:cs typeface="Georgia"/>
              </a:rPr>
              <a:t>how </a:t>
            </a:r>
            <a:r>
              <a:rPr sz="1200" spc="-70" dirty="0">
                <a:latin typeface="Georgia"/>
                <a:cs typeface="Georgia"/>
              </a:rPr>
              <a:t>much </a:t>
            </a:r>
            <a:r>
              <a:rPr sz="1200" spc="-50" dirty="0">
                <a:latin typeface="Georgia"/>
                <a:cs typeface="Georgia"/>
              </a:rPr>
              <a:t>work </a:t>
            </a:r>
            <a:r>
              <a:rPr sz="1200" spc="-40" dirty="0">
                <a:latin typeface="Georgia"/>
                <a:cs typeface="Georgia"/>
              </a:rPr>
              <a:t>your </a:t>
            </a:r>
            <a:r>
              <a:rPr sz="1200" spc="-35" dirty="0">
                <a:latin typeface="Georgia"/>
                <a:cs typeface="Georgia"/>
              </a:rPr>
              <a:t>team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40" dirty="0">
                <a:latin typeface="Georgia"/>
                <a:cs typeface="Georgia"/>
              </a:rPr>
              <a:t>completing </a:t>
            </a:r>
            <a:r>
              <a:rPr sz="1200" spc="-35" dirty="0">
                <a:latin typeface="Georgia"/>
                <a:cs typeface="Georgia"/>
              </a:rPr>
              <a:t>everyday. </a:t>
            </a:r>
            <a:r>
              <a:rPr sz="1200" spc="-5" dirty="0">
                <a:latin typeface="Georgia"/>
                <a:cs typeface="Georgia"/>
              </a:rPr>
              <a:t>The  </a:t>
            </a:r>
            <a:r>
              <a:rPr sz="1200" spc="-30" dirty="0">
                <a:latin typeface="Georgia"/>
                <a:cs typeface="Georgia"/>
              </a:rPr>
              <a:t>chart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40" dirty="0">
                <a:latin typeface="Georgia"/>
                <a:cs typeface="Georgia"/>
              </a:rPr>
              <a:t>stacked </a:t>
            </a:r>
            <a:r>
              <a:rPr sz="1200" spc="-30" dirty="0">
                <a:latin typeface="Georgia"/>
                <a:cs typeface="Georgia"/>
              </a:rPr>
              <a:t>bar chart </a:t>
            </a:r>
            <a:r>
              <a:rPr sz="1200" spc="-25" dirty="0">
                <a:latin typeface="Georgia"/>
                <a:cs typeface="Georgia"/>
              </a:rPr>
              <a:t>with </a:t>
            </a:r>
            <a:r>
              <a:rPr sz="1200" spc="-50" dirty="0">
                <a:latin typeface="Georgia"/>
                <a:cs typeface="Georgia"/>
              </a:rPr>
              <a:t>each segment </a:t>
            </a:r>
            <a:r>
              <a:rPr sz="1200" spc="-45" dirty="0">
                <a:latin typeface="Georgia"/>
                <a:cs typeface="Georgia"/>
              </a:rPr>
              <a:t>representing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50" dirty="0">
                <a:latin typeface="Georgia"/>
                <a:cs typeface="Georgia"/>
              </a:rPr>
              <a:t>work </a:t>
            </a:r>
            <a:r>
              <a:rPr sz="1200" spc="-60" dirty="0">
                <a:latin typeface="Georgia"/>
                <a:cs typeface="Georgia"/>
              </a:rPr>
              <a:t>done </a:t>
            </a:r>
            <a:r>
              <a:rPr sz="1200" spc="-65" dirty="0">
                <a:latin typeface="Georgia"/>
                <a:cs typeface="Georgia"/>
              </a:rPr>
              <a:t>on </a:t>
            </a:r>
            <a:r>
              <a:rPr sz="1200" spc="-50" dirty="0">
                <a:latin typeface="Georgia"/>
                <a:cs typeface="Georgia"/>
              </a:rPr>
              <a:t>each of  </a:t>
            </a:r>
            <a:r>
              <a:rPr sz="1200" spc="-40" dirty="0">
                <a:latin typeface="Georgia"/>
                <a:cs typeface="Georgia"/>
              </a:rPr>
              <a:t>your </a:t>
            </a:r>
            <a:r>
              <a:rPr sz="1200" spc="-45" dirty="0">
                <a:latin typeface="Georgia"/>
                <a:cs typeface="Georgia"/>
              </a:rPr>
              <a:t>sources. </a:t>
            </a:r>
            <a:r>
              <a:rPr sz="1200" spc="-25" dirty="0">
                <a:latin typeface="Georgia"/>
                <a:cs typeface="Georgia"/>
              </a:rPr>
              <a:t>Throughput </a:t>
            </a:r>
            <a:r>
              <a:rPr sz="1200" spc="-35" dirty="0">
                <a:latin typeface="Georgia"/>
                <a:cs typeface="Georgia"/>
              </a:rPr>
              <a:t>charts can </a:t>
            </a:r>
            <a:r>
              <a:rPr sz="1200" spc="-45" dirty="0">
                <a:latin typeface="Georgia"/>
                <a:cs typeface="Georgia"/>
              </a:rPr>
              <a:t>help </a:t>
            </a:r>
            <a:r>
              <a:rPr sz="1200" spc="-40" dirty="0">
                <a:latin typeface="Georgia"/>
                <a:cs typeface="Georgia"/>
              </a:rPr>
              <a:t>you </a:t>
            </a:r>
            <a:r>
              <a:rPr sz="1200" spc="-25" dirty="0">
                <a:latin typeface="Georgia"/>
                <a:cs typeface="Georgia"/>
              </a:rPr>
              <a:t>spot </a:t>
            </a:r>
            <a:r>
              <a:rPr sz="1200" spc="-50" dirty="0">
                <a:latin typeface="Georgia"/>
                <a:cs typeface="Georgia"/>
              </a:rPr>
              <a:t>changes </a:t>
            </a:r>
            <a:r>
              <a:rPr sz="1200" spc="-45" dirty="0">
                <a:latin typeface="Georgia"/>
                <a:cs typeface="Georgia"/>
              </a:rPr>
              <a:t>in </a:t>
            </a:r>
            <a:r>
              <a:rPr sz="1200" spc="-40" dirty="0">
                <a:latin typeface="Georgia"/>
                <a:cs typeface="Georgia"/>
              </a:rPr>
              <a:t>your </a:t>
            </a:r>
            <a:r>
              <a:rPr sz="1200" spc="-25" dirty="0">
                <a:latin typeface="Georgia"/>
                <a:cs typeface="Georgia"/>
              </a:rPr>
              <a:t>team’s </a:t>
            </a:r>
            <a:r>
              <a:rPr sz="1200" spc="-15" dirty="0">
                <a:latin typeface="Georgia"/>
                <a:cs typeface="Georgia"/>
              </a:rPr>
              <a:t>productivity </a:t>
            </a:r>
            <a:r>
              <a:rPr sz="1200" spc="-50" dirty="0">
                <a:latin typeface="Georgia"/>
                <a:cs typeface="Georgia"/>
              </a:rPr>
              <a:t>or  workflow. </a:t>
            </a:r>
            <a:r>
              <a:rPr sz="1200" spc="-20" dirty="0">
                <a:latin typeface="Georgia"/>
                <a:cs typeface="Georgia"/>
              </a:rPr>
              <a:t>Zube’s Throughput </a:t>
            </a:r>
            <a:r>
              <a:rPr sz="1200" spc="-30" dirty="0">
                <a:latin typeface="Georgia"/>
                <a:cs typeface="Georgia"/>
              </a:rPr>
              <a:t>chart </a:t>
            </a:r>
            <a:r>
              <a:rPr sz="1200" spc="-45" dirty="0">
                <a:latin typeface="Georgia"/>
                <a:cs typeface="Georgia"/>
              </a:rPr>
              <a:t>has many </a:t>
            </a:r>
            <a:r>
              <a:rPr sz="1200" spc="-35" dirty="0">
                <a:latin typeface="Georgia"/>
                <a:cs typeface="Georgia"/>
              </a:rPr>
              <a:t>filters </a:t>
            </a:r>
            <a:r>
              <a:rPr sz="1200" dirty="0">
                <a:latin typeface="Georgia"/>
                <a:cs typeface="Georgia"/>
              </a:rPr>
              <a:t>that </a:t>
            </a:r>
            <a:r>
              <a:rPr sz="1200" spc="-40" dirty="0">
                <a:latin typeface="Georgia"/>
                <a:cs typeface="Georgia"/>
              </a:rPr>
              <a:t>allow you </a:t>
            </a:r>
            <a:r>
              <a:rPr sz="1200" spc="-35" dirty="0">
                <a:latin typeface="Georgia"/>
                <a:cs typeface="Georgia"/>
              </a:rPr>
              <a:t>dig </a:t>
            </a:r>
            <a:r>
              <a:rPr sz="1200" spc="-40" dirty="0">
                <a:latin typeface="Georgia"/>
                <a:cs typeface="Georgia"/>
              </a:rPr>
              <a:t>into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30" dirty="0">
                <a:latin typeface="Georgia"/>
                <a:cs typeface="Georgia"/>
              </a:rPr>
              <a:t>details </a:t>
            </a:r>
            <a:r>
              <a:rPr sz="1200" spc="-50" dirty="0">
                <a:latin typeface="Georgia"/>
                <a:cs typeface="Georgia"/>
              </a:rPr>
              <a:t>of  </a:t>
            </a:r>
            <a:r>
              <a:rPr sz="1200" spc="-20" dirty="0">
                <a:latin typeface="Georgia"/>
                <a:cs typeface="Georgia"/>
              </a:rPr>
              <a:t>what </a:t>
            </a:r>
            <a:r>
              <a:rPr sz="1200" spc="-50" dirty="0">
                <a:latin typeface="Georgia"/>
                <a:cs typeface="Georgia"/>
              </a:rPr>
              <a:t>work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35" dirty="0">
                <a:latin typeface="Georgia"/>
                <a:cs typeface="Georgia"/>
              </a:rPr>
              <a:t>being </a:t>
            </a:r>
            <a:r>
              <a:rPr sz="1200" spc="-40" dirty="0">
                <a:latin typeface="Georgia"/>
                <a:cs typeface="Georgia"/>
              </a:rPr>
              <a:t>completed</a:t>
            </a:r>
            <a:r>
              <a:rPr sz="1200" spc="-95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</a:rPr>
              <a:t>everyday.</a:t>
            </a:r>
            <a:endParaRPr sz="1200">
              <a:latin typeface="Georgia"/>
              <a:cs typeface="Georgia"/>
            </a:endParaRPr>
          </a:p>
          <a:p>
            <a:pPr marL="384175" marR="5080" algn="just">
              <a:lnSpc>
                <a:spcPct val="100000"/>
              </a:lnSpc>
              <a:spcBef>
                <a:spcPts val="20"/>
              </a:spcBef>
            </a:pP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25" dirty="0">
                <a:latin typeface="Georgia"/>
                <a:cs typeface="Georgia"/>
              </a:rPr>
              <a:t>Throughput </a:t>
            </a:r>
            <a:r>
              <a:rPr sz="1200" spc="-30" dirty="0">
                <a:latin typeface="Georgia"/>
                <a:cs typeface="Georgia"/>
              </a:rPr>
              <a:t>chart </a:t>
            </a:r>
            <a:r>
              <a:rPr sz="1200" spc="-35" dirty="0">
                <a:latin typeface="Georgia"/>
                <a:cs typeface="Georgia"/>
              </a:rPr>
              <a:t>can </a:t>
            </a:r>
            <a:r>
              <a:rPr sz="1200" spc="-30" dirty="0">
                <a:latin typeface="Georgia"/>
                <a:cs typeface="Georgia"/>
              </a:rPr>
              <a:t>be </a:t>
            </a:r>
            <a:r>
              <a:rPr sz="1200" spc="-35" dirty="0">
                <a:latin typeface="Georgia"/>
                <a:cs typeface="Georgia"/>
              </a:rPr>
              <a:t>filtered </a:t>
            </a:r>
            <a:r>
              <a:rPr sz="1200" spc="-20" dirty="0">
                <a:latin typeface="Georgia"/>
                <a:cs typeface="Georgia"/>
              </a:rPr>
              <a:t>by </a:t>
            </a:r>
            <a:r>
              <a:rPr sz="1200" spc="-35" dirty="0">
                <a:latin typeface="Georgia"/>
                <a:cs typeface="Georgia"/>
              </a:rPr>
              <a:t>card </a:t>
            </a:r>
            <a:r>
              <a:rPr sz="1200" spc="-10" dirty="0">
                <a:latin typeface="Georgia"/>
                <a:cs typeface="Georgia"/>
              </a:rPr>
              <a:t>type, </a:t>
            </a:r>
            <a:r>
              <a:rPr sz="1200" spc="-45" dirty="0">
                <a:latin typeface="Georgia"/>
                <a:cs typeface="Georgia"/>
              </a:rPr>
              <a:t>source, assignee, </a:t>
            </a:r>
            <a:r>
              <a:rPr sz="1200" spc="-30" dirty="0">
                <a:latin typeface="Georgia"/>
                <a:cs typeface="Georgia"/>
              </a:rPr>
              <a:t>epic, </a:t>
            </a:r>
            <a:r>
              <a:rPr sz="1200" spc="-20" dirty="0">
                <a:latin typeface="Georgia"/>
                <a:cs typeface="Georgia"/>
              </a:rPr>
              <a:t>label, </a:t>
            </a:r>
            <a:r>
              <a:rPr sz="1200" spc="-45" dirty="0">
                <a:latin typeface="Georgia"/>
                <a:cs typeface="Georgia"/>
              </a:rPr>
              <a:t>milestone 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35" dirty="0">
                <a:latin typeface="Georgia"/>
                <a:cs typeface="Georgia"/>
              </a:rPr>
              <a:t>sprint. </a:t>
            </a:r>
            <a:r>
              <a:rPr sz="1200" spc="-25" dirty="0">
                <a:latin typeface="Georgia"/>
                <a:cs typeface="Georgia"/>
              </a:rPr>
              <a:t>You </a:t>
            </a:r>
            <a:r>
              <a:rPr sz="1200" spc="-35" dirty="0">
                <a:latin typeface="Georgia"/>
                <a:cs typeface="Georgia"/>
              </a:rPr>
              <a:t>can </a:t>
            </a:r>
            <a:r>
              <a:rPr sz="1200" spc="-45" dirty="0">
                <a:latin typeface="Georgia"/>
                <a:cs typeface="Georgia"/>
              </a:rPr>
              <a:t>also </a:t>
            </a:r>
            <a:r>
              <a:rPr sz="1200" spc="-20" dirty="0">
                <a:latin typeface="Georgia"/>
                <a:cs typeface="Georgia"/>
              </a:rPr>
              <a:t>adjust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20" dirty="0">
                <a:latin typeface="Georgia"/>
                <a:cs typeface="Georgia"/>
              </a:rPr>
              <a:t>date </a:t>
            </a:r>
            <a:r>
              <a:rPr sz="1200" spc="-45" dirty="0">
                <a:latin typeface="Georgia"/>
                <a:cs typeface="Georgia"/>
              </a:rPr>
              <a:t>range </a:t>
            </a:r>
            <a:r>
              <a:rPr sz="1200" spc="-35" dirty="0">
                <a:latin typeface="Georgia"/>
                <a:cs typeface="Georgia"/>
              </a:rPr>
              <a:t>displayed. </a:t>
            </a:r>
            <a:r>
              <a:rPr sz="1200" spc="-5" dirty="0">
                <a:latin typeface="Georgia"/>
                <a:cs typeface="Georgia"/>
              </a:rPr>
              <a:t>Data </a:t>
            </a:r>
            <a:r>
              <a:rPr sz="1200" spc="-35" dirty="0">
                <a:latin typeface="Georgia"/>
                <a:cs typeface="Georgia"/>
              </a:rPr>
              <a:t>can </a:t>
            </a:r>
            <a:r>
              <a:rPr sz="1200" spc="-30" dirty="0">
                <a:latin typeface="Georgia"/>
                <a:cs typeface="Georgia"/>
              </a:rPr>
              <a:t>be </a:t>
            </a:r>
            <a:r>
              <a:rPr sz="1200" spc="-50" dirty="0">
                <a:latin typeface="Georgia"/>
                <a:cs typeface="Georgia"/>
              </a:rPr>
              <a:t>presented </a:t>
            </a:r>
            <a:r>
              <a:rPr sz="1200" spc="-40" dirty="0">
                <a:latin typeface="Georgia"/>
                <a:cs typeface="Georgia"/>
              </a:rPr>
              <a:t>as </a:t>
            </a:r>
            <a:r>
              <a:rPr sz="1200" spc="-35" dirty="0">
                <a:latin typeface="Georgia"/>
                <a:cs typeface="Georgia"/>
              </a:rPr>
              <a:t>point  </a:t>
            </a:r>
            <a:r>
              <a:rPr sz="1200" spc="-15" dirty="0">
                <a:latin typeface="Georgia"/>
                <a:cs typeface="Georgia"/>
              </a:rPr>
              <a:t>totals </a:t>
            </a:r>
            <a:r>
              <a:rPr sz="1200" spc="-50" dirty="0">
                <a:latin typeface="Georgia"/>
                <a:cs typeface="Georgia"/>
              </a:rPr>
              <a:t>or </a:t>
            </a:r>
            <a:r>
              <a:rPr sz="1200" spc="-35" dirty="0">
                <a:latin typeface="Georgia"/>
                <a:cs typeface="Georgia"/>
              </a:rPr>
              <a:t>card</a:t>
            </a:r>
            <a:r>
              <a:rPr sz="1200" spc="-155" dirty="0">
                <a:latin typeface="Georgia"/>
                <a:cs typeface="Georgia"/>
              </a:rPr>
              <a:t> </a:t>
            </a:r>
            <a:r>
              <a:rPr sz="1200" spc="-15" dirty="0">
                <a:latin typeface="Georgia"/>
                <a:cs typeface="Georgia"/>
              </a:rPr>
              <a:t>totals.</a:t>
            </a:r>
            <a:endParaRPr sz="1200">
              <a:latin typeface="Georgia"/>
              <a:cs typeface="Georgia"/>
            </a:endParaRPr>
          </a:p>
          <a:p>
            <a:pPr marL="384175" lvl="3" indent="-207010">
              <a:lnSpc>
                <a:spcPct val="100000"/>
              </a:lnSpc>
              <a:spcBef>
                <a:spcPts val="980"/>
              </a:spcBef>
              <a:buFont typeface="Georgia"/>
              <a:buAutoNum type="arabicPeriod" startAt="3"/>
              <a:tabLst>
                <a:tab pos="384810" algn="l"/>
              </a:tabLst>
            </a:pPr>
            <a:r>
              <a:rPr sz="1200" spc="-50" dirty="0">
                <a:latin typeface="Georgia"/>
                <a:cs typeface="Georgia"/>
              </a:rPr>
              <a:t>Users </a:t>
            </a:r>
            <a:r>
              <a:rPr sz="1200" spc="-20" dirty="0">
                <a:latin typeface="Georgia"/>
                <a:cs typeface="Georgia"/>
              </a:rPr>
              <a:t>Throughput</a:t>
            </a:r>
            <a:r>
              <a:rPr sz="1200" spc="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Chart</a:t>
            </a:r>
            <a:endParaRPr sz="1200">
              <a:latin typeface="Georgia"/>
              <a:cs typeface="Georgia"/>
            </a:endParaRPr>
          </a:p>
          <a:p>
            <a:pPr marL="384175" marR="5080" algn="just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50" dirty="0">
                <a:latin typeface="Georgia"/>
                <a:cs typeface="Georgia"/>
              </a:rPr>
              <a:t>Users </a:t>
            </a:r>
            <a:r>
              <a:rPr sz="1200" spc="-25" dirty="0">
                <a:latin typeface="Georgia"/>
                <a:cs typeface="Georgia"/>
              </a:rPr>
              <a:t>Throughput </a:t>
            </a:r>
            <a:r>
              <a:rPr sz="1200" spc="-30" dirty="0">
                <a:latin typeface="Georgia"/>
                <a:cs typeface="Georgia"/>
              </a:rPr>
              <a:t>chart tracks </a:t>
            </a:r>
            <a:r>
              <a:rPr sz="1200" spc="-65" dirty="0">
                <a:latin typeface="Georgia"/>
                <a:cs typeface="Georgia"/>
              </a:rPr>
              <a:t>how </a:t>
            </a:r>
            <a:r>
              <a:rPr sz="1200" spc="-70" dirty="0">
                <a:latin typeface="Georgia"/>
                <a:cs typeface="Georgia"/>
              </a:rPr>
              <a:t>much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35" dirty="0">
                <a:latin typeface="Georgia"/>
                <a:cs typeface="Georgia"/>
              </a:rPr>
              <a:t>being </a:t>
            </a:r>
            <a:r>
              <a:rPr sz="1200" spc="-60" dirty="0">
                <a:latin typeface="Georgia"/>
                <a:cs typeface="Georgia"/>
              </a:rPr>
              <a:t>done </a:t>
            </a:r>
            <a:r>
              <a:rPr sz="1200" spc="-20" dirty="0">
                <a:latin typeface="Georgia"/>
                <a:cs typeface="Georgia"/>
              </a:rPr>
              <a:t>by </a:t>
            </a:r>
            <a:r>
              <a:rPr sz="1200" spc="-50" dirty="0">
                <a:latin typeface="Georgia"/>
                <a:cs typeface="Georgia"/>
              </a:rPr>
              <a:t>each </a:t>
            </a:r>
            <a:r>
              <a:rPr sz="1200" spc="-35" dirty="0">
                <a:latin typeface="Georgia"/>
                <a:cs typeface="Georgia"/>
              </a:rPr>
              <a:t>team </a:t>
            </a:r>
            <a:r>
              <a:rPr sz="1200" spc="-60" dirty="0">
                <a:latin typeface="Georgia"/>
                <a:cs typeface="Georgia"/>
              </a:rPr>
              <a:t>member </a:t>
            </a:r>
            <a:r>
              <a:rPr sz="1200" spc="-45" dirty="0">
                <a:latin typeface="Georgia"/>
                <a:cs typeface="Georgia"/>
              </a:rPr>
              <a:t>weekly.  </a:t>
            </a:r>
            <a:r>
              <a:rPr sz="1200" spc="-40" dirty="0">
                <a:latin typeface="Georgia"/>
                <a:cs typeface="Georgia"/>
              </a:rPr>
              <a:t>Like </a:t>
            </a:r>
            <a:r>
              <a:rPr sz="1200" spc="-25" dirty="0">
                <a:latin typeface="Georgia"/>
                <a:cs typeface="Georgia"/>
              </a:rPr>
              <a:t>the Throughput chart, the </a:t>
            </a:r>
            <a:r>
              <a:rPr sz="1200" spc="-50" dirty="0">
                <a:latin typeface="Georgia"/>
                <a:cs typeface="Georgia"/>
              </a:rPr>
              <a:t>Users </a:t>
            </a:r>
            <a:r>
              <a:rPr sz="1200" spc="-30" dirty="0">
                <a:latin typeface="Georgia"/>
                <a:cs typeface="Georgia"/>
              </a:rPr>
              <a:t>throughput chart </a:t>
            </a:r>
            <a:r>
              <a:rPr sz="1200" spc="-45" dirty="0">
                <a:latin typeface="Georgia"/>
                <a:cs typeface="Georgia"/>
              </a:rPr>
              <a:t>allows </a:t>
            </a:r>
            <a:r>
              <a:rPr sz="1200" spc="-40" dirty="0">
                <a:latin typeface="Georgia"/>
                <a:cs typeface="Georgia"/>
              </a:rPr>
              <a:t>you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25" dirty="0">
                <a:latin typeface="Georgia"/>
                <a:cs typeface="Georgia"/>
              </a:rPr>
              <a:t>track </a:t>
            </a:r>
            <a:r>
              <a:rPr sz="1200" spc="-65" dirty="0">
                <a:latin typeface="Georgia"/>
                <a:cs typeface="Georgia"/>
              </a:rPr>
              <a:t>how </a:t>
            </a:r>
            <a:r>
              <a:rPr sz="1200" spc="-35" dirty="0">
                <a:latin typeface="Georgia"/>
                <a:cs typeface="Georgia"/>
              </a:rPr>
              <a:t>efficiently  </a:t>
            </a:r>
            <a:r>
              <a:rPr sz="1200" spc="-40" dirty="0">
                <a:latin typeface="Georgia"/>
                <a:cs typeface="Georgia"/>
              </a:rPr>
              <a:t>your </a:t>
            </a:r>
            <a:r>
              <a:rPr sz="1200" spc="-35" dirty="0">
                <a:latin typeface="Georgia"/>
                <a:cs typeface="Georgia"/>
              </a:rPr>
              <a:t>team </a:t>
            </a:r>
            <a:r>
              <a:rPr sz="1200" spc="-45" dirty="0">
                <a:latin typeface="Georgia"/>
                <a:cs typeface="Georgia"/>
              </a:rPr>
              <a:t>is working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25" dirty="0">
                <a:latin typeface="Georgia"/>
                <a:cs typeface="Georgia"/>
              </a:rPr>
              <a:t>spot potential </a:t>
            </a:r>
            <a:r>
              <a:rPr sz="1200" spc="-50" dirty="0">
                <a:latin typeface="Georgia"/>
                <a:cs typeface="Georgia"/>
              </a:rPr>
              <a:t>problems </a:t>
            </a:r>
            <a:r>
              <a:rPr sz="1200" spc="-45" dirty="0">
                <a:latin typeface="Georgia"/>
                <a:cs typeface="Georgia"/>
              </a:rPr>
              <a:t>in </a:t>
            </a:r>
            <a:r>
              <a:rPr sz="1200" spc="-40" dirty="0">
                <a:latin typeface="Georgia"/>
                <a:cs typeface="Georgia"/>
              </a:rPr>
              <a:t>your </a:t>
            </a:r>
            <a:r>
              <a:rPr sz="1200" spc="-35" dirty="0">
                <a:latin typeface="Georgia"/>
                <a:cs typeface="Georgia"/>
              </a:rPr>
              <a:t>team </a:t>
            </a:r>
            <a:r>
              <a:rPr sz="1200" spc="-45" dirty="0">
                <a:latin typeface="Georgia"/>
                <a:cs typeface="Georgia"/>
              </a:rPr>
              <a:t>members’ </a:t>
            </a:r>
            <a:r>
              <a:rPr sz="1200" spc="-50" dirty="0">
                <a:latin typeface="Georgia"/>
                <a:cs typeface="Georgia"/>
              </a:rPr>
              <a:t>workflows. </a:t>
            </a:r>
            <a:r>
              <a:rPr sz="1200" spc="-5" dirty="0">
                <a:latin typeface="Georgia"/>
                <a:cs typeface="Georgia"/>
              </a:rPr>
              <a:t>The  </a:t>
            </a:r>
            <a:r>
              <a:rPr sz="1200" spc="-50" dirty="0">
                <a:latin typeface="Georgia"/>
                <a:cs typeface="Georgia"/>
              </a:rPr>
              <a:t>Users </a:t>
            </a:r>
            <a:r>
              <a:rPr sz="1200" spc="-25" dirty="0">
                <a:latin typeface="Georgia"/>
                <a:cs typeface="Georgia"/>
              </a:rPr>
              <a:t>Throughput </a:t>
            </a:r>
            <a:r>
              <a:rPr sz="1200" spc="-30" dirty="0">
                <a:latin typeface="Georgia"/>
                <a:cs typeface="Georgia"/>
              </a:rPr>
              <a:t>chart </a:t>
            </a:r>
            <a:r>
              <a:rPr sz="1200" spc="-40" dirty="0">
                <a:latin typeface="Georgia"/>
                <a:cs typeface="Georgia"/>
              </a:rPr>
              <a:t>also </a:t>
            </a:r>
            <a:r>
              <a:rPr sz="1200" spc="-55" dirty="0">
                <a:latin typeface="Georgia"/>
                <a:cs typeface="Georgia"/>
              </a:rPr>
              <a:t>offers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45" dirty="0">
                <a:latin typeface="Georgia"/>
                <a:cs typeface="Georgia"/>
              </a:rPr>
              <a:t>rich </a:t>
            </a:r>
            <a:r>
              <a:rPr sz="1200" spc="-30" dirty="0">
                <a:latin typeface="Georgia"/>
                <a:cs typeface="Georgia"/>
              </a:rPr>
              <a:t>set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30" dirty="0">
                <a:latin typeface="Georgia"/>
                <a:cs typeface="Georgia"/>
              </a:rPr>
              <a:t>filters. </a:t>
            </a: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30" dirty="0">
                <a:latin typeface="Georgia"/>
                <a:cs typeface="Georgia"/>
              </a:rPr>
              <a:t>chart </a:t>
            </a:r>
            <a:r>
              <a:rPr sz="1200" spc="-35" dirty="0">
                <a:latin typeface="Georgia"/>
                <a:cs typeface="Georgia"/>
              </a:rPr>
              <a:t>can </a:t>
            </a:r>
            <a:r>
              <a:rPr sz="1200" spc="-30" dirty="0">
                <a:latin typeface="Georgia"/>
                <a:cs typeface="Georgia"/>
              </a:rPr>
              <a:t>be </a:t>
            </a:r>
            <a:r>
              <a:rPr sz="1200" spc="-40" dirty="0">
                <a:latin typeface="Georgia"/>
                <a:cs typeface="Georgia"/>
              </a:rPr>
              <a:t>displayed as </a:t>
            </a:r>
            <a:r>
              <a:rPr sz="1200" spc="-25" dirty="0">
                <a:latin typeface="Georgia"/>
                <a:cs typeface="Georgia"/>
              </a:rPr>
              <a:t>a  </a:t>
            </a:r>
            <a:r>
              <a:rPr sz="1200" spc="-40" dirty="0">
                <a:latin typeface="Georgia"/>
                <a:cs typeface="Georgia"/>
              </a:rPr>
              <a:t>stacked </a:t>
            </a:r>
            <a:r>
              <a:rPr sz="1200" spc="-35" dirty="0">
                <a:latin typeface="Georgia"/>
                <a:cs typeface="Georgia"/>
              </a:rPr>
              <a:t>area </a:t>
            </a:r>
            <a:r>
              <a:rPr sz="1200" spc="-30" dirty="0">
                <a:latin typeface="Georgia"/>
                <a:cs typeface="Georgia"/>
              </a:rPr>
              <a:t>chart </a:t>
            </a:r>
            <a:r>
              <a:rPr sz="1200" spc="-50" dirty="0">
                <a:latin typeface="Georgia"/>
                <a:cs typeface="Georgia"/>
              </a:rPr>
              <a:t>or </a:t>
            </a:r>
            <a:r>
              <a:rPr sz="1200" spc="-40" dirty="0">
                <a:latin typeface="Georgia"/>
                <a:cs typeface="Georgia"/>
              </a:rPr>
              <a:t>stacked</a:t>
            </a:r>
            <a:r>
              <a:rPr sz="1200" spc="40" dirty="0">
                <a:latin typeface="Georgia"/>
                <a:cs typeface="Georgia"/>
              </a:rPr>
              <a:t> </a:t>
            </a:r>
            <a:r>
              <a:rPr sz="1200" spc="-30" dirty="0">
                <a:latin typeface="Georgia"/>
                <a:cs typeface="Georgia"/>
              </a:rPr>
              <a:t>bar </a:t>
            </a:r>
            <a:r>
              <a:rPr sz="1200" spc="-25" dirty="0">
                <a:latin typeface="Georgia"/>
                <a:cs typeface="Georgia"/>
              </a:rPr>
              <a:t>chart.</a:t>
            </a:r>
            <a:endParaRPr sz="1200">
              <a:latin typeface="Georgia"/>
              <a:cs typeface="Georgia"/>
            </a:endParaRPr>
          </a:p>
          <a:p>
            <a:pPr marL="384175" marR="5080" algn="just">
              <a:lnSpc>
                <a:spcPct val="100000"/>
              </a:lnSpc>
              <a:spcBef>
                <a:spcPts val="25"/>
              </a:spcBef>
            </a:pP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50" dirty="0">
                <a:latin typeface="Georgia"/>
                <a:cs typeface="Georgia"/>
              </a:rPr>
              <a:t>Users </a:t>
            </a:r>
            <a:r>
              <a:rPr sz="1200" spc="-20" dirty="0">
                <a:latin typeface="Georgia"/>
                <a:cs typeface="Georgia"/>
              </a:rPr>
              <a:t>Throughput </a:t>
            </a:r>
            <a:r>
              <a:rPr sz="1200" spc="-30" dirty="0">
                <a:latin typeface="Georgia"/>
                <a:cs typeface="Georgia"/>
              </a:rPr>
              <a:t>chart </a:t>
            </a:r>
            <a:r>
              <a:rPr sz="1200" spc="-35" dirty="0">
                <a:latin typeface="Georgia"/>
                <a:cs typeface="Georgia"/>
              </a:rPr>
              <a:t>can </a:t>
            </a:r>
            <a:r>
              <a:rPr sz="1200" spc="-30" dirty="0">
                <a:latin typeface="Georgia"/>
                <a:cs typeface="Georgia"/>
              </a:rPr>
              <a:t>be </a:t>
            </a:r>
            <a:r>
              <a:rPr sz="1200" spc="-35" dirty="0">
                <a:latin typeface="Georgia"/>
                <a:cs typeface="Georgia"/>
              </a:rPr>
              <a:t>filtered </a:t>
            </a:r>
            <a:r>
              <a:rPr sz="1200" spc="-20" dirty="0">
                <a:latin typeface="Georgia"/>
                <a:cs typeface="Georgia"/>
              </a:rPr>
              <a:t>by </a:t>
            </a:r>
            <a:r>
              <a:rPr sz="1200" spc="-45" dirty="0">
                <a:latin typeface="Georgia"/>
                <a:cs typeface="Georgia"/>
              </a:rPr>
              <a:t>source, assignee, </a:t>
            </a:r>
            <a:r>
              <a:rPr sz="1200" spc="-20" dirty="0">
                <a:latin typeface="Georgia"/>
                <a:cs typeface="Georgia"/>
              </a:rPr>
              <a:t>label, </a:t>
            </a:r>
            <a:r>
              <a:rPr sz="1200" spc="-45" dirty="0">
                <a:latin typeface="Georgia"/>
                <a:cs typeface="Georgia"/>
              </a:rPr>
              <a:t>milestone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35" dirty="0">
                <a:latin typeface="Georgia"/>
                <a:cs typeface="Georgia"/>
              </a:rPr>
              <a:t>sprint.  </a:t>
            </a:r>
            <a:r>
              <a:rPr sz="1200" spc="-25" dirty="0">
                <a:latin typeface="Georgia"/>
                <a:cs typeface="Georgia"/>
              </a:rPr>
              <a:t>You </a:t>
            </a:r>
            <a:r>
              <a:rPr sz="1200" spc="-35" dirty="0">
                <a:latin typeface="Georgia"/>
                <a:cs typeface="Georgia"/>
              </a:rPr>
              <a:t>can </a:t>
            </a:r>
            <a:r>
              <a:rPr sz="1200" spc="-40" dirty="0">
                <a:latin typeface="Georgia"/>
                <a:cs typeface="Georgia"/>
              </a:rPr>
              <a:t>also </a:t>
            </a:r>
            <a:r>
              <a:rPr sz="1200" spc="-20" dirty="0">
                <a:latin typeface="Georgia"/>
                <a:cs typeface="Georgia"/>
              </a:rPr>
              <a:t>adjust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20" dirty="0">
                <a:latin typeface="Georgia"/>
                <a:cs typeface="Georgia"/>
              </a:rPr>
              <a:t>date </a:t>
            </a:r>
            <a:r>
              <a:rPr sz="1200" spc="-45" dirty="0">
                <a:latin typeface="Georgia"/>
                <a:cs typeface="Georgia"/>
              </a:rPr>
              <a:t>range </a:t>
            </a:r>
            <a:r>
              <a:rPr sz="1200" spc="-35" dirty="0">
                <a:latin typeface="Georgia"/>
                <a:cs typeface="Georgia"/>
              </a:rPr>
              <a:t>displayed. </a:t>
            </a:r>
            <a:r>
              <a:rPr sz="1200" spc="-5" dirty="0">
                <a:latin typeface="Georgia"/>
                <a:cs typeface="Georgia"/>
              </a:rPr>
              <a:t>Data </a:t>
            </a:r>
            <a:r>
              <a:rPr sz="1200" spc="-35" dirty="0">
                <a:latin typeface="Georgia"/>
                <a:cs typeface="Georgia"/>
              </a:rPr>
              <a:t>can </a:t>
            </a:r>
            <a:r>
              <a:rPr sz="1200" spc="-30" dirty="0">
                <a:latin typeface="Georgia"/>
                <a:cs typeface="Georgia"/>
              </a:rPr>
              <a:t>be </a:t>
            </a:r>
            <a:r>
              <a:rPr sz="1200" spc="-50" dirty="0">
                <a:latin typeface="Georgia"/>
                <a:cs typeface="Georgia"/>
              </a:rPr>
              <a:t>presented </a:t>
            </a:r>
            <a:r>
              <a:rPr sz="1200" spc="-40" dirty="0">
                <a:latin typeface="Georgia"/>
                <a:cs typeface="Georgia"/>
              </a:rPr>
              <a:t>as </a:t>
            </a:r>
            <a:r>
              <a:rPr sz="1200" spc="-35" dirty="0">
                <a:latin typeface="Georgia"/>
                <a:cs typeface="Georgia"/>
              </a:rPr>
              <a:t>point </a:t>
            </a:r>
            <a:r>
              <a:rPr sz="1200" spc="-15" dirty="0">
                <a:latin typeface="Georgia"/>
                <a:cs typeface="Georgia"/>
              </a:rPr>
              <a:t>totals </a:t>
            </a:r>
            <a:r>
              <a:rPr sz="1200" spc="-50" dirty="0">
                <a:latin typeface="Georgia"/>
                <a:cs typeface="Georgia"/>
              </a:rPr>
              <a:t>or </a:t>
            </a:r>
            <a:r>
              <a:rPr sz="1200" spc="-35" dirty="0">
                <a:latin typeface="Georgia"/>
                <a:cs typeface="Georgia"/>
              </a:rPr>
              <a:t>card  </a:t>
            </a:r>
            <a:r>
              <a:rPr sz="1200" spc="-15" dirty="0">
                <a:latin typeface="Georgia"/>
                <a:cs typeface="Georgia"/>
              </a:rPr>
              <a:t>totals.</a:t>
            </a:r>
            <a:endParaRPr sz="1200">
              <a:latin typeface="Georgia"/>
              <a:cs typeface="Georgia"/>
            </a:endParaRPr>
          </a:p>
          <a:p>
            <a:pPr marL="384175" lvl="3" indent="-207010">
              <a:lnSpc>
                <a:spcPct val="100000"/>
              </a:lnSpc>
              <a:spcBef>
                <a:spcPts val="975"/>
              </a:spcBef>
              <a:buFont typeface="Georgia"/>
              <a:buAutoNum type="arabicPeriod" startAt="4"/>
              <a:tabLst>
                <a:tab pos="384810" algn="l"/>
              </a:tabLst>
            </a:pPr>
            <a:r>
              <a:rPr sz="1200" spc="-20" dirty="0">
                <a:latin typeface="Georgia"/>
                <a:cs typeface="Georgia"/>
              </a:rPr>
              <a:t>Velocity</a:t>
            </a:r>
            <a:r>
              <a:rPr sz="1200" spc="9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Chart</a:t>
            </a:r>
            <a:endParaRPr sz="1200">
              <a:latin typeface="Georgia"/>
              <a:cs typeface="Georgia"/>
            </a:endParaRPr>
          </a:p>
          <a:p>
            <a:pPr marL="384175" marR="5080" algn="just">
              <a:lnSpc>
                <a:spcPct val="100000"/>
              </a:lnSpc>
              <a:spcBef>
                <a:spcPts val="5"/>
              </a:spcBef>
            </a:pPr>
            <a:r>
              <a:rPr sz="1200" spc="-40" dirty="0">
                <a:latin typeface="Georgia"/>
                <a:cs typeface="Georgia"/>
              </a:rPr>
              <a:t>If you are </a:t>
            </a:r>
            <a:r>
              <a:rPr sz="1200" spc="-45" dirty="0">
                <a:latin typeface="Georgia"/>
                <a:cs typeface="Georgia"/>
              </a:rPr>
              <a:t>using </a:t>
            </a:r>
            <a:r>
              <a:rPr sz="1200" spc="-30" dirty="0">
                <a:latin typeface="Georgia"/>
                <a:cs typeface="Georgia"/>
              </a:rPr>
              <a:t>Sprints, </a:t>
            </a:r>
            <a:r>
              <a:rPr sz="1200" spc="-40" dirty="0">
                <a:latin typeface="Georgia"/>
                <a:cs typeface="Georgia"/>
              </a:rPr>
              <a:t>you </a:t>
            </a:r>
            <a:r>
              <a:rPr sz="1200" spc="-35" dirty="0">
                <a:latin typeface="Georgia"/>
                <a:cs typeface="Georgia"/>
              </a:rPr>
              <a:t>can </a:t>
            </a:r>
            <a:r>
              <a:rPr sz="1200" spc="-25" dirty="0">
                <a:latin typeface="Georgia"/>
                <a:cs typeface="Georgia"/>
              </a:rPr>
              <a:t>track </a:t>
            </a:r>
            <a:r>
              <a:rPr sz="1200" spc="-65" dirty="0">
                <a:latin typeface="Georgia"/>
                <a:cs typeface="Georgia"/>
              </a:rPr>
              <a:t>how </a:t>
            </a:r>
            <a:r>
              <a:rPr sz="1200" spc="-70" dirty="0">
                <a:latin typeface="Georgia"/>
                <a:cs typeface="Georgia"/>
              </a:rPr>
              <a:t>much </a:t>
            </a:r>
            <a:r>
              <a:rPr sz="1200" spc="-50" dirty="0">
                <a:latin typeface="Georgia"/>
                <a:cs typeface="Georgia"/>
              </a:rPr>
              <a:t>work </a:t>
            </a:r>
            <a:r>
              <a:rPr sz="1200" spc="-40" dirty="0">
                <a:latin typeface="Georgia"/>
                <a:cs typeface="Georgia"/>
              </a:rPr>
              <a:t>your </a:t>
            </a:r>
            <a:r>
              <a:rPr sz="1200" spc="-35" dirty="0">
                <a:latin typeface="Georgia"/>
                <a:cs typeface="Georgia"/>
              </a:rPr>
              <a:t>team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20" dirty="0">
                <a:latin typeface="Georgia"/>
                <a:cs typeface="Georgia"/>
              </a:rPr>
              <a:t>getting </a:t>
            </a:r>
            <a:r>
              <a:rPr sz="1200" spc="-60" dirty="0">
                <a:latin typeface="Georgia"/>
                <a:cs typeface="Georgia"/>
              </a:rPr>
              <a:t>done </a:t>
            </a:r>
            <a:r>
              <a:rPr sz="1200" spc="-35" dirty="0">
                <a:latin typeface="Georgia"/>
                <a:cs typeface="Georgia"/>
              </a:rPr>
              <a:t>per </a:t>
            </a:r>
            <a:r>
              <a:rPr sz="1200" spc="-40" dirty="0">
                <a:latin typeface="Georgia"/>
                <a:cs typeface="Georgia"/>
              </a:rPr>
              <a:t>sprint  </a:t>
            </a:r>
            <a:r>
              <a:rPr sz="1200" spc="-20" dirty="0">
                <a:latin typeface="Georgia"/>
                <a:cs typeface="Georgia"/>
              </a:rPr>
              <a:t>with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20" dirty="0">
                <a:latin typeface="Georgia"/>
                <a:cs typeface="Georgia"/>
              </a:rPr>
              <a:t>Velocity </a:t>
            </a:r>
            <a:r>
              <a:rPr sz="1200" spc="-25" dirty="0">
                <a:latin typeface="Georgia"/>
                <a:cs typeface="Georgia"/>
              </a:rPr>
              <a:t>chart. </a:t>
            </a: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20" dirty="0">
                <a:latin typeface="Georgia"/>
                <a:cs typeface="Georgia"/>
              </a:rPr>
              <a:t>Velocity </a:t>
            </a:r>
            <a:r>
              <a:rPr sz="1200" spc="-30" dirty="0">
                <a:latin typeface="Georgia"/>
                <a:cs typeface="Georgia"/>
              </a:rPr>
              <a:t>chart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40" dirty="0">
                <a:latin typeface="Georgia"/>
                <a:cs typeface="Georgia"/>
              </a:rPr>
              <a:t>stacked </a:t>
            </a:r>
            <a:r>
              <a:rPr sz="1200" spc="-30" dirty="0">
                <a:latin typeface="Georgia"/>
                <a:cs typeface="Georgia"/>
              </a:rPr>
              <a:t>bar chart </a:t>
            </a:r>
            <a:r>
              <a:rPr sz="1200" spc="-55" dirty="0">
                <a:latin typeface="Georgia"/>
                <a:cs typeface="Georgia"/>
              </a:rPr>
              <a:t>showing </a:t>
            </a:r>
            <a:r>
              <a:rPr sz="1200" spc="-65" dirty="0">
                <a:latin typeface="Georgia"/>
                <a:cs typeface="Georgia"/>
              </a:rPr>
              <a:t>how </a:t>
            </a:r>
            <a:r>
              <a:rPr sz="1200" spc="-45" dirty="0">
                <a:latin typeface="Georgia"/>
                <a:cs typeface="Georgia"/>
              </a:rPr>
              <a:t>many </a:t>
            </a:r>
            <a:r>
              <a:rPr sz="1200" spc="-40" dirty="0">
                <a:latin typeface="Georgia"/>
                <a:cs typeface="Georgia"/>
              </a:rPr>
              <a:t>cards  </a:t>
            </a:r>
            <a:r>
              <a:rPr sz="1200" spc="-50" dirty="0">
                <a:latin typeface="Georgia"/>
                <a:cs typeface="Georgia"/>
              </a:rPr>
              <a:t>or </a:t>
            </a:r>
            <a:r>
              <a:rPr sz="1200" spc="-35" dirty="0">
                <a:latin typeface="Georgia"/>
                <a:cs typeface="Georgia"/>
              </a:rPr>
              <a:t>points </a:t>
            </a:r>
            <a:r>
              <a:rPr sz="1200" spc="-60" dirty="0">
                <a:latin typeface="Georgia"/>
                <a:cs typeface="Georgia"/>
              </a:rPr>
              <a:t>were </a:t>
            </a:r>
            <a:r>
              <a:rPr sz="1200" spc="-45" dirty="0">
                <a:latin typeface="Georgia"/>
                <a:cs typeface="Georgia"/>
              </a:rPr>
              <a:t>closed </a:t>
            </a:r>
            <a:r>
              <a:rPr sz="1200" spc="-40" dirty="0">
                <a:latin typeface="Georgia"/>
                <a:cs typeface="Georgia"/>
              </a:rPr>
              <a:t>during </a:t>
            </a:r>
            <a:r>
              <a:rPr sz="1200" spc="-50" dirty="0">
                <a:latin typeface="Georgia"/>
                <a:cs typeface="Georgia"/>
              </a:rPr>
              <a:t>each </a:t>
            </a:r>
            <a:r>
              <a:rPr sz="1200" spc="-40" dirty="0">
                <a:latin typeface="Georgia"/>
                <a:cs typeface="Georgia"/>
              </a:rPr>
              <a:t>sprint </a:t>
            </a:r>
            <a:r>
              <a:rPr sz="1200" spc="-45" dirty="0">
                <a:latin typeface="Georgia"/>
                <a:cs typeface="Georgia"/>
              </a:rPr>
              <a:t>in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40" dirty="0">
                <a:latin typeface="Georgia"/>
                <a:cs typeface="Georgia"/>
              </a:rPr>
              <a:t>selected </a:t>
            </a:r>
            <a:r>
              <a:rPr sz="1200" spc="-20" dirty="0">
                <a:latin typeface="Georgia"/>
                <a:cs typeface="Georgia"/>
              </a:rPr>
              <a:t>date </a:t>
            </a:r>
            <a:r>
              <a:rPr sz="1200" spc="-35" dirty="0">
                <a:latin typeface="Georgia"/>
                <a:cs typeface="Georgia"/>
              </a:rPr>
              <a:t>range. </a:t>
            </a:r>
            <a:r>
              <a:rPr sz="1200" spc="-30" dirty="0">
                <a:latin typeface="Georgia"/>
                <a:cs typeface="Georgia"/>
              </a:rPr>
              <a:t>Each </a:t>
            </a:r>
            <a:r>
              <a:rPr sz="1200" spc="-40" dirty="0">
                <a:latin typeface="Georgia"/>
                <a:cs typeface="Georgia"/>
              </a:rPr>
              <a:t>section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35" dirty="0">
                <a:latin typeface="Georgia"/>
                <a:cs typeface="Georgia"/>
              </a:rPr>
              <a:t>bars  </a:t>
            </a:r>
            <a:r>
              <a:rPr sz="1200" spc="-50" dirty="0">
                <a:latin typeface="Georgia"/>
                <a:cs typeface="Georgia"/>
              </a:rPr>
              <a:t>represents </a:t>
            </a:r>
            <a:r>
              <a:rPr sz="1200" spc="-65" dirty="0">
                <a:latin typeface="Georgia"/>
                <a:cs typeface="Georgia"/>
              </a:rPr>
              <a:t>one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40" dirty="0">
                <a:latin typeface="Georgia"/>
                <a:cs typeface="Georgia"/>
              </a:rPr>
              <a:t>your </a:t>
            </a:r>
            <a:r>
              <a:rPr sz="1200" spc="-45" dirty="0">
                <a:latin typeface="Georgia"/>
                <a:cs typeface="Georgia"/>
              </a:rPr>
              <a:t>sources. </a:t>
            </a: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20" dirty="0">
                <a:latin typeface="Georgia"/>
                <a:cs typeface="Georgia"/>
              </a:rPr>
              <a:t>Velocity </a:t>
            </a:r>
            <a:r>
              <a:rPr sz="1200" spc="-30" dirty="0">
                <a:latin typeface="Georgia"/>
                <a:cs typeface="Georgia"/>
              </a:rPr>
              <a:t>chart </a:t>
            </a:r>
            <a:r>
              <a:rPr sz="1200" spc="-45" dirty="0">
                <a:latin typeface="Georgia"/>
                <a:cs typeface="Georgia"/>
              </a:rPr>
              <a:t>allows </a:t>
            </a:r>
            <a:r>
              <a:rPr sz="1200" spc="-40" dirty="0">
                <a:latin typeface="Georgia"/>
                <a:cs typeface="Georgia"/>
              </a:rPr>
              <a:t>you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60" dirty="0">
                <a:latin typeface="Georgia"/>
                <a:cs typeface="Georgia"/>
              </a:rPr>
              <a:t>see </a:t>
            </a:r>
            <a:r>
              <a:rPr sz="1200" spc="-25" dirty="0">
                <a:latin typeface="Georgia"/>
                <a:cs typeface="Georgia"/>
              </a:rPr>
              <a:t>potential </a:t>
            </a:r>
            <a:r>
              <a:rPr sz="1200" spc="-50" dirty="0">
                <a:latin typeface="Georgia"/>
                <a:cs typeface="Georgia"/>
              </a:rPr>
              <a:t>problems </a:t>
            </a:r>
            <a:r>
              <a:rPr sz="1200" spc="-45" dirty="0">
                <a:latin typeface="Georgia"/>
                <a:cs typeface="Georgia"/>
              </a:rPr>
              <a:t>in  </a:t>
            </a:r>
            <a:r>
              <a:rPr sz="1200" spc="-40" dirty="0">
                <a:latin typeface="Georgia"/>
                <a:cs typeface="Georgia"/>
              </a:rPr>
              <a:t>your </a:t>
            </a:r>
            <a:r>
              <a:rPr sz="1200" spc="-25" dirty="0">
                <a:latin typeface="Georgia"/>
                <a:cs typeface="Georgia"/>
              </a:rPr>
              <a:t>team’s </a:t>
            </a:r>
            <a:r>
              <a:rPr sz="1200" spc="-40" dirty="0">
                <a:latin typeface="Georgia"/>
                <a:cs typeface="Georgia"/>
              </a:rPr>
              <a:t>efficiency as </a:t>
            </a:r>
            <a:r>
              <a:rPr sz="1200" spc="-45" dirty="0">
                <a:latin typeface="Georgia"/>
                <a:cs typeface="Georgia"/>
              </a:rPr>
              <a:t>well </a:t>
            </a:r>
            <a:r>
              <a:rPr sz="1200" spc="-40" dirty="0">
                <a:latin typeface="Georgia"/>
                <a:cs typeface="Georgia"/>
              </a:rPr>
              <a:t>as providing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35" dirty="0">
                <a:latin typeface="Georgia"/>
                <a:cs typeface="Georgia"/>
              </a:rPr>
              <a:t>way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30" dirty="0">
                <a:latin typeface="Georgia"/>
                <a:cs typeface="Georgia"/>
              </a:rPr>
              <a:t>predict </a:t>
            </a:r>
            <a:r>
              <a:rPr sz="1200" spc="-65" dirty="0">
                <a:latin typeface="Georgia"/>
                <a:cs typeface="Georgia"/>
              </a:rPr>
              <a:t>how </a:t>
            </a:r>
            <a:r>
              <a:rPr sz="1200" spc="-70" dirty="0">
                <a:latin typeface="Georgia"/>
                <a:cs typeface="Georgia"/>
              </a:rPr>
              <a:t>much </a:t>
            </a:r>
            <a:r>
              <a:rPr sz="1200" spc="-50" dirty="0">
                <a:latin typeface="Georgia"/>
                <a:cs typeface="Georgia"/>
              </a:rPr>
              <a:t>work </a:t>
            </a:r>
            <a:r>
              <a:rPr sz="1200" spc="-40" dirty="0">
                <a:latin typeface="Georgia"/>
                <a:cs typeface="Georgia"/>
              </a:rPr>
              <a:t>your </a:t>
            </a:r>
            <a:r>
              <a:rPr sz="1200" spc="-35" dirty="0">
                <a:latin typeface="Georgia"/>
                <a:cs typeface="Georgia"/>
              </a:rPr>
              <a:t>team </a:t>
            </a:r>
            <a:r>
              <a:rPr sz="1200" spc="-30" dirty="0">
                <a:latin typeface="Georgia"/>
                <a:cs typeface="Georgia"/>
              </a:rPr>
              <a:t>will  be </a:t>
            </a:r>
            <a:r>
              <a:rPr sz="1200" spc="-35" dirty="0">
                <a:latin typeface="Georgia"/>
                <a:cs typeface="Georgia"/>
              </a:rPr>
              <a:t>able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45" dirty="0">
                <a:latin typeface="Georgia"/>
                <a:cs typeface="Georgia"/>
              </a:rPr>
              <a:t>accomplish in </a:t>
            </a:r>
            <a:r>
              <a:rPr sz="1200" spc="-30" dirty="0">
                <a:latin typeface="Georgia"/>
                <a:cs typeface="Georgia"/>
              </a:rPr>
              <a:t>future</a:t>
            </a:r>
            <a:r>
              <a:rPr sz="1200" spc="25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</a:rPr>
              <a:t>sprints.</a:t>
            </a:r>
            <a:endParaRPr sz="1200">
              <a:latin typeface="Georgia"/>
              <a:cs typeface="Georgia"/>
            </a:endParaRPr>
          </a:p>
          <a:p>
            <a:pPr marL="384175" marR="5715" algn="just">
              <a:lnSpc>
                <a:spcPct val="100000"/>
              </a:lnSpc>
              <a:spcBef>
                <a:spcPts val="30"/>
              </a:spcBef>
            </a:pP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20" dirty="0">
                <a:latin typeface="Georgia"/>
                <a:cs typeface="Georgia"/>
              </a:rPr>
              <a:t>Velocity </a:t>
            </a:r>
            <a:r>
              <a:rPr sz="1200" spc="-30" dirty="0">
                <a:latin typeface="Georgia"/>
                <a:cs typeface="Georgia"/>
              </a:rPr>
              <a:t>chart </a:t>
            </a:r>
            <a:r>
              <a:rPr sz="1200" spc="-35" dirty="0">
                <a:latin typeface="Georgia"/>
                <a:cs typeface="Georgia"/>
              </a:rPr>
              <a:t>can </a:t>
            </a:r>
            <a:r>
              <a:rPr sz="1200" spc="-30" dirty="0">
                <a:latin typeface="Georgia"/>
                <a:cs typeface="Georgia"/>
              </a:rPr>
              <a:t>be </a:t>
            </a:r>
            <a:r>
              <a:rPr sz="1200" spc="-35" dirty="0">
                <a:latin typeface="Georgia"/>
                <a:cs typeface="Georgia"/>
              </a:rPr>
              <a:t>filtered </a:t>
            </a:r>
            <a:r>
              <a:rPr sz="1200" spc="-20" dirty="0">
                <a:latin typeface="Georgia"/>
                <a:cs typeface="Georgia"/>
              </a:rPr>
              <a:t>by </a:t>
            </a:r>
            <a:r>
              <a:rPr sz="1200" spc="-50" dirty="0">
                <a:latin typeface="Georgia"/>
                <a:cs typeface="Georgia"/>
              </a:rPr>
              <a:t>source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20" dirty="0">
                <a:latin typeface="Georgia"/>
                <a:cs typeface="Georgia"/>
              </a:rPr>
              <a:t>label. </a:t>
            </a:r>
            <a:r>
              <a:rPr sz="1200" spc="-25" dirty="0">
                <a:latin typeface="Georgia"/>
                <a:cs typeface="Georgia"/>
              </a:rPr>
              <a:t>You </a:t>
            </a:r>
            <a:r>
              <a:rPr sz="1200" spc="-35" dirty="0">
                <a:latin typeface="Georgia"/>
                <a:cs typeface="Georgia"/>
              </a:rPr>
              <a:t>can </a:t>
            </a:r>
            <a:r>
              <a:rPr sz="1200" spc="-40" dirty="0">
                <a:latin typeface="Georgia"/>
                <a:cs typeface="Georgia"/>
              </a:rPr>
              <a:t>also </a:t>
            </a:r>
            <a:r>
              <a:rPr sz="1200" spc="-20" dirty="0">
                <a:latin typeface="Georgia"/>
                <a:cs typeface="Georgia"/>
              </a:rPr>
              <a:t>adjust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20" dirty="0">
                <a:latin typeface="Georgia"/>
                <a:cs typeface="Georgia"/>
              </a:rPr>
              <a:t>date </a:t>
            </a:r>
            <a:r>
              <a:rPr sz="1200" spc="-45" dirty="0">
                <a:latin typeface="Georgia"/>
                <a:cs typeface="Georgia"/>
              </a:rPr>
              <a:t>range  </a:t>
            </a:r>
            <a:r>
              <a:rPr sz="1200" spc="-35" dirty="0">
                <a:latin typeface="Georgia"/>
                <a:cs typeface="Georgia"/>
              </a:rPr>
              <a:t>displayed. </a:t>
            </a:r>
            <a:r>
              <a:rPr sz="1200" spc="-5" dirty="0">
                <a:latin typeface="Georgia"/>
                <a:cs typeface="Georgia"/>
              </a:rPr>
              <a:t>Data </a:t>
            </a:r>
            <a:r>
              <a:rPr sz="1200" spc="-35" dirty="0">
                <a:latin typeface="Georgia"/>
                <a:cs typeface="Georgia"/>
              </a:rPr>
              <a:t>can </a:t>
            </a:r>
            <a:r>
              <a:rPr sz="1200" spc="-30" dirty="0">
                <a:latin typeface="Georgia"/>
                <a:cs typeface="Georgia"/>
              </a:rPr>
              <a:t>be </a:t>
            </a:r>
            <a:r>
              <a:rPr sz="1200" spc="-50" dirty="0">
                <a:latin typeface="Georgia"/>
                <a:cs typeface="Georgia"/>
              </a:rPr>
              <a:t>presented </a:t>
            </a:r>
            <a:r>
              <a:rPr sz="1200" spc="-40" dirty="0">
                <a:latin typeface="Georgia"/>
                <a:cs typeface="Georgia"/>
              </a:rPr>
              <a:t>as </a:t>
            </a:r>
            <a:r>
              <a:rPr sz="1200" spc="-35" dirty="0">
                <a:latin typeface="Georgia"/>
                <a:cs typeface="Georgia"/>
              </a:rPr>
              <a:t>point </a:t>
            </a:r>
            <a:r>
              <a:rPr sz="1200" spc="-15" dirty="0">
                <a:latin typeface="Georgia"/>
                <a:cs typeface="Georgia"/>
              </a:rPr>
              <a:t>totals </a:t>
            </a:r>
            <a:r>
              <a:rPr sz="1200" spc="-50" dirty="0">
                <a:latin typeface="Georgia"/>
                <a:cs typeface="Georgia"/>
              </a:rPr>
              <a:t>or </a:t>
            </a:r>
            <a:r>
              <a:rPr sz="1200" spc="-35" dirty="0">
                <a:latin typeface="Georgia"/>
                <a:cs typeface="Georgia"/>
              </a:rPr>
              <a:t>card</a:t>
            </a:r>
            <a:r>
              <a:rPr sz="1200" spc="-55" dirty="0">
                <a:latin typeface="Georgia"/>
                <a:cs typeface="Georgia"/>
              </a:rPr>
              <a:t> </a:t>
            </a:r>
            <a:r>
              <a:rPr sz="1200" spc="-15" dirty="0">
                <a:latin typeface="Georgia"/>
                <a:cs typeface="Georgia"/>
              </a:rPr>
              <a:t>totals.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>
              <a:latin typeface="Times New Roman"/>
              <a:cs typeface="Times New Roman"/>
            </a:endParaRPr>
          </a:p>
          <a:p>
            <a:pPr marL="638810" lvl="2" indent="-626110">
              <a:lnSpc>
                <a:spcPct val="100000"/>
              </a:lnSpc>
              <a:buFont typeface="Georgia"/>
              <a:buAutoNum type="arabicPeriod" startAt="3"/>
              <a:tabLst>
                <a:tab pos="638810" algn="l"/>
                <a:tab pos="639445" algn="l"/>
              </a:tabLst>
            </a:pPr>
            <a:r>
              <a:rPr sz="1400" b="1" spc="30" dirty="0">
                <a:latin typeface="Georgia"/>
                <a:cs typeface="Georgia"/>
              </a:rPr>
              <a:t>Chat</a:t>
            </a:r>
            <a:endParaRPr sz="1400"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  <a:spcBef>
                <a:spcPts val="740"/>
              </a:spcBef>
            </a:pPr>
            <a:r>
              <a:rPr sz="1200" spc="-10" dirty="0">
                <a:latin typeface="Georgia"/>
                <a:cs typeface="Georgia"/>
              </a:rPr>
              <a:t>GitGroup </a:t>
            </a:r>
            <a:r>
              <a:rPr sz="1200" spc="-55" dirty="0">
                <a:latin typeface="Georgia"/>
                <a:cs typeface="Georgia"/>
              </a:rPr>
              <a:t>offers </a:t>
            </a:r>
            <a:r>
              <a:rPr sz="1200" spc="-25" dirty="0">
                <a:latin typeface="Georgia"/>
                <a:cs typeface="Georgia"/>
              </a:rPr>
              <a:t>chat </a:t>
            </a:r>
            <a:r>
              <a:rPr sz="1200" spc="-55" dirty="0">
                <a:latin typeface="Georgia"/>
                <a:cs typeface="Georgia"/>
              </a:rPr>
              <a:t>room </a:t>
            </a:r>
            <a:r>
              <a:rPr sz="1200" spc="-45" dirty="0">
                <a:latin typeface="Georgia"/>
                <a:cs typeface="Georgia"/>
              </a:rPr>
              <a:t>for </a:t>
            </a:r>
            <a:r>
              <a:rPr sz="1200" spc="-55" dirty="0">
                <a:latin typeface="Georgia"/>
                <a:cs typeface="Georgia"/>
              </a:rPr>
              <a:t>users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45" dirty="0">
                <a:latin typeface="Georgia"/>
                <a:cs typeface="Georgia"/>
              </a:rPr>
              <a:t>communication. </a:t>
            </a:r>
            <a:r>
              <a:rPr sz="1200" spc="-25" dirty="0">
                <a:latin typeface="Georgia"/>
                <a:cs typeface="Georgia"/>
              </a:rPr>
              <a:t>There </a:t>
            </a:r>
            <a:r>
              <a:rPr sz="1200" spc="-40" dirty="0">
                <a:latin typeface="Georgia"/>
                <a:cs typeface="Georgia"/>
              </a:rPr>
              <a:t>are </a:t>
            </a:r>
            <a:r>
              <a:rPr sz="1200" spc="-45" dirty="0">
                <a:latin typeface="Georgia"/>
                <a:cs typeface="Georgia"/>
              </a:rPr>
              <a:t>two </a:t>
            </a:r>
            <a:r>
              <a:rPr sz="1200" spc="-20" dirty="0">
                <a:latin typeface="Georgia"/>
                <a:cs typeface="Georgia"/>
              </a:rPr>
              <a:t>types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20" dirty="0">
                <a:latin typeface="Georgia"/>
                <a:cs typeface="Georgia"/>
              </a:rPr>
              <a:t>chat. </a:t>
            </a:r>
            <a:r>
              <a:rPr sz="1200" spc="-35" dirty="0">
                <a:latin typeface="Georgia"/>
                <a:cs typeface="Georgia"/>
              </a:rPr>
              <a:t>One </a:t>
            </a:r>
            <a:r>
              <a:rPr sz="1200" spc="-45" dirty="0">
                <a:latin typeface="Georgia"/>
                <a:cs typeface="Georgia"/>
              </a:rPr>
              <a:t>is  </a:t>
            </a:r>
            <a:r>
              <a:rPr sz="1200" spc="-30" dirty="0">
                <a:latin typeface="Georgia"/>
                <a:cs typeface="Georgia"/>
              </a:rPr>
              <a:t>global</a:t>
            </a:r>
            <a:r>
              <a:rPr sz="1200" spc="90" dirty="0">
                <a:latin typeface="Georgia"/>
                <a:cs typeface="Georgia"/>
              </a:rPr>
              <a:t> </a:t>
            </a:r>
            <a:r>
              <a:rPr sz="1200" spc="-25" dirty="0">
                <a:latin typeface="Georgia"/>
                <a:cs typeface="Georgia"/>
              </a:rPr>
              <a:t>chat</a:t>
            </a:r>
            <a:r>
              <a:rPr sz="1200" spc="90" dirty="0">
                <a:latin typeface="Georgia"/>
                <a:cs typeface="Georgia"/>
              </a:rPr>
              <a:t> </a:t>
            </a:r>
            <a:r>
              <a:rPr sz="1200" spc="-50" dirty="0">
                <a:latin typeface="Georgia"/>
                <a:cs typeface="Georgia"/>
              </a:rPr>
              <a:t>which</a:t>
            </a:r>
            <a:r>
              <a:rPr sz="1200" spc="90" dirty="0">
                <a:latin typeface="Georgia"/>
                <a:cs typeface="Georgia"/>
              </a:rPr>
              <a:t> </a:t>
            </a:r>
            <a:r>
              <a:rPr sz="1200" spc="-45" dirty="0">
                <a:latin typeface="Georgia"/>
                <a:cs typeface="Georgia"/>
              </a:rPr>
              <a:t>is</a:t>
            </a:r>
            <a:r>
              <a:rPr sz="1200" spc="90" dirty="0">
                <a:latin typeface="Georgia"/>
                <a:cs typeface="Georgia"/>
              </a:rPr>
              <a:t> </a:t>
            </a:r>
            <a:r>
              <a:rPr sz="1200" spc="-50" dirty="0">
                <a:latin typeface="Georgia"/>
                <a:cs typeface="Georgia"/>
              </a:rPr>
              <a:t>used</a:t>
            </a:r>
            <a:r>
              <a:rPr sz="1200" spc="90" dirty="0">
                <a:latin typeface="Georgia"/>
                <a:cs typeface="Georgia"/>
              </a:rPr>
              <a:t> </a:t>
            </a:r>
            <a:r>
              <a:rPr sz="1200" spc="-15" dirty="0">
                <a:latin typeface="Georgia"/>
                <a:cs typeface="Georgia"/>
              </a:rPr>
              <a:t>to</a:t>
            </a:r>
            <a:r>
              <a:rPr sz="1200" spc="90" dirty="0">
                <a:latin typeface="Georgia"/>
                <a:cs typeface="Georgia"/>
              </a:rPr>
              <a:t> </a:t>
            </a:r>
            <a:r>
              <a:rPr sz="1200" spc="-45" dirty="0">
                <a:latin typeface="Georgia"/>
                <a:cs typeface="Georgia"/>
              </a:rPr>
              <a:t>communicate</a:t>
            </a:r>
            <a:r>
              <a:rPr sz="1200" spc="90" dirty="0">
                <a:latin typeface="Georgia"/>
                <a:cs typeface="Georgia"/>
              </a:rPr>
              <a:t> </a:t>
            </a:r>
            <a:r>
              <a:rPr sz="1200" spc="-45" dirty="0">
                <a:latin typeface="Georgia"/>
                <a:cs typeface="Georgia"/>
              </a:rPr>
              <a:t>friends</a:t>
            </a:r>
            <a:r>
              <a:rPr sz="1200" spc="90" dirty="0">
                <a:latin typeface="Georgia"/>
                <a:cs typeface="Georgia"/>
              </a:rPr>
              <a:t> </a:t>
            </a:r>
            <a:r>
              <a:rPr sz="1200" spc="-30" dirty="0">
                <a:latin typeface="Georgia"/>
                <a:cs typeface="Georgia"/>
              </a:rPr>
              <a:t>directly. </a:t>
            </a:r>
            <a:r>
              <a:rPr sz="1200" spc="-25" dirty="0">
                <a:latin typeface="Georgia"/>
                <a:cs typeface="Georgia"/>
              </a:rPr>
              <a:t>Another</a:t>
            </a:r>
            <a:r>
              <a:rPr sz="1200" spc="90" dirty="0">
                <a:latin typeface="Georgia"/>
                <a:cs typeface="Georgia"/>
              </a:rPr>
              <a:t> </a:t>
            </a:r>
            <a:r>
              <a:rPr sz="1200" spc="-45" dirty="0">
                <a:latin typeface="Georgia"/>
                <a:cs typeface="Georgia"/>
              </a:rPr>
              <a:t>is</a:t>
            </a:r>
            <a:r>
              <a:rPr sz="1200" spc="90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in-team</a:t>
            </a:r>
            <a:r>
              <a:rPr sz="1200" spc="90" dirty="0">
                <a:latin typeface="Georgia"/>
                <a:cs typeface="Georgia"/>
              </a:rPr>
              <a:t> </a:t>
            </a:r>
            <a:r>
              <a:rPr sz="1200" spc="-25" dirty="0">
                <a:latin typeface="Georgia"/>
                <a:cs typeface="Georgia"/>
              </a:rPr>
              <a:t>chat</a:t>
            </a:r>
            <a:r>
              <a:rPr sz="1200" spc="90" dirty="0">
                <a:latin typeface="Georgia"/>
                <a:cs typeface="Georgia"/>
              </a:rPr>
              <a:t> </a:t>
            </a:r>
            <a:r>
              <a:rPr sz="1200" spc="-50" dirty="0">
                <a:latin typeface="Georgia"/>
                <a:cs typeface="Georgia"/>
              </a:rPr>
              <a:t>which</a:t>
            </a:r>
            <a:r>
              <a:rPr sz="1200" spc="90" dirty="0">
                <a:latin typeface="Georgia"/>
                <a:cs typeface="Georgia"/>
              </a:rPr>
              <a:t> </a:t>
            </a:r>
            <a:r>
              <a:rPr sz="1200" spc="-45" dirty="0">
                <a:latin typeface="Georgia"/>
                <a:cs typeface="Georgia"/>
              </a:rPr>
              <a:t>is</a:t>
            </a:r>
            <a:r>
              <a:rPr sz="1200" spc="90" dirty="0">
                <a:latin typeface="Georgia"/>
                <a:cs typeface="Georgia"/>
              </a:rPr>
              <a:t> </a:t>
            </a:r>
            <a:r>
              <a:rPr sz="1200" spc="-50" dirty="0">
                <a:latin typeface="Georgia"/>
                <a:cs typeface="Georgia"/>
              </a:rPr>
              <a:t>used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92969" y="10304927"/>
            <a:ext cx="17462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35"/>
              </a:lnSpc>
            </a:pPr>
            <a:r>
              <a:rPr sz="1200" spc="-15" dirty="0">
                <a:latin typeface="Georgia"/>
                <a:cs typeface="Georgia"/>
              </a:rPr>
              <a:t>14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7380" y="60513"/>
            <a:ext cx="165544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i="1" spc="-35" dirty="0">
                <a:latin typeface="Georgia"/>
                <a:cs typeface="Georgia"/>
              </a:rPr>
              <a:t>5.2. </a:t>
            </a:r>
            <a:r>
              <a:rPr sz="1200" i="1" spc="10" dirty="0">
                <a:latin typeface="Georgia"/>
                <a:cs typeface="Georgia"/>
              </a:rPr>
              <a:t>STATE</a:t>
            </a:r>
            <a:r>
              <a:rPr sz="1200" i="1" spc="-70" dirty="0">
                <a:latin typeface="Georgia"/>
                <a:cs typeface="Georgia"/>
              </a:rPr>
              <a:t> </a:t>
            </a:r>
            <a:r>
              <a:rPr sz="1200" i="1" spc="10" dirty="0">
                <a:latin typeface="Georgia"/>
                <a:cs typeface="Georgia"/>
              </a:rPr>
              <a:t>DIAGRAM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64419" y="60513"/>
            <a:ext cx="236855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i="1" spc="30" dirty="0">
                <a:latin typeface="Georgia"/>
                <a:cs typeface="Georgia"/>
              </a:rPr>
              <a:t>CHAPTER </a:t>
            </a:r>
            <a:r>
              <a:rPr sz="1200" i="1" spc="-25" dirty="0">
                <a:latin typeface="Georgia"/>
                <a:cs typeface="Georgia"/>
              </a:rPr>
              <a:t>5. </a:t>
            </a:r>
            <a:r>
              <a:rPr sz="1200" i="1" spc="25" dirty="0">
                <a:latin typeface="Georgia"/>
                <a:cs typeface="Georgia"/>
              </a:rPr>
              <a:t>SYSTEM</a:t>
            </a:r>
            <a:r>
              <a:rPr sz="1200" i="1" spc="-25" dirty="0">
                <a:latin typeface="Georgia"/>
                <a:cs typeface="Georgia"/>
              </a:rPr>
              <a:t> </a:t>
            </a:r>
            <a:r>
              <a:rPr sz="1200" i="1" spc="-5" dirty="0">
                <a:latin typeface="Georgia"/>
                <a:cs typeface="Georgia"/>
              </a:rPr>
              <a:t>MODELS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0080" y="282613"/>
            <a:ext cx="6280150" cy="0"/>
          </a:xfrm>
          <a:custGeom>
            <a:avLst/>
            <a:gdLst/>
            <a:ahLst/>
            <a:cxnLst/>
            <a:rect l="l" t="t" r="r" b="b"/>
            <a:pathLst>
              <a:path w="6280150">
                <a:moveTo>
                  <a:pt x="0" y="0"/>
                </a:moveTo>
                <a:lnTo>
                  <a:pt x="6279845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27380" y="627377"/>
            <a:ext cx="6304915" cy="1781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45" dirty="0">
                <a:latin typeface="Georgia"/>
                <a:cs typeface="Georgia"/>
              </a:rPr>
              <a:t>communicate </a:t>
            </a:r>
            <a:r>
              <a:rPr sz="1200" spc="-55" dirty="0">
                <a:latin typeface="Georgia"/>
                <a:cs typeface="Georgia"/>
              </a:rPr>
              <a:t>among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35" dirty="0">
                <a:latin typeface="Georgia"/>
                <a:cs typeface="Georgia"/>
              </a:rPr>
              <a:t>team</a:t>
            </a:r>
            <a:r>
              <a:rPr sz="1200" spc="-105" dirty="0">
                <a:latin typeface="Georgia"/>
                <a:cs typeface="Georgia"/>
              </a:rPr>
              <a:t> </a:t>
            </a:r>
            <a:r>
              <a:rPr sz="1200" spc="-55" dirty="0">
                <a:latin typeface="Georgia"/>
                <a:cs typeface="Georgia"/>
              </a:rPr>
              <a:t>members.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572770" algn="l"/>
              </a:tabLst>
            </a:pPr>
            <a:r>
              <a:rPr sz="1700" b="1" spc="-60" dirty="0">
                <a:latin typeface="Georgia"/>
                <a:cs typeface="Georgia"/>
              </a:rPr>
              <a:t>5.2	</a:t>
            </a:r>
            <a:r>
              <a:rPr sz="1700" b="1" spc="-10" dirty="0">
                <a:latin typeface="Georgia"/>
                <a:cs typeface="Georgia"/>
              </a:rPr>
              <a:t>State</a:t>
            </a:r>
            <a:r>
              <a:rPr sz="1700" b="1" spc="204" dirty="0">
                <a:latin typeface="Georgia"/>
                <a:cs typeface="Georgia"/>
              </a:rPr>
              <a:t> </a:t>
            </a:r>
            <a:r>
              <a:rPr sz="1700" b="1" spc="-55" dirty="0">
                <a:latin typeface="Georgia"/>
                <a:cs typeface="Georgia"/>
              </a:rPr>
              <a:t>Diagram</a:t>
            </a:r>
            <a:endParaRPr sz="1700"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  <a:spcBef>
                <a:spcPts val="1085"/>
              </a:spcBef>
            </a:pPr>
            <a:r>
              <a:rPr sz="1200" spc="70" dirty="0">
                <a:latin typeface="Georgia"/>
                <a:cs typeface="Georgia"/>
              </a:rPr>
              <a:t>A </a:t>
            </a:r>
            <a:r>
              <a:rPr sz="1200" spc="-15" dirty="0">
                <a:latin typeface="Georgia"/>
                <a:cs typeface="Georgia"/>
              </a:rPr>
              <a:t>state </a:t>
            </a:r>
            <a:r>
              <a:rPr sz="1200" spc="-35" dirty="0">
                <a:latin typeface="Georgia"/>
                <a:cs typeface="Georgia"/>
              </a:rPr>
              <a:t>diagram, </a:t>
            </a:r>
            <a:r>
              <a:rPr sz="1200" spc="-50" dirty="0">
                <a:latin typeface="Georgia"/>
                <a:cs typeface="Georgia"/>
              </a:rPr>
              <a:t>sometimes </a:t>
            </a:r>
            <a:r>
              <a:rPr sz="1200" spc="-60" dirty="0">
                <a:latin typeface="Georgia"/>
                <a:cs typeface="Georgia"/>
              </a:rPr>
              <a:t>known </a:t>
            </a:r>
            <a:r>
              <a:rPr sz="1200" spc="-40" dirty="0">
                <a:latin typeface="Georgia"/>
                <a:cs typeface="Georgia"/>
              </a:rPr>
              <a:t>as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15" dirty="0">
                <a:latin typeface="Georgia"/>
                <a:cs typeface="Georgia"/>
              </a:rPr>
              <a:t>state </a:t>
            </a:r>
            <a:r>
              <a:rPr sz="1200" spc="-55" dirty="0">
                <a:latin typeface="Georgia"/>
                <a:cs typeface="Georgia"/>
              </a:rPr>
              <a:t>machine </a:t>
            </a:r>
            <a:r>
              <a:rPr sz="1200" spc="-35" dirty="0">
                <a:latin typeface="Georgia"/>
                <a:cs typeface="Georgia"/>
              </a:rPr>
              <a:t>diagram,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10" dirty="0">
                <a:latin typeface="Georgia"/>
                <a:cs typeface="Georgia"/>
              </a:rPr>
              <a:t>type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35" dirty="0">
                <a:latin typeface="Georgia"/>
                <a:cs typeface="Georgia"/>
              </a:rPr>
              <a:t>behavioral </a:t>
            </a:r>
            <a:r>
              <a:rPr sz="1200" spc="-40" dirty="0">
                <a:latin typeface="Georgia"/>
                <a:cs typeface="Georgia"/>
              </a:rPr>
              <a:t>diagram  </a:t>
            </a:r>
            <a:r>
              <a:rPr sz="1200" spc="-45" dirty="0">
                <a:latin typeface="Georgia"/>
                <a:cs typeface="Georgia"/>
              </a:rPr>
              <a:t>in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45" dirty="0">
                <a:latin typeface="Georgia"/>
                <a:cs typeface="Georgia"/>
              </a:rPr>
              <a:t>Unified </a:t>
            </a:r>
            <a:r>
              <a:rPr sz="1200" spc="-40" dirty="0">
                <a:latin typeface="Georgia"/>
                <a:cs typeface="Georgia"/>
              </a:rPr>
              <a:t>Modeling </a:t>
            </a:r>
            <a:r>
              <a:rPr sz="1200" spc="-35" dirty="0">
                <a:latin typeface="Georgia"/>
                <a:cs typeface="Georgia"/>
              </a:rPr>
              <a:t>Language </a:t>
            </a:r>
            <a:r>
              <a:rPr sz="1200" spc="-15" dirty="0">
                <a:latin typeface="Georgia"/>
                <a:cs typeface="Georgia"/>
              </a:rPr>
              <a:t>(UML) </a:t>
            </a:r>
            <a:r>
              <a:rPr sz="1200" dirty="0">
                <a:latin typeface="Georgia"/>
                <a:cs typeface="Georgia"/>
              </a:rPr>
              <a:t>that </a:t>
            </a:r>
            <a:r>
              <a:rPr sz="1200" spc="-60" dirty="0">
                <a:latin typeface="Georgia"/>
                <a:cs typeface="Georgia"/>
              </a:rPr>
              <a:t>shows </a:t>
            </a:r>
            <a:r>
              <a:rPr sz="1200" spc="-30" dirty="0">
                <a:latin typeface="Georgia"/>
                <a:cs typeface="Georgia"/>
              </a:rPr>
              <a:t>transitions </a:t>
            </a:r>
            <a:r>
              <a:rPr sz="1200" spc="-45" dirty="0">
                <a:latin typeface="Georgia"/>
                <a:cs typeface="Georgia"/>
              </a:rPr>
              <a:t>between various</a:t>
            </a:r>
            <a:r>
              <a:rPr sz="1200" spc="-10" dirty="0">
                <a:latin typeface="Georgia"/>
                <a:cs typeface="Georgia"/>
              </a:rPr>
              <a:t> </a:t>
            </a:r>
            <a:r>
              <a:rPr sz="1200" spc="-15" dirty="0">
                <a:latin typeface="Georgia"/>
                <a:cs typeface="Georgia"/>
              </a:rPr>
              <a:t>objects.</a:t>
            </a:r>
            <a:endParaRPr sz="1200">
              <a:latin typeface="Georgia"/>
              <a:cs typeface="Georgia"/>
            </a:endParaRPr>
          </a:p>
          <a:p>
            <a:pPr marL="12700" marR="5715" algn="just">
              <a:lnSpc>
                <a:spcPct val="100000"/>
              </a:lnSpc>
              <a:spcBef>
                <a:spcPts val="10"/>
              </a:spcBef>
            </a:pP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45" dirty="0">
                <a:latin typeface="Georgia"/>
                <a:cs typeface="Georgia"/>
              </a:rPr>
              <a:t>following </a:t>
            </a:r>
            <a:r>
              <a:rPr sz="1200" spc="-15" dirty="0">
                <a:latin typeface="Georgia"/>
                <a:cs typeface="Georgia"/>
              </a:rPr>
              <a:t>state </a:t>
            </a:r>
            <a:r>
              <a:rPr sz="1200" spc="-40" dirty="0">
                <a:latin typeface="Georgia"/>
                <a:cs typeface="Georgia"/>
              </a:rPr>
              <a:t>diagram </a:t>
            </a:r>
            <a:r>
              <a:rPr sz="1200" spc="-60" dirty="0">
                <a:latin typeface="Georgia"/>
                <a:cs typeface="Georgia"/>
              </a:rPr>
              <a:t>shows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30" dirty="0">
                <a:latin typeface="Georgia"/>
                <a:cs typeface="Georgia"/>
              </a:rPr>
              <a:t>transition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50" dirty="0">
                <a:latin typeface="Georgia"/>
                <a:cs typeface="Georgia"/>
              </a:rPr>
              <a:t>user </a:t>
            </a:r>
            <a:r>
              <a:rPr sz="1200" spc="-10" dirty="0">
                <a:latin typeface="Georgia"/>
                <a:cs typeface="Georgia"/>
              </a:rPr>
              <a:t>type. </a:t>
            </a:r>
            <a:r>
              <a:rPr sz="1200" spc="-15" dirty="0">
                <a:latin typeface="Georgia"/>
                <a:cs typeface="Georgia"/>
              </a:rPr>
              <a:t>Every </a:t>
            </a:r>
            <a:r>
              <a:rPr sz="1200" spc="-55" dirty="0">
                <a:latin typeface="Georgia"/>
                <a:cs typeface="Georgia"/>
              </a:rPr>
              <a:t>use </a:t>
            </a:r>
            <a:r>
              <a:rPr sz="1200" spc="-35" dirty="0">
                <a:latin typeface="Georgia"/>
                <a:cs typeface="Georgia"/>
              </a:rPr>
              <a:t>can </a:t>
            </a:r>
            <a:r>
              <a:rPr sz="1200" spc="-30" dirty="0">
                <a:latin typeface="Georgia"/>
                <a:cs typeface="Georgia"/>
              </a:rPr>
              <a:t>create their </a:t>
            </a:r>
            <a:r>
              <a:rPr sz="1200" spc="-70" dirty="0">
                <a:latin typeface="Georgia"/>
                <a:cs typeface="Georgia"/>
              </a:rPr>
              <a:t>own  </a:t>
            </a:r>
            <a:r>
              <a:rPr sz="1200" spc="-20" dirty="0">
                <a:latin typeface="Georgia"/>
                <a:cs typeface="Georgia"/>
              </a:rPr>
              <a:t>projects. </a:t>
            </a:r>
            <a:r>
              <a:rPr sz="1200" spc="-40" dirty="0">
                <a:latin typeface="Georgia"/>
                <a:cs typeface="Georgia"/>
              </a:rPr>
              <a:t>If </a:t>
            </a:r>
            <a:r>
              <a:rPr sz="1200" spc="-15" dirty="0">
                <a:latin typeface="Georgia"/>
                <a:cs typeface="Georgia"/>
              </a:rPr>
              <a:t>they </a:t>
            </a:r>
            <a:r>
              <a:rPr sz="1200" spc="-40" dirty="0">
                <a:latin typeface="Georgia"/>
                <a:cs typeface="Georgia"/>
              </a:rPr>
              <a:t>are </a:t>
            </a:r>
            <a:r>
              <a:rPr sz="1200" spc="-45" dirty="0">
                <a:latin typeface="Georgia"/>
                <a:cs typeface="Georgia"/>
              </a:rPr>
              <a:t>in </a:t>
            </a:r>
            <a:r>
              <a:rPr sz="1200" spc="-30" dirty="0">
                <a:latin typeface="Georgia"/>
                <a:cs typeface="Georgia"/>
              </a:rPr>
              <a:t>their </a:t>
            </a:r>
            <a:r>
              <a:rPr sz="1200" spc="-70" dirty="0">
                <a:latin typeface="Georgia"/>
                <a:cs typeface="Georgia"/>
              </a:rPr>
              <a:t>own </a:t>
            </a:r>
            <a:r>
              <a:rPr sz="1200" spc="-20" dirty="0">
                <a:latin typeface="Georgia"/>
                <a:cs typeface="Georgia"/>
              </a:rPr>
              <a:t>projects, </a:t>
            </a:r>
            <a:r>
              <a:rPr sz="1200" spc="-15" dirty="0">
                <a:latin typeface="Georgia"/>
                <a:cs typeface="Georgia"/>
              </a:rPr>
              <a:t>they </a:t>
            </a:r>
            <a:r>
              <a:rPr sz="1200" spc="-40" dirty="0">
                <a:latin typeface="Georgia"/>
                <a:cs typeface="Georgia"/>
              </a:rPr>
              <a:t>are </a:t>
            </a:r>
            <a:r>
              <a:rPr sz="1200" spc="-55" dirty="0">
                <a:latin typeface="Georgia"/>
                <a:cs typeface="Georgia"/>
              </a:rPr>
              <a:t>owners, </a:t>
            </a:r>
            <a:r>
              <a:rPr sz="1200" spc="-50" dirty="0">
                <a:latin typeface="Georgia"/>
                <a:cs typeface="Georgia"/>
              </a:rPr>
              <a:t>verse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20" dirty="0">
                <a:latin typeface="Georgia"/>
                <a:cs typeface="Georgia"/>
              </a:rPr>
              <a:t>vice, </a:t>
            </a:r>
            <a:r>
              <a:rPr sz="1200" spc="-15" dirty="0">
                <a:latin typeface="Georgia"/>
                <a:cs typeface="Georgia"/>
              </a:rPr>
              <a:t>they </a:t>
            </a:r>
            <a:r>
              <a:rPr sz="1200" spc="-40" dirty="0">
                <a:latin typeface="Georgia"/>
                <a:cs typeface="Georgia"/>
              </a:rPr>
              <a:t>are </a:t>
            </a:r>
            <a:r>
              <a:rPr sz="1200" spc="-25" dirty="0">
                <a:latin typeface="Georgia"/>
                <a:cs typeface="Georgia"/>
              </a:rPr>
              <a:t>collaborator.  </a:t>
            </a:r>
            <a:r>
              <a:rPr sz="1200" spc="-30" dirty="0">
                <a:latin typeface="Georgia"/>
                <a:cs typeface="Georgia"/>
              </a:rPr>
              <a:t>Therefore, </a:t>
            </a:r>
            <a:r>
              <a:rPr sz="1200" spc="-65" dirty="0">
                <a:latin typeface="Georgia"/>
                <a:cs typeface="Georgia"/>
              </a:rPr>
              <a:t>one </a:t>
            </a:r>
            <a:r>
              <a:rPr sz="1200" spc="-50" dirty="0">
                <a:latin typeface="Georgia"/>
                <a:cs typeface="Georgia"/>
              </a:rPr>
              <a:t>user </a:t>
            </a:r>
            <a:r>
              <a:rPr sz="1200" spc="-35" dirty="0">
                <a:latin typeface="Georgia"/>
                <a:cs typeface="Georgia"/>
              </a:rPr>
              <a:t>can </a:t>
            </a:r>
            <a:r>
              <a:rPr sz="1200" spc="-30" dirty="0">
                <a:latin typeface="Georgia"/>
                <a:cs typeface="Georgia"/>
              </a:rPr>
              <a:t>be </a:t>
            </a:r>
            <a:r>
              <a:rPr sz="1200" spc="-20" dirty="0">
                <a:latin typeface="Georgia"/>
                <a:cs typeface="Georgia"/>
              </a:rPr>
              <a:t>both </a:t>
            </a:r>
            <a:r>
              <a:rPr sz="1200" spc="-60" dirty="0">
                <a:latin typeface="Georgia"/>
                <a:cs typeface="Georgia"/>
              </a:rPr>
              <a:t>owner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30" dirty="0">
                <a:latin typeface="Georgia"/>
                <a:cs typeface="Georgia"/>
              </a:rPr>
              <a:t>collaborator </a:t>
            </a:r>
            <a:r>
              <a:rPr sz="1200" spc="-40" dirty="0">
                <a:latin typeface="Georgia"/>
                <a:cs typeface="Georgia"/>
              </a:rPr>
              <a:t>according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20" dirty="0">
                <a:latin typeface="Georgia"/>
                <a:cs typeface="Georgia"/>
              </a:rPr>
              <a:t>project </a:t>
            </a:r>
            <a:r>
              <a:rPr sz="1200" spc="-15" dirty="0">
                <a:latin typeface="Georgia"/>
                <a:cs typeface="Georgia"/>
              </a:rPr>
              <a:t>they </a:t>
            </a:r>
            <a:r>
              <a:rPr sz="1200" spc="-40" dirty="0">
                <a:latin typeface="Georgia"/>
                <a:cs typeface="Georgia"/>
              </a:rPr>
              <a:t>are</a:t>
            </a:r>
            <a:r>
              <a:rPr sz="1200" spc="-165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managing.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86283" y="2735366"/>
            <a:ext cx="4387499" cy="2126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27380" y="5066141"/>
            <a:ext cx="6306185" cy="15119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6905">
              <a:lnSpc>
                <a:spcPct val="100000"/>
              </a:lnSpc>
              <a:spcBef>
                <a:spcPts val="95"/>
              </a:spcBef>
            </a:pPr>
            <a:r>
              <a:rPr sz="1200" spc="-25" dirty="0">
                <a:latin typeface="Georgia"/>
                <a:cs typeface="Georgia"/>
              </a:rPr>
              <a:t>Figure </a:t>
            </a:r>
            <a:r>
              <a:rPr sz="1200" spc="-50" dirty="0">
                <a:latin typeface="Georgia"/>
                <a:cs typeface="Georgia"/>
              </a:rPr>
              <a:t>5.2: User </a:t>
            </a:r>
            <a:r>
              <a:rPr sz="1200" spc="5" dirty="0">
                <a:latin typeface="Georgia"/>
                <a:cs typeface="Georgia"/>
              </a:rPr>
              <a:t>Type </a:t>
            </a:r>
            <a:r>
              <a:rPr sz="1200" spc="-5" dirty="0">
                <a:latin typeface="Georgia"/>
                <a:cs typeface="Georgia"/>
              </a:rPr>
              <a:t>State</a:t>
            </a:r>
            <a:r>
              <a:rPr sz="1200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</a:rPr>
              <a:t>Diagram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50">
              <a:latin typeface="Times New Roman"/>
              <a:cs typeface="Times New Roman"/>
            </a:endParaRPr>
          </a:p>
          <a:p>
            <a:pPr marL="12700" marR="5080" indent="222885" algn="just">
              <a:lnSpc>
                <a:spcPct val="100000"/>
              </a:lnSpc>
            </a:pPr>
            <a:r>
              <a:rPr sz="1200" spc="-10" dirty="0">
                <a:latin typeface="Georgia"/>
                <a:cs typeface="Georgia"/>
              </a:rPr>
              <a:t>GitGroup </a:t>
            </a:r>
            <a:r>
              <a:rPr sz="1200" spc="-55" dirty="0">
                <a:latin typeface="Georgia"/>
                <a:cs typeface="Georgia"/>
              </a:rPr>
              <a:t>offers </a:t>
            </a:r>
            <a:r>
              <a:rPr sz="1200" spc="-30" dirty="0">
                <a:latin typeface="Georgia"/>
                <a:cs typeface="Georgia"/>
              </a:rPr>
              <a:t>every </a:t>
            </a:r>
            <a:r>
              <a:rPr sz="1200" spc="-20" dirty="0">
                <a:latin typeface="Georgia"/>
                <a:cs typeface="Georgia"/>
              </a:rPr>
              <a:t>project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10" dirty="0">
                <a:latin typeface="Georgia"/>
                <a:cs typeface="Georgia"/>
              </a:rPr>
              <a:t>KanBan </a:t>
            </a:r>
            <a:r>
              <a:rPr sz="1200" spc="-30" dirty="0">
                <a:latin typeface="Georgia"/>
                <a:cs typeface="Georgia"/>
              </a:rPr>
              <a:t>board. </a:t>
            </a:r>
            <a:r>
              <a:rPr sz="1200" spc="-25" dirty="0">
                <a:latin typeface="Georgia"/>
                <a:cs typeface="Georgia"/>
              </a:rPr>
              <a:t>You </a:t>
            </a:r>
            <a:r>
              <a:rPr sz="1200" spc="-35" dirty="0">
                <a:latin typeface="Georgia"/>
                <a:cs typeface="Georgia"/>
              </a:rPr>
              <a:t>can </a:t>
            </a:r>
            <a:r>
              <a:rPr sz="1200" spc="-30" dirty="0">
                <a:latin typeface="Georgia"/>
                <a:cs typeface="Georgia"/>
              </a:rPr>
              <a:t>create </a:t>
            </a:r>
            <a:r>
              <a:rPr sz="1200" spc="-40" dirty="0">
                <a:latin typeface="Georgia"/>
                <a:cs typeface="Georgia"/>
              </a:rPr>
              <a:t>multiple </a:t>
            </a:r>
            <a:r>
              <a:rPr sz="1200" spc="-15" dirty="0">
                <a:latin typeface="Georgia"/>
                <a:cs typeface="Georgia"/>
              </a:rPr>
              <a:t>KanBans </a:t>
            </a:r>
            <a:r>
              <a:rPr sz="1200" spc="-45" dirty="0">
                <a:latin typeface="Georgia"/>
                <a:cs typeface="Georgia"/>
              </a:rPr>
              <a:t>for </a:t>
            </a:r>
            <a:r>
              <a:rPr sz="1200" spc="-25" dirty="0">
                <a:latin typeface="Georgia"/>
                <a:cs typeface="Georgia"/>
              </a:rPr>
              <a:t>the  </a:t>
            </a:r>
            <a:r>
              <a:rPr sz="1200" spc="-20" dirty="0">
                <a:latin typeface="Georgia"/>
                <a:cs typeface="Georgia"/>
              </a:rPr>
              <a:t>project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30" dirty="0">
                <a:latin typeface="Georgia"/>
                <a:cs typeface="Georgia"/>
              </a:rPr>
              <a:t>every </a:t>
            </a:r>
            <a:r>
              <a:rPr sz="1200" spc="-10" dirty="0">
                <a:latin typeface="Georgia"/>
                <a:cs typeface="Georgia"/>
              </a:rPr>
              <a:t>KanBan </a:t>
            </a:r>
            <a:r>
              <a:rPr sz="1200" spc="-45" dirty="0">
                <a:latin typeface="Georgia"/>
                <a:cs typeface="Georgia"/>
              </a:rPr>
              <a:t>has </a:t>
            </a:r>
            <a:r>
              <a:rPr sz="1200" spc="-15" dirty="0">
                <a:latin typeface="Georgia"/>
                <a:cs typeface="Georgia"/>
              </a:rPr>
              <a:t>its </a:t>
            </a:r>
            <a:r>
              <a:rPr sz="1200" spc="-70" dirty="0">
                <a:latin typeface="Georgia"/>
                <a:cs typeface="Georgia"/>
              </a:rPr>
              <a:t>own </a:t>
            </a:r>
            <a:r>
              <a:rPr sz="1200" spc="-50" dirty="0">
                <a:latin typeface="Georgia"/>
                <a:cs typeface="Georgia"/>
              </a:rPr>
              <a:t>due </a:t>
            </a:r>
            <a:r>
              <a:rPr sz="1200" spc="-45" dirty="0">
                <a:latin typeface="Georgia"/>
                <a:cs typeface="Georgia"/>
              </a:rPr>
              <a:t>day, </a:t>
            </a:r>
            <a:r>
              <a:rPr sz="1200" spc="-25" dirty="0">
                <a:latin typeface="Georgia"/>
                <a:cs typeface="Georgia"/>
              </a:rPr>
              <a:t>after the </a:t>
            </a:r>
            <a:r>
              <a:rPr sz="1200" spc="-50" dirty="0">
                <a:latin typeface="Georgia"/>
                <a:cs typeface="Georgia"/>
              </a:rPr>
              <a:t>due </a:t>
            </a:r>
            <a:r>
              <a:rPr sz="1200" spc="-25" dirty="0">
                <a:latin typeface="Georgia"/>
                <a:cs typeface="Georgia"/>
              </a:rPr>
              <a:t>day the </a:t>
            </a:r>
            <a:r>
              <a:rPr sz="1200" spc="-10" dirty="0">
                <a:latin typeface="Georgia"/>
                <a:cs typeface="Georgia"/>
              </a:rPr>
              <a:t>KanBan </a:t>
            </a:r>
            <a:r>
              <a:rPr sz="1200" spc="-30" dirty="0">
                <a:latin typeface="Georgia"/>
                <a:cs typeface="Georgia"/>
              </a:rPr>
              <a:t>will </a:t>
            </a:r>
            <a:r>
              <a:rPr sz="1200" spc="-50" dirty="0">
                <a:latin typeface="Georgia"/>
                <a:cs typeface="Georgia"/>
              </a:rPr>
              <a:t>finished </a:t>
            </a:r>
            <a:r>
              <a:rPr sz="1200" spc="-65" dirty="0">
                <a:latin typeface="Georgia"/>
                <a:cs typeface="Georgia"/>
              </a:rPr>
              <a:t>no  </a:t>
            </a:r>
            <a:r>
              <a:rPr sz="1200" spc="-20" dirty="0">
                <a:latin typeface="Georgia"/>
                <a:cs typeface="Georgia"/>
              </a:rPr>
              <a:t>matter </a:t>
            </a:r>
            <a:r>
              <a:rPr sz="1200" spc="-65" dirty="0">
                <a:latin typeface="Georgia"/>
                <a:cs typeface="Georgia"/>
              </a:rPr>
              <a:t>how </a:t>
            </a:r>
            <a:r>
              <a:rPr sz="1200" spc="-45" dirty="0">
                <a:latin typeface="Georgia"/>
                <a:cs typeface="Georgia"/>
              </a:rPr>
              <a:t>many </a:t>
            </a:r>
            <a:r>
              <a:rPr sz="1200" spc="-40" dirty="0">
                <a:latin typeface="Georgia"/>
                <a:cs typeface="Georgia"/>
              </a:rPr>
              <a:t>cards are </a:t>
            </a:r>
            <a:r>
              <a:rPr sz="1200" spc="-30" dirty="0">
                <a:latin typeface="Georgia"/>
                <a:cs typeface="Georgia"/>
              </a:rPr>
              <a:t>not </a:t>
            </a:r>
            <a:r>
              <a:rPr sz="1200" spc="-45" dirty="0">
                <a:latin typeface="Georgia"/>
                <a:cs typeface="Georgia"/>
              </a:rPr>
              <a:t>finished. </a:t>
            </a:r>
            <a:r>
              <a:rPr sz="1200" spc="-25" dirty="0">
                <a:latin typeface="Georgia"/>
                <a:cs typeface="Georgia"/>
              </a:rPr>
              <a:t>These </a:t>
            </a:r>
            <a:r>
              <a:rPr sz="1200" spc="-50" dirty="0">
                <a:latin typeface="Georgia"/>
                <a:cs typeface="Georgia"/>
              </a:rPr>
              <a:t>unfinished </a:t>
            </a:r>
            <a:r>
              <a:rPr sz="1200" spc="-25" dirty="0">
                <a:latin typeface="Georgia"/>
                <a:cs typeface="Georgia"/>
              </a:rPr>
              <a:t>cards’ </a:t>
            </a:r>
            <a:r>
              <a:rPr sz="1200" spc="-40" dirty="0">
                <a:latin typeface="Georgia"/>
                <a:cs typeface="Georgia"/>
              </a:rPr>
              <a:t>information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50" dirty="0">
                <a:latin typeface="Georgia"/>
                <a:cs typeface="Georgia"/>
              </a:rPr>
              <a:t>used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30" dirty="0">
                <a:latin typeface="Georgia"/>
                <a:cs typeface="Georgia"/>
              </a:rPr>
              <a:t>analyzed 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20" dirty="0">
                <a:latin typeface="Georgia"/>
                <a:cs typeface="Georgia"/>
              </a:rPr>
              <a:t>project </a:t>
            </a:r>
            <a:r>
              <a:rPr sz="1200" spc="-45" dirty="0">
                <a:latin typeface="Georgia"/>
                <a:cs typeface="Georgia"/>
              </a:rPr>
              <a:t>development</a:t>
            </a:r>
            <a:r>
              <a:rPr sz="1200" spc="95" dirty="0">
                <a:latin typeface="Georgia"/>
                <a:cs typeface="Georgia"/>
              </a:rPr>
              <a:t> </a:t>
            </a:r>
            <a:r>
              <a:rPr sz="1200" spc="-15" dirty="0">
                <a:latin typeface="Georgia"/>
                <a:cs typeface="Georgia"/>
              </a:rPr>
              <a:t>status.</a:t>
            </a:r>
            <a:endParaRPr sz="1200">
              <a:latin typeface="Georgia"/>
              <a:cs typeface="Georgia"/>
            </a:endParaRPr>
          </a:p>
          <a:p>
            <a:pPr marL="12700" marR="6985">
              <a:lnSpc>
                <a:spcPct val="100000"/>
              </a:lnSpc>
              <a:spcBef>
                <a:spcPts val="20"/>
              </a:spcBef>
            </a:pPr>
            <a:r>
              <a:rPr sz="1200" spc="-55" dirty="0">
                <a:latin typeface="Georgia"/>
                <a:cs typeface="Georgia"/>
              </a:rPr>
              <a:t>In </a:t>
            </a:r>
            <a:r>
              <a:rPr sz="1200" spc="-65" dirty="0">
                <a:latin typeface="Georgia"/>
                <a:cs typeface="Georgia"/>
              </a:rPr>
              <a:t>one </a:t>
            </a:r>
            <a:r>
              <a:rPr sz="1200" spc="-10" dirty="0">
                <a:latin typeface="Georgia"/>
                <a:cs typeface="Georgia"/>
              </a:rPr>
              <a:t>KanBan, </a:t>
            </a:r>
            <a:r>
              <a:rPr sz="1200" spc="-70" dirty="0">
                <a:latin typeface="Georgia"/>
                <a:cs typeface="Georgia"/>
              </a:rPr>
              <a:t>some </a:t>
            </a:r>
            <a:r>
              <a:rPr sz="1200" spc="-40" dirty="0">
                <a:latin typeface="Georgia"/>
                <a:cs typeface="Georgia"/>
              </a:rPr>
              <a:t>cards </a:t>
            </a:r>
            <a:r>
              <a:rPr sz="1200" spc="-50" dirty="0">
                <a:latin typeface="Georgia"/>
                <a:cs typeface="Georgia"/>
              </a:rPr>
              <a:t>which </a:t>
            </a:r>
            <a:r>
              <a:rPr sz="1200" spc="-45" dirty="0">
                <a:latin typeface="Georgia"/>
                <a:cs typeface="Georgia"/>
              </a:rPr>
              <a:t>represent </a:t>
            </a:r>
            <a:r>
              <a:rPr sz="1200" spc="-70" dirty="0">
                <a:latin typeface="Georgia"/>
                <a:cs typeface="Georgia"/>
              </a:rPr>
              <a:t>some </a:t>
            </a:r>
            <a:r>
              <a:rPr sz="1200" spc="-20" dirty="0">
                <a:latin typeface="Georgia"/>
                <a:cs typeface="Georgia"/>
              </a:rPr>
              <a:t>task </a:t>
            </a:r>
            <a:r>
              <a:rPr sz="1200" spc="-60" dirty="0">
                <a:latin typeface="Georgia"/>
                <a:cs typeface="Georgia"/>
              </a:rPr>
              <a:t>flow </a:t>
            </a:r>
            <a:r>
              <a:rPr sz="1200" spc="-35" dirty="0">
                <a:latin typeface="Georgia"/>
                <a:cs typeface="Georgia"/>
              </a:rPr>
              <a:t>through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30" dirty="0">
                <a:latin typeface="Georgia"/>
                <a:cs typeface="Georgia"/>
              </a:rPr>
              <a:t>set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25" dirty="0">
                <a:latin typeface="Georgia"/>
                <a:cs typeface="Georgia"/>
              </a:rPr>
              <a:t>step, </a:t>
            </a:r>
            <a:r>
              <a:rPr sz="1200" spc="-55" dirty="0">
                <a:latin typeface="Georgia"/>
                <a:cs typeface="Georgia"/>
              </a:rPr>
              <a:t>such </a:t>
            </a:r>
            <a:r>
              <a:rPr sz="1200" spc="-40" dirty="0">
                <a:latin typeface="Georgia"/>
                <a:cs typeface="Georgia"/>
              </a:rPr>
              <a:t>as </a:t>
            </a:r>
            <a:r>
              <a:rPr sz="1200" spc="-45" dirty="0">
                <a:latin typeface="Georgia"/>
                <a:cs typeface="Georgia"/>
              </a:rPr>
              <a:t>devel-  </a:t>
            </a:r>
            <a:r>
              <a:rPr sz="1200" spc="-40" dirty="0">
                <a:latin typeface="Georgia"/>
                <a:cs typeface="Georgia"/>
              </a:rPr>
              <a:t>oping, </a:t>
            </a:r>
            <a:r>
              <a:rPr sz="1200" spc="-20" dirty="0">
                <a:latin typeface="Georgia"/>
                <a:cs typeface="Georgia"/>
              </a:rPr>
              <a:t>testing, </a:t>
            </a:r>
            <a:r>
              <a:rPr sz="1200" spc="-35" dirty="0">
                <a:latin typeface="Georgia"/>
                <a:cs typeface="Georgia"/>
              </a:rPr>
              <a:t>done...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-30" dirty="0">
                <a:latin typeface="Georgia"/>
                <a:cs typeface="Georgia"/>
              </a:rPr>
              <a:t>Each </a:t>
            </a:r>
            <a:r>
              <a:rPr sz="1200" spc="-50" dirty="0">
                <a:latin typeface="Georgia"/>
                <a:cs typeface="Georgia"/>
              </a:rPr>
              <a:t>moving of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35" dirty="0">
                <a:latin typeface="Georgia"/>
                <a:cs typeface="Georgia"/>
              </a:rPr>
              <a:t>card </a:t>
            </a:r>
            <a:r>
              <a:rPr sz="1200" spc="-30" dirty="0">
                <a:latin typeface="Georgia"/>
                <a:cs typeface="Georgia"/>
              </a:rPr>
              <a:t>will </a:t>
            </a:r>
            <a:r>
              <a:rPr sz="1200" spc="-50" dirty="0">
                <a:latin typeface="Georgia"/>
                <a:cs typeface="Georgia"/>
              </a:rPr>
              <a:t>change </a:t>
            </a:r>
            <a:r>
              <a:rPr sz="1200" spc="-15" dirty="0">
                <a:latin typeface="Georgia"/>
                <a:cs typeface="Georgia"/>
              </a:rPr>
              <a:t>its state </a:t>
            </a:r>
            <a:r>
              <a:rPr sz="1200" spc="-45" dirty="0">
                <a:latin typeface="Georgia"/>
                <a:cs typeface="Georgia"/>
              </a:rPr>
              <a:t>in</a:t>
            </a:r>
            <a:r>
              <a:rPr sz="1200" spc="-55" dirty="0">
                <a:latin typeface="Georgia"/>
                <a:cs typeface="Georgia"/>
              </a:rPr>
              <a:t>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10" dirty="0">
                <a:latin typeface="Georgia"/>
                <a:cs typeface="Georgia"/>
              </a:rPr>
              <a:t>KanBan.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70565" y="6750092"/>
            <a:ext cx="5018881" cy="19388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27380" y="8834384"/>
            <a:ext cx="6305550" cy="12611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78660">
              <a:lnSpc>
                <a:spcPct val="100000"/>
              </a:lnSpc>
              <a:spcBef>
                <a:spcPts val="95"/>
              </a:spcBef>
            </a:pPr>
            <a:r>
              <a:rPr sz="1200" spc="-25" dirty="0">
                <a:latin typeface="Georgia"/>
                <a:cs typeface="Georgia"/>
              </a:rPr>
              <a:t>Figure </a:t>
            </a:r>
            <a:r>
              <a:rPr sz="1200" spc="-45" dirty="0">
                <a:latin typeface="Georgia"/>
                <a:cs typeface="Georgia"/>
              </a:rPr>
              <a:t>5.3: </a:t>
            </a:r>
            <a:r>
              <a:rPr sz="1200" spc="-10" dirty="0">
                <a:latin typeface="Georgia"/>
                <a:cs typeface="Georgia"/>
              </a:rPr>
              <a:t>KanBan </a:t>
            </a:r>
            <a:r>
              <a:rPr sz="1200" spc="-5" dirty="0">
                <a:latin typeface="Georgia"/>
                <a:cs typeface="Georgia"/>
              </a:rPr>
              <a:t>State</a:t>
            </a:r>
            <a:r>
              <a:rPr sz="1200" spc="95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</a:rPr>
              <a:t>Diagram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  <a:tabLst>
                <a:tab pos="572770" algn="l"/>
              </a:tabLst>
            </a:pPr>
            <a:r>
              <a:rPr sz="1700" b="1" spc="-60" dirty="0">
                <a:latin typeface="Georgia"/>
                <a:cs typeface="Georgia"/>
              </a:rPr>
              <a:t>5.3	</a:t>
            </a:r>
            <a:r>
              <a:rPr sz="1700" b="1" spc="25" dirty="0">
                <a:latin typeface="Georgia"/>
                <a:cs typeface="Georgia"/>
              </a:rPr>
              <a:t>Activity</a:t>
            </a:r>
            <a:r>
              <a:rPr sz="1700" b="1" spc="210" dirty="0">
                <a:latin typeface="Georgia"/>
                <a:cs typeface="Georgia"/>
              </a:rPr>
              <a:t> </a:t>
            </a:r>
            <a:r>
              <a:rPr sz="1700" b="1" spc="-55" dirty="0">
                <a:latin typeface="Georgia"/>
                <a:cs typeface="Georgia"/>
              </a:rPr>
              <a:t>Diagram</a:t>
            </a:r>
            <a:endParaRPr sz="1700"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  <a:spcBef>
                <a:spcPts val="1085"/>
              </a:spcBef>
            </a:pPr>
            <a:r>
              <a:rPr sz="1200" spc="10" dirty="0">
                <a:latin typeface="Georgia"/>
                <a:cs typeface="Georgia"/>
              </a:rPr>
              <a:t>Activity </a:t>
            </a:r>
            <a:r>
              <a:rPr sz="1200" spc="-40" dirty="0">
                <a:latin typeface="Georgia"/>
                <a:cs typeface="Georgia"/>
              </a:rPr>
              <a:t>diagram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50" dirty="0">
                <a:latin typeface="Georgia"/>
                <a:cs typeface="Georgia"/>
              </a:rPr>
              <a:t>used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40" dirty="0">
                <a:latin typeface="Georgia"/>
                <a:cs typeface="Georgia"/>
              </a:rPr>
              <a:t>describe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35" dirty="0">
                <a:latin typeface="Georgia"/>
                <a:cs typeface="Georgia"/>
              </a:rPr>
              <a:t>dynamic </a:t>
            </a:r>
            <a:r>
              <a:rPr sz="1200" spc="-30" dirty="0">
                <a:latin typeface="Georgia"/>
                <a:cs typeface="Georgia"/>
              </a:rPr>
              <a:t>aspects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30" dirty="0">
                <a:latin typeface="Georgia"/>
                <a:cs typeface="Georgia"/>
              </a:rPr>
              <a:t>system. </a:t>
            </a:r>
            <a:r>
              <a:rPr sz="1200" spc="10" dirty="0">
                <a:latin typeface="Georgia"/>
                <a:cs typeface="Georgia"/>
              </a:rPr>
              <a:t>Activity </a:t>
            </a:r>
            <a:r>
              <a:rPr sz="1200" spc="-40" dirty="0">
                <a:latin typeface="Georgia"/>
                <a:cs typeface="Georgia"/>
              </a:rPr>
              <a:t>diagram </a:t>
            </a:r>
            <a:r>
              <a:rPr sz="1200" spc="-45" dirty="0">
                <a:latin typeface="Georgia"/>
                <a:cs typeface="Georgia"/>
              </a:rPr>
              <a:t>is  </a:t>
            </a:r>
            <a:r>
              <a:rPr sz="1200" spc="-25" dirty="0">
                <a:latin typeface="Georgia"/>
                <a:cs typeface="Georgia"/>
              </a:rPr>
              <a:t>basically a </a:t>
            </a:r>
            <a:r>
              <a:rPr sz="1200" spc="-45" dirty="0">
                <a:latin typeface="Georgia"/>
                <a:cs typeface="Georgia"/>
              </a:rPr>
              <a:t>flowchart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50" dirty="0">
                <a:latin typeface="Georgia"/>
                <a:cs typeface="Georgia"/>
              </a:rPr>
              <a:t>represent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60" dirty="0">
                <a:latin typeface="Georgia"/>
                <a:cs typeface="Georgia"/>
              </a:rPr>
              <a:t>flow </a:t>
            </a:r>
            <a:r>
              <a:rPr sz="1200" spc="-55" dirty="0">
                <a:latin typeface="Georgia"/>
                <a:cs typeface="Georgia"/>
              </a:rPr>
              <a:t>from </a:t>
            </a:r>
            <a:r>
              <a:rPr sz="1200" spc="-65" dirty="0">
                <a:latin typeface="Georgia"/>
                <a:cs typeface="Georgia"/>
              </a:rPr>
              <a:t>one </a:t>
            </a:r>
            <a:r>
              <a:rPr sz="1200" spc="-5" dirty="0">
                <a:latin typeface="Georgia"/>
                <a:cs typeface="Georgia"/>
              </a:rPr>
              <a:t>activity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40" dirty="0">
                <a:latin typeface="Georgia"/>
                <a:cs typeface="Georgia"/>
              </a:rPr>
              <a:t>another </a:t>
            </a:r>
            <a:r>
              <a:rPr sz="1200" spc="-15" dirty="0">
                <a:latin typeface="Georgia"/>
                <a:cs typeface="Georgia"/>
              </a:rPr>
              <a:t>activity. </a:t>
            </a:r>
            <a:r>
              <a:rPr sz="1200" spc="-5" dirty="0">
                <a:latin typeface="Georgia"/>
                <a:cs typeface="Georgia"/>
              </a:rPr>
              <a:t>The activity</a:t>
            </a:r>
            <a:r>
              <a:rPr sz="1200" spc="65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</a:rPr>
              <a:t>can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35"/>
              </a:lnSpc>
            </a:pPr>
            <a:r>
              <a:rPr spc="5" dirty="0"/>
              <a:t>15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7380" y="60513"/>
            <a:ext cx="193040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i="1" spc="-35" dirty="0">
                <a:latin typeface="Georgia"/>
                <a:cs typeface="Georgia"/>
              </a:rPr>
              <a:t>5.3. </a:t>
            </a:r>
            <a:r>
              <a:rPr sz="1200" i="1" spc="55" dirty="0">
                <a:latin typeface="Georgia"/>
                <a:cs typeface="Georgia"/>
              </a:rPr>
              <a:t>ACTIVITY</a:t>
            </a:r>
            <a:r>
              <a:rPr sz="1200" i="1" spc="-75" dirty="0">
                <a:latin typeface="Georgia"/>
                <a:cs typeface="Georgia"/>
              </a:rPr>
              <a:t> </a:t>
            </a:r>
            <a:r>
              <a:rPr sz="1200" i="1" spc="10" dirty="0">
                <a:latin typeface="Georgia"/>
                <a:cs typeface="Georgia"/>
              </a:rPr>
              <a:t>DIAGRAM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64267" y="60513"/>
            <a:ext cx="94043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i="1" spc="35" dirty="0">
                <a:latin typeface="Georgia"/>
                <a:cs typeface="Georgia"/>
              </a:rPr>
              <a:t>CHAPTER</a:t>
            </a:r>
            <a:r>
              <a:rPr sz="1200" i="1" spc="20" dirty="0">
                <a:latin typeface="Georgia"/>
                <a:cs typeface="Georgia"/>
              </a:rPr>
              <a:t> </a:t>
            </a:r>
            <a:r>
              <a:rPr sz="1200" i="1" spc="-25" dirty="0">
                <a:latin typeface="Georgia"/>
                <a:cs typeface="Georgia"/>
              </a:rPr>
              <a:t>5.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94380" y="60513"/>
            <a:ext cx="133858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i="1" spc="25" dirty="0">
                <a:latin typeface="Georgia"/>
                <a:cs typeface="Georgia"/>
              </a:rPr>
              <a:t>SYSTEM</a:t>
            </a:r>
            <a:r>
              <a:rPr sz="1200" i="1" spc="40" dirty="0">
                <a:latin typeface="Georgia"/>
                <a:cs typeface="Georgia"/>
              </a:rPr>
              <a:t> </a:t>
            </a:r>
            <a:r>
              <a:rPr sz="1200" i="1" spc="-5" dirty="0">
                <a:latin typeface="Georgia"/>
                <a:cs typeface="Georgia"/>
              </a:rPr>
              <a:t>MODELS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0080" y="282613"/>
            <a:ext cx="6280150" cy="0"/>
          </a:xfrm>
          <a:custGeom>
            <a:avLst/>
            <a:gdLst/>
            <a:ahLst/>
            <a:cxnLst/>
            <a:rect l="l" t="t" r="r" b="b"/>
            <a:pathLst>
              <a:path w="6280150">
                <a:moveTo>
                  <a:pt x="0" y="0"/>
                </a:moveTo>
                <a:lnTo>
                  <a:pt x="6279845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27380" y="627377"/>
            <a:ext cx="284797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30" dirty="0">
                <a:latin typeface="Georgia"/>
                <a:cs typeface="Georgia"/>
              </a:rPr>
              <a:t>be </a:t>
            </a:r>
            <a:r>
              <a:rPr sz="1200" spc="-40" dirty="0">
                <a:latin typeface="Georgia"/>
                <a:cs typeface="Georgia"/>
              </a:rPr>
              <a:t>described as an </a:t>
            </a:r>
            <a:r>
              <a:rPr sz="1200" spc="-35" dirty="0">
                <a:latin typeface="Georgia"/>
                <a:cs typeface="Georgia"/>
              </a:rPr>
              <a:t>operation </a:t>
            </a:r>
            <a:r>
              <a:rPr sz="1200" spc="-50" dirty="0">
                <a:latin typeface="Georgia"/>
                <a:cs typeface="Georgia"/>
              </a:rPr>
              <a:t>of</a:t>
            </a:r>
            <a:r>
              <a:rPr sz="1200" spc="-114" dirty="0">
                <a:latin typeface="Georgia"/>
                <a:cs typeface="Georgia"/>
              </a:rPr>
              <a:t>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30" dirty="0">
                <a:latin typeface="Georgia"/>
                <a:cs typeface="Georgia"/>
              </a:rPr>
              <a:t>system.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83569" y="1011263"/>
            <a:ext cx="4392578" cy="24904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719833" y="3647195"/>
            <a:ext cx="411861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25" dirty="0">
                <a:latin typeface="Georgia"/>
                <a:cs typeface="Georgia"/>
              </a:rPr>
              <a:t>Figure </a:t>
            </a:r>
            <a:r>
              <a:rPr sz="1200" spc="-50" dirty="0">
                <a:latin typeface="Georgia"/>
                <a:cs typeface="Georgia"/>
              </a:rPr>
              <a:t>5.4: </a:t>
            </a:r>
            <a:r>
              <a:rPr sz="1200" spc="10" dirty="0">
                <a:latin typeface="Georgia"/>
                <a:cs typeface="Georgia"/>
              </a:rPr>
              <a:t>Activity </a:t>
            </a:r>
            <a:r>
              <a:rPr sz="1200" spc="-35" dirty="0">
                <a:latin typeface="Georgia"/>
                <a:cs typeface="Georgia"/>
              </a:rPr>
              <a:t>Diagram </a:t>
            </a:r>
            <a:r>
              <a:rPr sz="1200" spc="10" dirty="0">
                <a:latin typeface="Georgia"/>
                <a:cs typeface="Georgia"/>
              </a:rPr>
              <a:t>PART </a:t>
            </a:r>
            <a:r>
              <a:rPr sz="1200" spc="-50" dirty="0">
                <a:latin typeface="Georgia"/>
                <a:cs typeface="Georgia"/>
              </a:rPr>
              <a:t>I </a:t>
            </a:r>
            <a:r>
              <a:rPr sz="1200" spc="-20" dirty="0">
                <a:latin typeface="Georgia"/>
                <a:cs typeface="Georgia"/>
              </a:rPr>
              <a:t>(Details </a:t>
            </a:r>
            <a:r>
              <a:rPr sz="1200" spc="-45" dirty="0">
                <a:latin typeface="Georgia"/>
                <a:cs typeface="Georgia"/>
              </a:rPr>
              <a:t>in </a:t>
            </a:r>
            <a:r>
              <a:rPr sz="1200" spc="-20" dirty="0">
                <a:latin typeface="Georgia"/>
                <a:cs typeface="Georgia"/>
              </a:rPr>
              <a:t>Appendix</a:t>
            </a:r>
            <a:r>
              <a:rPr sz="1200" spc="-15" dirty="0">
                <a:latin typeface="Georgia"/>
                <a:cs typeface="Georgia"/>
              </a:rPr>
              <a:t> </a:t>
            </a:r>
            <a:r>
              <a:rPr sz="1200" spc="35" dirty="0">
                <a:latin typeface="Georgia"/>
                <a:cs typeface="Georgia"/>
              </a:rPr>
              <a:t>A)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83506" y="4218084"/>
            <a:ext cx="4216842" cy="44793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27380" y="8844290"/>
            <a:ext cx="6306185" cy="11569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75690">
              <a:lnSpc>
                <a:spcPct val="100000"/>
              </a:lnSpc>
              <a:spcBef>
                <a:spcPts val="95"/>
              </a:spcBef>
            </a:pPr>
            <a:r>
              <a:rPr sz="1200" spc="-25" dirty="0">
                <a:latin typeface="Georgia"/>
                <a:cs typeface="Georgia"/>
              </a:rPr>
              <a:t>Figure </a:t>
            </a:r>
            <a:r>
              <a:rPr sz="1200" spc="-40" dirty="0">
                <a:latin typeface="Georgia"/>
                <a:cs typeface="Georgia"/>
              </a:rPr>
              <a:t>5.5: </a:t>
            </a:r>
            <a:r>
              <a:rPr sz="1200" spc="10" dirty="0">
                <a:latin typeface="Georgia"/>
                <a:cs typeface="Georgia"/>
              </a:rPr>
              <a:t>Activity </a:t>
            </a:r>
            <a:r>
              <a:rPr sz="1200" spc="-35" dirty="0">
                <a:latin typeface="Georgia"/>
                <a:cs typeface="Georgia"/>
              </a:rPr>
              <a:t>Diagram </a:t>
            </a:r>
            <a:r>
              <a:rPr sz="1200" spc="10" dirty="0">
                <a:latin typeface="Georgia"/>
                <a:cs typeface="Georgia"/>
              </a:rPr>
              <a:t>PART </a:t>
            </a:r>
            <a:r>
              <a:rPr sz="1200" spc="-35" dirty="0">
                <a:latin typeface="Georgia"/>
                <a:cs typeface="Georgia"/>
              </a:rPr>
              <a:t>II </a:t>
            </a:r>
            <a:r>
              <a:rPr sz="1200" spc="-20" dirty="0">
                <a:latin typeface="Georgia"/>
                <a:cs typeface="Georgia"/>
              </a:rPr>
              <a:t>(Details </a:t>
            </a:r>
            <a:r>
              <a:rPr sz="1200" spc="-45" dirty="0">
                <a:latin typeface="Georgia"/>
                <a:cs typeface="Georgia"/>
              </a:rPr>
              <a:t>in </a:t>
            </a:r>
            <a:r>
              <a:rPr sz="1200" spc="-20" dirty="0">
                <a:latin typeface="Georgia"/>
                <a:cs typeface="Georgia"/>
              </a:rPr>
              <a:t>Appendix</a:t>
            </a:r>
            <a:r>
              <a:rPr sz="1200" spc="204" dirty="0">
                <a:latin typeface="Georgia"/>
                <a:cs typeface="Georgia"/>
              </a:rPr>
              <a:t> </a:t>
            </a:r>
            <a:r>
              <a:rPr sz="1200" spc="35" dirty="0">
                <a:latin typeface="Georgia"/>
                <a:cs typeface="Georgia"/>
              </a:rPr>
              <a:t>A)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50">
              <a:latin typeface="Times New Roman"/>
              <a:cs typeface="Times New Roman"/>
            </a:endParaRPr>
          </a:p>
          <a:p>
            <a:pPr marL="235585">
              <a:lnSpc>
                <a:spcPct val="100000"/>
              </a:lnSpc>
            </a:pPr>
            <a:r>
              <a:rPr sz="1200" spc="-30" dirty="0">
                <a:latin typeface="Georgia"/>
                <a:cs typeface="Georgia"/>
              </a:rPr>
              <a:t>According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5" dirty="0">
                <a:latin typeface="Georgia"/>
                <a:cs typeface="Georgia"/>
              </a:rPr>
              <a:t>activity </a:t>
            </a:r>
            <a:r>
              <a:rPr sz="1200" spc="-35" dirty="0">
                <a:latin typeface="Georgia"/>
                <a:cs typeface="Georgia"/>
              </a:rPr>
              <a:t>diagram,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55" dirty="0">
                <a:latin typeface="Georgia"/>
                <a:cs typeface="Georgia"/>
              </a:rPr>
              <a:t>workflow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10" dirty="0">
                <a:latin typeface="Georgia"/>
                <a:cs typeface="Georgia"/>
              </a:rPr>
              <a:t>GitGroup</a:t>
            </a:r>
            <a:r>
              <a:rPr sz="1200" spc="140" dirty="0">
                <a:latin typeface="Georgia"/>
                <a:cs typeface="Georgia"/>
              </a:rPr>
              <a:t> </a:t>
            </a:r>
            <a:r>
              <a:rPr sz="1200" spc="-50" dirty="0">
                <a:latin typeface="Georgia"/>
                <a:cs typeface="Georgia"/>
              </a:rPr>
              <a:t>is:</a:t>
            </a:r>
            <a:endParaRPr sz="1200">
              <a:latin typeface="Georgia"/>
              <a:cs typeface="Georgia"/>
            </a:endParaRPr>
          </a:p>
          <a:p>
            <a:pPr marL="12700" marR="5715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50" dirty="0">
                <a:latin typeface="Georgia"/>
                <a:cs typeface="Georgia"/>
              </a:rPr>
              <a:t>user </a:t>
            </a:r>
            <a:r>
              <a:rPr sz="1200" spc="-30" dirty="0">
                <a:latin typeface="Georgia"/>
                <a:cs typeface="Georgia"/>
              </a:rPr>
              <a:t>tries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40" dirty="0">
                <a:latin typeface="Georgia"/>
                <a:cs typeface="Georgia"/>
              </a:rPr>
              <a:t>log </a:t>
            </a:r>
            <a:r>
              <a:rPr sz="1200" spc="-45" dirty="0">
                <a:latin typeface="Georgia"/>
                <a:cs typeface="Georgia"/>
              </a:rPr>
              <a:t>in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25" dirty="0">
                <a:latin typeface="Georgia"/>
                <a:cs typeface="Georgia"/>
              </a:rPr>
              <a:t>this </a:t>
            </a:r>
            <a:r>
              <a:rPr sz="1200" spc="-40" dirty="0">
                <a:latin typeface="Georgia"/>
                <a:cs typeface="Georgia"/>
              </a:rPr>
              <a:t>generates an </a:t>
            </a:r>
            <a:r>
              <a:rPr sz="1200" spc="-30" dirty="0">
                <a:latin typeface="Georgia"/>
                <a:cs typeface="Georgia"/>
              </a:rPr>
              <a:t>authentication </a:t>
            </a:r>
            <a:r>
              <a:rPr sz="1200" spc="-40" dirty="0">
                <a:latin typeface="Georgia"/>
                <a:cs typeface="Georgia"/>
              </a:rPr>
              <a:t>request </a:t>
            </a:r>
            <a:r>
              <a:rPr sz="1200" spc="-50" dirty="0">
                <a:latin typeface="Georgia"/>
                <a:cs typeface="Georgia"/>
              </a:rPr>
              <a:t>which </a:t>
            </a:r>
            <a:r>
              <a:rPr sz="1200" spc="-55" dirty="0">
                <a:latin typeface="Georgia"/>
                <a:cs typeface="Georgia"/>
              </a:rPr>
              <a:t>uses </a:t>
            </a:r>
            <a:r>
              <a:rPr sz="1200" spc="-20" dirty="0">
                <a:latin typeface="Georgia"/>
                <a:cs typeface="Georgia"/>
              </a:rPr>
              <a:t>GitHub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25" dirty="0">
                <a:latin typeface="Georgia"/>
                <a:cs typeface="Georgia"/>
              </a:rPr>
              <a:t>verify  the identity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40" dirty="0">
                <a:latin typeface="Georgia"/>
                <a:cs typeface="Georgia"/>
              </a:rPr>
              <a:t>user. If </a:t>
            </a:r>
            <a:r>
              <a:rPr sz="1200" spc="5" dirty="0">
                <a:latin typeface="Georgia"/>
                <a:cs typeface="Georgia"/>
              </a:rPr>
              <a:t>it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40" dirty="0">
                <a:latin typeface="Georgia"/>
                <a:cs typeface="Georgia"/>
              </a:rPr>
              <a:t>an unregistered user,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50" dirty="0">
                <a:latin typeface="Georgia"/>
                <a:cs typeface="Georgia"/>
              </a:rPr>
              <a:t>user </a:t>
            </a:r>
            <a:r>
              <a:rPr sz="1200" spc="-35" dirty="0">
                <a:latin typeface="Georgia"/>
                <a:cs typeface="Georgia"/>
              </a:rPr>
              <a:t>can </a:t>
            </a:r>
            <a:r>
              <a:rPr sz="1200" spc="-45" dirty="0">
                <a:latin typeface="Georgia"/>
                <a:cs typeface="Georgia"/>
              </a:rPr>
              <a:t>sign</a:t>
            </a:r>
            <a:r>
              <a:rPr sz="1200" spc="-120" dirty="0">
                <a:latin typeface="Georgia"/>
                <a:cs typeface="Georgia"/>
              </a:rPr>
              <a:t> </a:t>
            </a:r>
            <a:r>
              <a:rPr sz="1200" spc="-30" dirty="0">
                <a:latin typeface="Georgia"/>
                <a:cs typeface="Georgia"/>
              </a:rPr>
              <a:t>up.</a:t>
            </a:r>
            <a:endParaRPr sz="1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200" spc="-5" dirty="0">
                <a:latin typeface="Georgia"/>
                <a:cs typeface="Georgia"/>
              </a:rPr>
              <a:t>After</a:t>
            </a:r>
            <a:r>
              <a:rPr sz="1200" spc="35" dirty="0">
                <a:latin typeface="Georgia"/>
                <a:cs typeface="Georgia"/>
              </a:rPr>
              <a:t> </a:t>
            </a:r>
            <a:r>
              <a:rPr sz="1200" spc="-45" dirty="0">
                <a:latin typeface="Georgia"/>
                <a:cs typeface="Georgia"/>
              </a:rPr>
              <a:t>successful</a:t>
            </a:r>
            <a:r>
              <a:rPr sz="1200" spc="40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</a:rPr>
              <a:t>login,</a:t>
            </a:r>
            <a:r>
              <a:rPr sz="1200" spc="55" dirty="0">
                <a:latin typeface="Georgia"/>
                <a:cs typeface="Georgia"/>
              </a:rPr>
              <a:t> </a:t>
            </a:r>
            <a:r>
              <a:rPr sz="1200" spc="-25" dirty="0">
                <a:latin typeface="Georgia"/>
                <a:cs typeface="Georgia"/>
              </a:rPr>
              <a:t>the</a:t>
            </a:r>
            <a:r>
              <a:rPr sz="1200" spc="45" dirty="0">
                <a:latin typeface="Georgia"/>
                <a:cs typeface="Georgia"/>
              </a:rPr>
              <a:t> </a:t>
            </a:r>
            <a:r>
              <a:rPr sz="1200" spc="-50" dirty="0">
                <a:latin typeface="Georgia"/>
                <a:cs typeface="Georgia"/>
              </a:rPr>
              <a:t>user</a:t>
            </a:r>
            <a:r>
              <a:rPr sz="1200" spc="40" dirty="0">
                <a:latin typeface="Georgia"/>
                <a:cs typeface="Georgia"/>
              </a:rPr>
              <a:t> </a:t>
            </a:r>
            <a:r>
              <a:rPr sz="1200" spc="-45" dirty="0">
                <a:latin typeface="Georgia"/>
                <a:cs typeface="Georgia"/>
              </a:rPr>
              <a:t>is</a:t>
            </a:r>
            <a:r>
              <a:rPr sz="1200" spc="45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redirected</a:t>
            </a:r>
            <a:r>
              <a:rPr sz="1200" spc="45" dirty="0">
                <a:latin typeface="Georgia"/>
                <a:cs typeface="Georgia"/>
              </a:rPr>
              <a:t> </a:t>
            </a:r>
            <a:r>
              <a:rPr sz="1200" spc="-15" dirty="0">
                <a:latin typeface="Georgia"/>
                <a:cs typeface="Georgia"/>
              </a:rPr>
              <a:t>to</a:t>
            </a:r>
            <a:r>
              <a:rPr sz="1200" spc="45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his/her</a:t>
            </a:r>
            <a:r>
              <a:rPr sz="1200" spc="40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dashboard.</a:t>
            </a:r>
            <a:r>
              <a:rPr sz="1200" spc="-25" dirty="0">
                <a:latin typeface="Georgia"/>
                <a:cs typeface="Georgia"/>
              </a:rPr>
              <a:t> </a:t>
            </a:r>
            <a:r>
              <a:rPr sz="1200" spc="-65" dirty="0">
                <a:latin typeface="Georgia"/>
                <a:cs typeface="Georgia"/>
              </a:rPr>
              <a:t>Here</a:t>
            </a:r>
            <a:r>
              <a:rPr sz="1200" spc="40" dirty="0">
                <a:latin typeface="Georgia"/>
                <a:cs typeface="Georgia"/>
              </a:rPr>
              <a:t> </a:t>
            </a:r>
            <a:r>
              <a:rPr sz="1200" spc="-25" dirty="0">
                <a:latin typeface="Georgia"/>
                <a:cs typeface="Georgia"/>
              </a:rPr>
              <a:t>the</a:t>
            </a:r>
            <a:r>
              <a:rPr sz="1200" spc="40" dirty="0">
                <a:latin typeface="Georgia"/>
                <a:cs typeface="Georgia"/>
              </a:rPr>
              <a:t> </a:t>
            </a:r>
            <a:r>
              <a:rPr sz="1200" spc="-55" dirty="0">
                <a:latin typeface="Georgia"/>
                <a:cs typeface="Georgia"/>
              </a:rPr>
              <a:t>user</a:t>
            </a:r>
            <a:r>
              <a:rPr sz="1200" spc="45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</a:rPr>
              <a:t>can</a:t>
            </a:r>
            <a:r>
              <a:rPr sz="1200" spc="40" dirty="0">
                <a:latin typeface="Georgia"/>
                <a:cs typeface="Georgia"/>
              </a:rPr>
              <a:t> </a:t>
            </a:r>
            <a:r>
              <a:rPr sz="1200" spc="-45" dirty="0">
                <a:latin typeface="Georgia"/>
                <a:cs typeface="Georgia"/>
              </a:rPr>
              <a:t>manage</a:t>
            </a:r>
            <a:r>
              <a:rPr sz="1200" spc="45" dirty="0">
                <a:latin typeface="Georgia"/>
                <a:cs typeface="Georgia"/>
              </a:rPr>
              <a:t> </a:t>
            </a:r>
            <a:r>
              <a:rPr sz="1200" spc="-30" dirty="0">
                <a:latin typeface="Georgia"/>
                <a:cs typeface="Georgia"/>
              </a:rPr>
              <a:t>their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35"/>
              </a:lnSpc>
            </a:pPr>
            <a:r>
              <a:rPr spc="5" dirty="0"/>
              <a:t>16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80" y="1476615"/>
            <a:ext cx="1409065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55" dirty="0"/>
              <a:t>Contents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7380" y="2477818"/>
            <a:ext cx="118872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35585" algn="l"/>
              </a:tabLst>
            </a:pPr>
            <a:r>
              <a:rPr sz="1200" b="1" spc="80" dirty="0">
                <a:latin typeface="Georgia"/>
                <a:cs typeface="Georgia"/>
                <a:hlinkClick r:id="rId2" action="ppaction://hlinksldjump"/>
              </a:rPr>
              <a:t>1	</a:t>
            </a:r>
            <a:r>
              <a:rPr sz="1200" b="1" spc="-50" dirty="0">
                <a:latin typeface="Georgia"/>
                <a:cs typeface="Georgia"/>
                <a:hlinkClick r:id="rId2" action="ppaction://hlinksldjump"/>
              </a:rPr>
              <a:t>Introduction</a:t>
            </a:r>
            <a:endParaRPr sz="1200" dirty="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21817" y="2477818"/>
            <a:ext cx="11112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b="1" spc="80" dirty="0">
                <a:latin typeface="Georgia"/>
                <a:cs typeface="Georgia"/>
              </a:rPr>
              <a:t>1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7380" y="2661282"/>
            <a:ext cx="6065520" cy="7407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5585">
              <a:lnSpc>
                <a:spcPct val="100000"/>
              </a:lnSpc>
              <a:spcBef>
                <a:spcPts val="95"/>
              </a:spcBef>
              <a:tabLst>
                <a:tab pos="577215" algn="l"/>
              </a:tabLst>
            </a:pPr>
            <a:r>
              <a:rPr sz="1200" spc="45" dirty="0">
                <a:latin typeface="Georgia"/>
                <a:cs typeface="Georgia"/>
                <a:hlinkClick r:id="rId2" action="ppaction://hlinksldjump"/>
              </a:rPr>
              <a:t>1.1	</a:t>
            </a:r>
            <a:r>
              <a:rPr sz="1200" spc="-25" dirty="0">
                <a:latin typeface="Georgia"/>
                <a:cs typeface="Georgia"/>
                <a:hlinkClick r:id="rId2" action="ppaction://hlinksldjump"/>
              </a:rPr>
              <a:t>Purpose</a:t>
            </a:r>
            <a:r>
              <a:rPr sz="1200" spc="-25" dirty="0">
                <a:latin typeface="Georgia"/>
                <a:cs typeface="Georgia"/>
              </a:rPr>
              <a:t>.</a:t>
            </a:r>
            <a:r>
              <a:rPr sz="1200" spc="4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spc="30" dirty="0">
                <a:latin typeface="Georgia"/>
                <a:cs typeface="Georgia"/>
              </a:rPr>
              <a:t>.1</a:t>
            </a:r>
            <a:endParaRPr sz="1200">
              <a:latin typeface="Georgia"/>
              <a:cs typeface="Georgia"/>
            </a:endParaRPr>
          </a:p>
          <a:p>
            <a:pPr marL="235585">
              <a:lnSpc>
                <a:spcPct val="100000"/>
              </a:lnSpc>
              <a:spcBef>
                <a:spcPts val="5"/>
              </a:spcBef>
              <a:tabLst>
                <a:tab pos="577215" algn="l"/>
              </a:tabLst>
            </a:pPr>
            <a:r>
              <a:rPr sz="1200" spc="-10" dirty="0">
                <a:latin typeface="Georgia"/>
                <a:cs typeface="Georgia"/>
                <a:hlinkClick r:id="rId2" action="ppaction://hlinksldjump"/>
              </a:rPr>
              <a:t>1.2	</a:t>
            </a:r>
            <a:r>
              <a:rPr sz="1200" dirty="0">
                <a:latin typeface="Georgia"/>
                <a:cs typeface="Georgia"/>
                <a:hlinkClick r:id="rId2" action="ppaction://hlinksldjump"/>
              </a:rPr>
              <a:t>What  </a:t>
            </a:r>
            <a:r>
              <a:rPr sz="1200" spc="-40" dirty="0">
                <a:latin typeface="Georgia"/>
                <a:cs typeface="Georgia"/>
                <a:hlinkClick r:id="rId2" action="ppaction://hlinksldjump"/>
              </a:rPr>
              <a:t>are  </a:t>
            </a:r>
            <a:r>
              <a:rPr sz="1200" spc="-20" dirty="0">
                <a:latin typeface="Georgia"/>
                <a:cs typeface="Georgia"/>
                <a:hlinkClick r:id="rId2" action="ppaction://hlinksldjump"/>
              </a:rPr>
              <a:t>GitHub  </a:t>
            </a:r>
            <a:r>
              <a:rPr sz="1200" spc="20" dirty="0">
                <a:latin typeface="Georgia"/>
                <a:cs typeface="Georgia"/>
                <a:hlinkClick r:id="rId2" action="ppaction://hlinksldjump"/>
              </a:rPr>
              <a:t>APPs?</a:t>
            </a:r>
            <a:r>
              <a:rPr sz="1200" spc="20" dirty="0">
                <a:latin typeface="Georgia"/>
                <a:cs typeface="Georgia"/>
              </a:rPr>
              <a:t>.  </a:t>
            </a:r>
            <a:r>
              <a:rPr sz="1200" dirty="0">
                <a:latin typeface="Georgia"/>
                <a:cs typeface="Georgia"/>
              </a:rPr>
              <a:t>.  .  .  .  .  .  .  .  .  .  .  .  .  .  .  .  .  .  .  .  .  .  .  .  .  .  .  .  .  . </a:t>
            </a:r>
            <a:r>
              <a:rPr sz="1200" spc="75" dirty="0">
                <a:latin typeface="Georgia"/>
                <a:cs typeface="Georgia"/>
              </a:rPr>
              <a:t> </a:t>
            </a:r>
            <a:r>
              <a:rPr sz="1200" spc="30" dirty="0">
                <a:latin typeface="Georgia"/>
                <a:cs typeface="Georgia"/>
              </a:rPr>
              <a:t>.1</a:t>
            </a:r>
            <a:endParaRPr sz="1200">
              <a:latin typeface="Georgia"/>
              <a:cs typeface="Georgia"/>
            </a:endParaRPr>
          </a:p>
          <a:p>
            <a:pPr marL="235585">
              <a:lnSpc>
                <a:spcPct val="100000"/>
              </a:lnSpc>
              <a:spcBef>
                <a:spcPts val="5"/>
              </a:spcBef>
              <a:tabLst>
                <a:tab pos="577215" algn="l"/>
              </a:tabLst>
            </a:pPr>
            <a:r>
              <a:rPr sz="1200" spc="-5" dirty="0">
                <a:latin typeface="Georgia"/>
                <a:cs typeface="Georgia"/>
                <a:hlinkClick r:id="rId3" action="ppaction://hlinksldjump"/>
              </a:rPr>
              <a:t>1.3	</a:t>
            </a:r>
            <a:r>
              <a:rPr sz="1200" spc="-15" dirty="0">
                <a:latin typeface="Georgia"/>
                <a:cs typeface="Georgia"/>
                <a:hlinkClick r:id="rId3" action="ppaction://hlinksldjump"/>
              </a:rPr>
              <a:t>Product</a:t>
            </a:r>
            <a:r>
              <a:rPr sz="1200" spc="95" dirty="0">
                <a:latin typeface="Georgia"/>
                <a:cs typeface="Georgia"/>
                <a:hlinkClick r:id="rId3" action="ppaction://hlinksldjump"/>
              </a:rPr>
              <a:t> </a:t>
            </a:r>
            <a:r>
              <a:rPr sz="1200" spc="-30" dirty="0">
                <a:latin typeface="Georgia"/>
                <a:cs typeface="Georgia"/>
                <a:hlinkClick r:id="rId3" action="ppaction://hlinksldjump"/>
              </a:rPr>
              <a:t>Scope</a:t>
            </a:r>
            <a:r>
              <a:rPr sz="1200" spc="-30" dirty="0">
                <a:latin typeface="Georgia"/>
                <a:cs typeface="Georgia"/>
              </a:rPr>
              <a:t>. </a:t>
            </a:r>
            <a:r>
              <a:rPr sz="1200" spc="5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spc="-45" dirty="0">
                <a:latin typeface="Georgia"/>
                <a:cs typeface="Georgia"/>
              </a:rPr>
              <a:t>.2</a:t>
            </a:r>
            <a:endParaRPr sz="1200">
              <a:latin typeface="Georgia"/>
              <a:cs typeface="Georgia"/>
            </a:endParaRPr>
          </a:p>
          <a:p>
            <a:pPr marL="235585">
              <a:lnSpc>
                <a:spcPct val="100000"/>
              </a:lnSpc>
              <a:spcBef>
                <a:spcPts val="5"/>
              </a:spcBef>
              <a:tabLst>
                <a:tab pos="577215" algn="l"/>
              </a:tabLst>
            </a:pPr>
            <a:r>
              <a:rPr sz="1200" spc="-10" dirty="0">
                <a:latin typeface="Georgia"/>
                <a:cs typeface="Georgia"/>
                <a:hlinkClick r:id="rId4" action="ppaction://hlinksldjump"/>
              </a:rPr>
              <a:t>1.4	</a:t>
            </a:r>
            <a:r>
              <a:rPr sz="1200" spc="-20" dirty="0">
                <a:latin typeface="Georgia"/>
                <a:cs typeface="Georgia"/>
                <a:hlinkClick r:id="rId4" action="ppaction://hlinksldjump"/>
              </a:rPr>
              <a:t>Def., </a:t>
            </a:r>
            <a:r>
              <a:rPr sz="1200" spc="-35" dirty="0">
                <a:latin typeface="Georgia"/>
                <a:cs typeface="Georgia"/>
                <a:hlinkClick r:id="rId4" action="ppaction://hlinksldjump"/>
              </a:rPr>
              <a:t>Acronyms </a:t>
            </a:r>
            <a:r>
              <a:rPr sz="1200" spc="-40" dirty="0">
                <a:latin typeface="Georgia"/>
                <a:cs typeface="Georgia"/>
                <a:hlinkClick r:id="rId4" action="ppaction://hlinksldjump"/>
              </a:rPr>
              <a:t>and </a:t>
            </a:r>
            <a:r>
              <a:rPr sz="1200" spc="-5" dirty="0">
                <a:latin typeface="Georgia"/>
                <a:cs typeface="Georgia"/>
                <a:hlinkClick r:id="rId4" action="ppaction://hlinksldjump"/>
              </a:rPr>
              <a:t>Abbr.</a:t>
            </a:r>
            <a:r>
              <a:rPr sz="1200" spc="-5" dirty="0">
                <a:latin typeface="Georgia"/>
                <a:cs typeface="Georgia"/>
              </a:rPr>
              <a:t>. </a:t>
            </a:r>
            <a:r>
              <a:rPr sz="1200" dirty="0">
                <a:latin typeface="Georgia"/>
                <a:cs typeface="Georgia"/>
              </a:rPr>
              <a:t>. . . . . . . . . . . . . . . . . . . . . . . . . . . . .</a:t>
            </a:r>
            <a:r>
              <a:rPr sz="1200" spc="190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.3</a:t>
            </a:r>
            <a:endParaRPr sz="1200">
              <a:latin typeface="Georgia"/>
              <a:cs typeface="Georgia"/>
            </a:endParaRPr>
          </a:p>
          <a:p>
            <a:pPr marL="235585">
              <a:lnSpc>
                <a:spcPct val="100000"/>
              </a:lnSpc>
              <a:tabLst>
                <a:tab pos="577215" algn="l"/>
              </a:tabLst>
            </a:pPr>
            <a:r>
              <a:rPr sz="1200" spc="5" dirty="0">
                <a:latin typeface="Georgia"/>
                <a:cs typeface="Georgia"/>
                <a:hlinkClick r:id="rId4" action="ppaction://hlinksldjump"/>
              </a:rPr>
              <a:t>1.5	</a:t>
            </a:r>
            <a:r>
              <a:rPr sz="1200" spc="-30" dirty="0">
                <a:latin typeface="Georgia"/>
                <a:cs typeface="Georgia"/>
                <a:hlinkClick r:id="rId4" action="ppaction://hlinksldjump"/>
              </a:rPr>
              <a:t>Overview </a:t>
            </a:r>
            <a:r>
              <a:rPr sz="1200" spc="-50" dirty="0">
                <a:latin typeface="Georgia"/>
                <a:cs typeface="Georgia"/>
                <a:hlinkClick r:id="rId4" action="ppaction://hlinksldjump"/>
              </a:rPr>
              <a:t>of </a:t>
            </a:r>
            <a:r>
              <a:rPr sz="1200" spc="-5" dirty="0">
                <a:latin typeface="Georgia"/>
                <a:cs typeface="Georgia"/>
                <a:hlinkClick r:id="rId4" action="ppaction://hlinksldjump"/>
              </a:rPr>
              <a:t>The </a:t>
            </a:r>
            <a:r>
              <a:rPr sz="1200" spc="-35" dirty="0">
                <a:latin typeface="Georgia"/>
                <a:cs typeface="Georgia"/>
                <a:hlinkClick r:id="rId4" action="ppaction://hlinksldjump"/>
              </a:rPr>
              <a:t>Document</a:t>
            </a:r>
            <a:r>
              <a:rPr sz="1200" spc="-35" dirty="0">
                <a:latin typeface="Georgia"/>
                <a:cs typeface="Georgia"/>
              </a:rPr>
              <a:t>. </a:t>
            </a:r>
            <a:r>
              <a:rPr sz="1200" dirty="0">
                <a:latin typeface="Georgia"/>
                <a:cs typeface="Georgia"/>
              </a:rPr>
              <a:t>. . . . . . . . . . . . . . . . . . . . . . . . . . . .</a:t>
            </a:r>
            <a:r>
              <a:rPr sz="1200" spc="265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.3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Times New Roman"/>
              <a:cs typeface="Times New Roman"/>
            </a:endParaRPr>
          </a:p>
          <a:p>
            <a:pPr marL="235585" indent="-222885">
              <a:lnSpc>
                <a:spcPct val="100000"/>
              </a:lnSpc>
              <a:spcBef>
                <a:spcPts val="5"/>
              </a:spcBef>
              <a:buAutoNum type="arabicPlain" startAt="2"/>
              <a:tabLst>
                <a:tab pos="235585" algn="l"/>
                <a:tab pos="236220" algn="l"/>
              </a:tabLst>
            </a:pPr>
            <a:r>
              <a:rPr sz="1200" b="1" spc="-40" dirty="0">
                <a:latin typeface="Georgia"/>
                <a:cs typeface="Georgia"/>
                <a:hlinkClick r:id="rId5" action="ppaction://hlinksldjump"/>
              </a:rPr>
              <a:t>Overall</a:t>
            </a:r>
            <a:r>
              <a:rPr sz="1200" b="1" spc="135" dirty="0">
                <a:latin typeface="Georgia"/>
                <a:cs typeface="Georgia"/>
                <a:hlinkClick r:id="rId5" action="ppaction://hlinksldjump"/>
              </a:rPr>
              <a:t> </a:t>
            </a:r>
            <a:r>
              <a:rPr sz="1200" b="1" spc="-55" dirty="0">
                <a:latin typeface="Georgia"/>
                <a:cs typeface="Georgia"/>
                <a:hlinkClick r:id="rId5" action="ppaction://hlinksldjump"/>
              </a:rPr>
              <a:t>Description</a:t>
            </a:r>
            <a:r>
              <a:rPr sz="1200" b="1" spc="-55" dirty="0">
                <a:latin typeface="Georgia"/>
                <a:cs typeface="Georgia"/>
              </a:rPr>
              <a:t>4</a:t>
            </a:r>
            <a:endParaRPr sz="1200">
              <a:latin typeface="Georgia"/>
              <a:cs typeface="Georgia"/>
            </a:endParaRPr>
          </a:p>
          <a:p>
            <a:pPr marL="235585">
              <a:lnSpc>
                <a:spcPct val="100000"/>
              </a:lnSpc>
              <a:tabLst>
                <a:tab pos="577215" algn="l"/>
              </a:tabLst>
            </a:pPr>
            <a:r>
              <a:rPr sz="1200" spc="-10" dirty="0">
                <a:latin typeface="Georgia"/>
                <a:cs typeface="Georgia"/>
                <a:hlinkClick r:id="rId5" action="ppaction://hlinksldjump"/>
              </a:rPr>
              <a:t>2.1	</a:t>
            </a:r>
            <a:r>
              <a:rPr sz="1200" spc="-15" dirty="0">
                <a:latin typeface="Georgia"/>
                <a:cs typeface="Georgia"/>
                <a:hlinkClick r:id="rId5" action="ppaction://hlinksldjump"/>
              </a:rPr>
              <a:t>Product</a:t>
            </a:r>
            <a:r>
              <a:rPr sz="1200" spc="95" dirty="0">
                <a:latin typeface="Georgia"/>
                <a:cs typeface="Georgia"/>
                <a:hlinkClick r:id="rId5" action="ppaction://hlinksldjump"/>
              </a:rPr>
              <a:t> </a:t>
            </a:r>
            <a:r>
              <a:rPr sz="1200" spc="-25" dirty="0">
                <a:latin typeface="Georgia"/>
                <a:cs typeface="Georgia"/>
                <a:hlinkClick r:id="rId5" action="ppaction://hlinksldjump"/>
              </a:rPr>
              <a:t>Perspective</a:t>
            </a:r>
            <a:r>
              <a:rPr sz="1200" spc="-25" dirty="0">
                <a:latin typeface="Georgia"/>
                <a:cs typeface="Georgia"/>
              </a:rPr>
              <a:t>. </a:t>
            </a:r>
            <a:r>
              <a:rPr sz="1200" spc="4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spc="-50" dirty="0">
                <a:latin typeface="Georgia"/>
                <a:cs typeface="Georgia"/>
              </a:rPr>
              <a:t>.4</a:t>
            </a:r>
            <a:endParaRPr sz="1200">
              <a:latin typeface="Georgia"/>
              <a:cs typeface="Georgia"/>
            </a:endParaRPr>
          </a:p>
          <a:p>
            <a:pPr marL="235585">
              <a:lnSpc>
                <a:spcPct val="100000"/>
              </a:lnSpc>
              <a:spcBef>
                <a:spcPts val="5"/>
              </a:spcBef>
              <a:tabLst>
                <a:tab pos="577215" algn="l"/>
              </a:tabLst>
            </a:pPr>
            <a:r>
              <a:rPr sz="1200" spc="-60" dirty="0">
                <a:latin typeface="Georgia"/>
                <a:cs typeface="Georgia"/>
                <a:hlinkClick r:id="rId5" action="ppaction://hlinksldjump"/>
              </a:rPr>
              <a:t>2.2	</a:t>
            </a:r>
            <a:r>
              <a:rPr sz="1200" spc="-15" dirty="0">
                <a:latin typeface="Georgia"/>
                <a:cs typeface="Georgia"/>
                <a:hlinkClick r:id="rId5" action="ppaction://hlinksldjump"/>
              </a:rPr>
              <a:t>Product  </a:t>
            </a:r>
            <a:r>
              <a:rPr sz="1200" spc="-35" dirty="0">
                <a:latin typeface="Georgia"/>
                <a:cs typeface="Georgia"/>
                <a:hlinkClick r:id="rId5" action="ppaction://hlinksldjump"/>
              </a:rPr>
              <a:t>Functions</a:t>
            </a:r>
            <a:r>
              <a:rPr sz="1200" spc="-35" dirty="0">
                <a:latin typeface="Georgia"/>
                <a:cs typeface="Georgia"/>
              </a:rPr>
              <a:t>.   </a:t>
            </a:r>
            <a:r>
              <a:rPr sz="1200" dirty="0">
                <a:latin typeface="Georgia"/>
                <a:cs typeface="Georgia"/>
              </a:rPr>
              <a:t>.  .  .  .  .  .  .  .  .  .  .  .  .  .  .  .  .  .  .  .  .  .  .  .  .  .  .  .  .  .  .  .  .  </a:t>
            </a:r>
            <a:r>
              <a:rPr sz="1200" spc="5" dirty="0">
                <a:latin typeface="Georgia"/>
                <a:cs typeface="Georgia"/>
              </a:rPr>
              <a:t> </a:t>
            </a:r>
            <a:r>
              <a:rPr sz="1200" spc="-50" dirty="0">
                <a:latin typeface="Georgia"/>
                <a:cs typeface="Georgia"/>
              </a:rPr>
              <a:t>.4</a:t>
            </a:r>
            <a:endParaRPr sz="1200">
              <a:latin typeface="Georgia"/>
              <a:cs typeface="Georgia"/>
            </a:endParaRPr>
          </a:p>
          <a:p>
            <a:pPr marL="235585">
              <a:lnSpc>
                <a:spcPct val="100000"/>
              </a:lnSpc>
              <a:spcBef>
                <a:spcPts val="5"/>
              </a:spcBef>
              <a:tabLst>
                <a:tab pos="577215" algn="l"/>
              </a:tabLst>
            </a:pPr>
            <a:r>
              <a:rPr sz="1200" spc="-55" dirty="0">
                <a:latin typeface="Georgia"/>
                <a:cs typeface="Georgia"/>
                <a:hlinkClick r:id="rId6" action="ppaction://hlinksldjump"/>
              </a:rPr>
              <a:t>2.3	</a:t>
            </a:r>
            <a:r>
              <a:rPr sz="1200" spc="-50" dirty="0">
                <a:latin typeface="Georgia"/>
                <a:cs typeface="Georgia"/>
                <a:hlinkClick r:id="rId6" action="ppaction://hlinksldjump"/>
              </a:rPr>
              <a:t>User</a:t>
            </a:r>
            <a:r>
              <a:rPr sz="1200" spc="100" dirty="0">
                <a:latin typeface="Georgia"/>
                <a:cs typeface="Georgia"/>
                <a:hlinkClick r:id="rId6" action="ppaction://hlinksldjump"/>
              </a:rPr>
              <a:t> </a:t>
            </a:r>
            <a:r>
              <a:rPr sz="1200" spc="-20" dirty="0">
                <a:latin typeface="Georgia"/>
                <a:cs typeface="Georgia"/>
                <a:hlinkClick r:id="rId6" action="ppaction://hlinksldjump"/>
              </a:rPr>
              <a:t>Characteristic</a:t>
            </a:r>
            <a:r>
              <a:rPr sz="1200" spc="-20" dirty="0">
                <a:latin typeface="Georgia"/>
                <a:cs typeface="Georgia"/>
              </a:rPr>
              <a:t>. </a:t>
            </a:r>
            <a:r>
              <a:rPr sz="1200" spc="4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spc="-25" dirty="0">
                <a:latin typeface="Georgia"/>
                <a:cs typeface="Georgia"/>
              </a:rPr>
              <a:t>.5</a:t>
            </a:r>
            <a:endParaRPr sz="1200">
              <a:latin typeface="Georgia"/>
              <a:cs typeface="Georgia"/>
            </a:endParaRPr>
          </a:p>
          <a:p>
            <a:pPr marL="577215">
              <a:lnSpc>
                <a:spcPct val="100000"/>
              </a:lnSpc>
              <a:spcBef>
                <a:spcPts val="5"/>
              </a:spcBef>
              <a:tabLst>
                <a:tab pos="1052830" algn="l"/>
              </a:tabLst>
            </a:pPr>
            <a:r>
              <a:rPr sz="1200" spc="-20" dirty="0">
                <a:latin typeface="Georgia"/>
                <a:cs typeface="Georgia"/>
                <a:hlinkClick r:id="rId6" action="ppaction://hlinksldjump"/>
              </a:rPr>
              <a:t>2.3.1	</a:t>
            </a:r>
            <a:r>
              <a:rPr sz="1200" spc="-55" dirty="0">
                <a:latin typeface="Georgia"/>
                <a:cs typeface="Georgia"/>
                <a:hlinkClick r:id="rId6" action="ppaction://hlinksldjump"/>
              </a:rPr>
              <a:t>For  </a:t>
            </a:r>
            <a:r>
              <a:rPr sz="1200" spc="-15" dirty="0">
                <a:latin typeface="Georgia"/>
                <a:cs typeface="Georgia"/>
                <a:hlinkClick r:id="rId6" action="ppaction://hlinksldjump"/>
              </a:rPr>
              <a:t>Every  </a:t>
            </a:r>
            <a:r>
              <a:rPr sz="1200" spc="-40" dirty="0">
                <a:latin typeface="Georgia"/>
                <a:cs typeface="Georgia"/>
                <a:hlinkClick r:id="rId6" action="ppaction://hlinksldjump"/>
              </a:rPr>
              <a:t>User</a:t>
            </a:r>
            <a:r>
              <a:rPr sz="1200" spc="-40" dirty="0">
                <a:latin typeface="Georgia"/>
                <a:cs typeface="Georgia"/>
              </a:rPr>
              <a:t>.   </a:t>
            </a:r>
            <a:r>
              <a:rPr sz="1200" dirty="0">
                <a:latin typeface="Georgia"/>
                <a:cs typeface="Georgia"/>
              </a:rPr>
              <a:t>.  .  .  .  .  .  .  .  .  .  .  .  .  .  .  .  .  .  .  .  .  .  .  .  .  .  .  .  .  .  . </a:t>
            </a:r>
            <a:r>
              <a:rPr sz="1200" spc="170" dirty="0">
                <a:latin typeface="Georgia"/>
                <a:cs typeface="Georgia"/>
              </a:rPr>
              <a:t> </a:t>
            </a:r>
            <a:r>
              <a:rPr sz="1200" spc="-25" dirty="0">
                <a:latin typeface="Georgia"/>
                <a:cs typeface="Georgia"/>
              </a:rPr>
              <a:t>.5</a:t>
            </a:r>
            <a:endParaRPr sz="1200">
              <a:latin typeface="Georgia"/>
              <a:cs typeface="Georgia"/>
            </a:endParaRPr>
          </a:p>
          <a:p>
            <a:pPr marL="577215">
              <a:lnSpc>
                <a:spcPct val="100000"/>
              </a:lnSpc>
              <a:spcBef>
                <a:spcPts val="5"/>
              </a:spcBef>
              <a:tabLst>
                <a:tab pos="1052830" algn="l"/>
              </a:tabLst>
            </a:pPr>
            <a:r>
              <a:rPr sz="1200" spc="-50" dirty="0">
                <a:latin typeface="Georgia"/>
                <a:cs typeface="Georgia"/>
                <a:hlinkClick r:id="rId6" action="ppaction://hlinksldjump"/>
              </a:rPr>
              <a:t>2.3.2	</a:t>
            </a:r>
            <a:r>
              <a:rPr sz="1200" spc="-55" dirty="0">
                <a:latin typeface="Georgia"/>
                <a:cs typeface="Georgia"/>
                <a:hlinkClick r:id="rId6" action="ppaction://hlinksldjump"/>
              </a:rPr>
              <a:t>For</a:t>
            </a:r>
            <a:r>
              <a:rPr sz="1200" spc="95" dirty="0">
                <a:latin typeface="Georgia"/>
                <a:cs typeface="Georgia"/>
                <a:hlinkClick r:id="rId6" action="ppaction://hlinksldjump"/>
              </a:rPr>
              <a:t> </a:t>
            </a:r>
            <a:r>
              <a:rPr sz="1200" spc="-20" dirty="0">
                <a:latin typeface="Georgia"/>
                <a:cs typeface="Georgia"/>
                <a:hlinkClick r:id="rId6" action="ppaction://hlinksldjump"/>
              </a:rPr>
              <a:t>Collaborator</a:t>
            </a:r>
            <a:r>
              <a:rPr sz="1200" spc="-20" dirty="0">
                <a:latin typeface="Georgia"/>
                <a:cs typeface="Georgia"/>
              </a:rPr>
              <a:t>. </a:t>
            </a:r>
            <a:r>
              <a:rPr sz="1200" spc="4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spc="-25" dirty="0">
                <a:latin typeface="Georgia"/>
                <a:cs typeface="Georgia"/>
              </a:rPr>
              <a:t>.5</a:t>
            </a:r>
            <a:endParaRPr sz="1200">
              <a:latin typeface="Georgia"/>
              <a:cs typeface="Georgia"/>
            </a:endParaRPr>
          </a:p>
          <a:p>
            <a:pPr marL="577215">
              <a:lnSpc>
                <a:spcPct val="100000"/>
              </a:lnSpc>
              <a:spcBef>
                <a:spcPts val="5"/>
              </a:spcBef>
              <a:tabLst>
                <a:tab pos="1052830" algn="l"/>
              </a:tabLst>
            </a:pPr>
            <a:r>
              <a:rPr sz="1200" spc="-50" dirty="0">
                <a:latin typeface="Georgia"/>
                <a:cs typeface="Georgia"/>
                <a:hlinkClick r:id="rId6" action="ppaction://hlinksldjump"/>
              </a:rPr>
              <a:t>2.3.3	</a:t>
            </a:r>
            <a:r>
              <a:rPr sz="1200" spc="-55" dirty="0">
                <a:latin typeface="Georgia"/>
                <a:cs typeface="Georgia"/>
                <a:hlinkClick r:id="rId6" action="ppaction://hlinksldjump"/>
              </a:rPr>
              <a:t>For</a:t>
            </a:r>
            <a:r>
              <a:rPr sz="1200" spc="95" dirty="0">
                <a:latin typeface="Georgia"/>
                <a:cs typeface="Georgia"/>
                <a:hlinkClick r:id="rId6" action="ppaction://hlinksldjump"/>
              </a:rPr>
              <a:t> </a:t>
            </a:r>
            <a:r>
              <a:rPr sz="1200" spc="-30" dirty="0">
                <a:latin typeface="Georgia"/>
                <a:cs typeface="Georgia"/>
                <a:hlinkClick r:id="rId6" action="ppaction://hlinksldjump"/>
              </a:rPr>
              <a:t>Owner</a:t>
            </a:r>
            <a:r>
              <a:rPr sz="1200" spc="-30" dirty="0">
                <a:latin typeface="Georgia"/>
                <a:cs typeface="Georgia"/>
              </a:rPr>
              <a:t>.</a:t>
            </a:r>
            <a:r>
              <a:rPr sz="1200" spc="5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spc="-25" dirty="0">
                <a:latin typeface="Georgia"/>
                <a:cs typeface="Georgia"/>
              </a:rPr>
              <a:t>.5</a:t>
            </a:r>
            <a:endParaRPr sz="1200">
              <a:latin typeface="Georgia"/>
              <a:cs typeface="Georgia"/>
            </a:endParaRPr>
          </a:p>
          <a:p>
            <a:pPr marL="235585">
              <a:lnSpc>
                <a:spcPct val="100000"/>
              </a:lnSpc>
              <a:spcBef>
                <a:spcPts val="5"/>
              </a:spcBef>
              <a:tabLst>
                <a:tab pos="577215" algn="l"/>
              </a:tabLst>
            </a:pPr>
            <a:r>
              <a:rPr sz="1200" spc="-60" dirty="0">
                <a:latin typeface="Georgia"/>
                <a:cs typeface="Georgia"/>
                <a:hlinkClick r:id="rId7" action="ppaction://hlinksldjump"/>
              </a:rPr>
              <a:t>2.4	</a:t>
            </a:r>
            <a:r>
              <a:rPr sz="1200" spc="-25" dirty="0">
                <a:latin typeface="Georgia"/>
                <a:cs typeface="Georgia"/>
                <a:hlinkClick r:id="rId7" action="ppaction://hlinksldjump"/>
              </a:rPr>
              <a:t>Operating </a:t>
            </a:r>
            <a:r>
              <a:rPr sz="1200" spc="-40" dirty="0">
                <a:latin typeface="Georgia"/>
                <a:cs typeface="Georgia"/>
                <a:hlinkClick r:id="rId7" action="ppaction://hlinksldjump"/>
              </a:rPr>
              <a:t>Environment</a:t>
            </a:r>
            <a:r>
              <a:rPr sz="1200" spc="-40" dirty="0">
                <a:latin typeface="Georgia"/>
                <a:cs typeface="Georgia"/>
              </a:rPr>
              <a:t>. </a:t>
            </a:r>
            <a:r>
              <a:rPr sz="1200" dirty="0">
                <a:latin typeface="Georgia"/>
                <a:cs typeface="Georgia"/>
              </a:rPr>
              <a:t>. . . . . . . . . . . . . . . . . . . . . . . . . . . . . 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spc="-50" dirty="0">
                <a:latin typeface="Georgia"/>
                <a:cs typeface="Georgia"/>
              </a:rPr>
              <a:t>.6</a:t>
            </a:r>
            <a:endParaRPr sz="1200">
              <a:latin typeface="Georgia"/>
              <a:cs typeface="Georgia"/>
            </a:endParaRPr>
          </a:p>
          <a:p>
            <a:pPr marL="235585" marR="70485" algn="r">
              <a:lnSpc>
                <a:spcPct val="100000"/>
              </a:lnSpc>
              <a:spcBef>
                <a:spcPts val="5"/>
              </a:spcBef>
              <a:tabLst>
                <a:tab pos="577215" algn="l"/>
                <a:tab pos="710565" algn="l"/>
              </a:tabLst>
            </a:pPr>
            <a:r>
              <a:rPr sz="1200" spc="-45" dirty="0">
                <a:latin typeface="Georgia"/>
                <a:cs typeface="Georgia"/>
                <a:hlinkClick r:id="rId7" action="ppaction://hlinksldjump"/>
              </a:rPr>
              <a:t>2.5	</a:t>
            </a:r>
            <a:r>
              <a:rPr sz="1200" spc="-40" dirty="0">
                <a:latin typeface="Georgia"/>
                <a:cs typeface="Georgia"/>
                <a:hlinkClick r:id="rId7" action="ppaction://hlinksldjump"/>
              </a:rPr>
              <a:t>Design </a:t>
            </a:r>
            <a:r>
              <a:rPr sz="1200" spc="-10" dirty="0">
                <a:latin typeface="Georgia"/>
                <a:cs typeface="Georgia"/>
                <a:hlinkClick r:id="rId7" action="ppaction://hlinksldjump"/>
              </a:rPr>
              <a:t>And </a:t>
            </a:r>
            <a:r>
              <a:rPr sz="1200" spc="-45" dirty="0">
                <a:latin typeface="Georgia"/>
                <a:cs typeface="Georgia"/>
                <a:hlinkClick r:id="rId7" action="ppaction://hlinksldjump"/>
              </a:rPr>
              <a:t>Implementation </a:t>
            </a:r>
            <a:r>
              <a:rPr sz="1200" spc="-25" dirty="0">
                <a:latin typeface="Georgia"/>
                <a:cs typeface="Georgia"/>
                <a:hlinkClick r:id="rId7" action="ppaction://hlinksldjump"/>
              </a:rPr>
              <a:t>Constraints</a:t>
            </a:r>
            <a:r>
              <a:rPr sz="1200" spc="-25" dirty="0">
                <a:latin typeface="Georgia"/>
                <a:cs typeface="Georgia"/>
              </a:rPr>
              <a:t>. </a:t>
            </a:r>
            <a:r>
              <a:rPr sz="1200" dirty="0">
                <a:latin typeface="Georgia"/>
                <a:cs typeface="Georgia"/>
              </a:rPr>
              <a:t>. . . . . . . . . . . . . . . . . . . .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spc="-50" dirty="0">
                <a:latin typeface="Georgia"/>
                <a:cs typeface="Georgia"/>
              </a:rPr>
              <a:t>.6 </a:t>
            </a:r>
            <a:r>
              <a:rPr sz="1200" spc="-45" dirty="0">
                <a:latin typeface="Georgia"/>
                <a:cs typeface="Georgia"/>
              </a:rPr>
              <a:t> </a:t>
            </a:r>
            <a:r>
              <a:rPr sz="1200" spc="-60" dirty="0">
                <a:latin typeface="Georgia"/>
                <a:cs typeface="Georgia"/>
                <a:hlinkClick r:id="rId7" action="ppaction://hlinksldjump"/>
              </a:rPr>
              <a:t>2.6	</a:t>
            </a:r>
            <a:r>
              <a:rPr sz="1200" spc="-35" dirty="0">
                <a:latin typeface="Georgia"/>
                <a:cs typeface="Georgia"/>
                <a:hlinkClick r:id="rId7" action="ppaction://hlinksldjump"/>
              </a:rPr>
              <a:t>Assumptions </a:t>
            </a:r>
            <a:r>
              <a:rPr sz="1200" spc="-10" dirty="0">
                <a:latin typeface="Georgia"/>
                <a:cs typeface="Georgia"/>
                <a:hlinkClick r:id="rId7" action="ppaction://hlinksldjump"/>
              </a:rPr>
              <a:t>And </a:t>
            </a:r>
            <a:r>
              <a:rPr sz="1200" spc="-45" dirty="0">
                <a:latin typeface="Georgia"/>
                <a:cs typeface="Georgia"/>
                <a:hlinkClick r:id="rId7" action="ppaction://hlinksldjump"/>
              </a:rPr>
              <a:t>Dependencies</a:t>
            </a:r>
            <a:r>
              <a:rPr sz="1200" spc="-45" dirty="0">
                <a:latin typeface="Georgia"/>
                <a:cs typeface="Georgia"/>
              </a:rPr>
              <a:t>. </a:t>
            </a:r>
            <a:r>
              <a:rPr sz="1200" dirty="0">
                <a:latin typeface="Georgia"/>
                <a:cs typeface="Georgia"/>
              </a:rPr>
              <a:t>. . . . . . . . . . . . . . . . . . . . . . . . .</a:t>
            </a:r>
            <a:r>
              <a:rPr sz="1200" spc="7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spc="-50" dirty="0">
                <a:latin typeface="Georgia"/>
                <a:cs typeface="Georgia"/>
              </a:rPr>
              <a:t>.6 </a:t>
            </a:r>
            <a:r>
              <a:rPr sz="1200" spc="-45" dirty="0">
                <a:latin typeface="Georgia"/>
                <a:cs typeface="Georgia"/>
              </a:rPr>
              <a:t> </a:t>
            </a:r>
            <a:r>
              <a:rPr sz="1200" spc="-25" dirty="0">
                <a:latin typeface="Georgia"/>
                <a:cs typeface="Georgia"/>
                <a:hlinkClick r:id="rId7" action="ppaction://hlinksldjump"/>
              </a:rPr>
              <a:t>2.6.1		</a:t>
            </a:r>
            <a:r>
              <a:rPr sz="1200" spc="-35" dirty="0">
                <a:latin typeface="Georgia"/>
                <a:cs typeface="Georgia"/>
                <a:hlinkClick r:id="rId7" action="ppaction://hlinksldjump"/>
              </a:rPr>
              <a:t>Assumptions</a:t>
            </a:r>
            <a:r>
              <a:rPr sz="1200" spc="-35" dirty="0">
                <a:latin typeface="Georgia"/>
                <a:cs typeface="Georgia"/>
              </a:rPr>
              <a:t>.</a:t>
            </a:r>
            <a:r>
              <a:rPr sz="1200" spc="5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spc="-50" dirty="0">
                <a:latin typeface="Georgia"/>
                <a:cs typeface="Georgia"/>
              </a:rPr>
              <a:t>.6</a:t>
            </a:r>
            <a:endParaRPr sz="1200">
              <a:latin typeface="Georgia"/>
              <a:cs typeface="Georgia"/>
            </a:endParaRPr>
          </a:p>
          <a:p>
            <a:pPr marL="577215">
              <a:lnSpc>
                <a:spcPct val="100000"/>
              </a:lnSpc>
              <a:spcBef>
                <a:spcPts val="15"/>
              </a:spcBef>
              <a:tabLst>
                <a:tab pos="1052830" algn="l"/>
              </a:tabLst>
            </a:pPr>
            <a:r>
              <a:rPr sz="1200" spc="-55" dirty="0">
                <a:latin typeface="Georgia"/>
                <a:cs typeface="Georgia"/>
                <a:hlinkClick r:id="rId7" action="ppaction://hlinksldjump"/>
              </a:rPr>
              <a:t>2.6.2	</a:t>
            </a:r>
            <a:r>
              <a:rPr sz="1200" spc="-45" dirty="0">
                <a:latin typeface="Georgia"/>
                <a:cs typeface="Georgia"/>
                <a:hlinkClick r:id="rId7" action="ppaction://hlinksldjump"/>
              </a:rPr>
              <a:t>Dependencies</a:t>
            </a:r>
            <a:r>
              <a:rPr sz="1200" spc="-45" dirty="0">
                <a:latin typeface="Georgia"/>
                <a:cs typeface="Georgia"/>
              </a:rPr>
              <a:t>.</a:t>
            </a:r>
            <a:r>
              <a:rPr sz="1200" spc="6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spc="-50" dirty="0">
                <a:latin typeface="Georgia"/>
                <a:cs typeface="Georgia"/>
              </a:rPr>
              <a:t>.6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00">
              <a:latin typeface="Times New Roman"/>
              <a:cs typeface="Times New Roman"/>
            </a:endParaRPr>
          </a:p>
          <a:p>
            <a:pPr marL="235585" indent="-222885">
              <a:lnSpc>
                <a:spcPct val="100000"/>
              </a:lnSpc>
              <a:spcBef>
                <a:spcPts val="5"/>
              </a:spcBef>
              <a:buAutoNum type="arabicPlain" startAt="3"/>
              <a:tabLst>
                <a:tab pos="235585" algn="l"/>
                <a:tab pos="236220" algn="l"/>
              </a:tabLst>
            </a:pPr>
            <a:r>
              <a:rPr sz="1200" b="1" spc="-55" dirty="0">
                <a:latin typeface="Georgia"/>
                <a:cs typeface="Georgia"/>
                <a:hlinkClick r:id="rId8" action="ppaction://hlinksldjump"/>
              </a:rPr>
              <a:t>Interface</a:t>
            </a:r>
            <a:r>
              <a:rPr sz="1200" b="1" spc="135" dirty="0">
                <a:latin typeface="Georgia"/>
                <a:cs typeface="Georgia"/>
                <a:hlinkClick r:id="rId8" action="ppaction://hlinksldjump"/>
              </a:rPr>
              <a:t> </a:t>
            </a:r>
            <a:r>
              <a:rPr sz="1200" b="1" spc="-55" dirty="0">
                <a:latin typeface="Georgia"/>
                <a:cs typeface="Georgia"/>
                <a:hlinkClick r:id="rId8" action="ppaction://hlinksldjump"/>
              </a:rPr>
              <a:t>Requirements</a:t>
            </a:r>
            <a:r>
              <a:rPr sz="1200" b="1" spc="-55" dirty="0">
                <a:latin typeface="Georgia"/>
                <a:cs typeface="Georgia"/>
              </a:rPr>
              <a:t>7</a:t>
            </a:r>
            <a:endParaRPr sz="1200">
              <a:latin typeface="Georgia"/>
              <a:cs typeface="Georgia"/>
            </a:endParaRPr>
          </a:p>
          <a:p>
            <a:pPr marL="235585">
              <a:lnSpc>
                <a:spcPct val="100000"/>
              </a:lnSpc>
              <a:spcBef>
                <a:spcPts val="5"/>
              </a:spcBef>
              <a:tabLst>
                <a:tab pos="577215" algn="l"/>
              </a:tabLst>
            </a:pPr>
            <a:r>
              <a:rPr sz="1200" spc="-5" dirty="0">
                <a:latin typeface="Georgia"/>
                <a:cs typeface="Georgia"/>
                <a:hlinkClick r:id="rId8" action="ppaction://hlinksldjump"/>
              </a:rPr>
              <a:t>3.1	</a:t>
            </a:r>
            <a:r>
              <a:rPr sz="1200" spc="-50" dirty="0">
                <a:latin typeface="Georgia"/>
                <a:cs typeface="Georgia"/>
                <a:hlinkClick r:id="rId8" action="ppaction://hlinksldjump"/>
              </a:rPr>
              <a:t>User</a:t>
            </a:r>
            <a:r>
              <a:rPr sz="1200" spc="95" dirty="0">
                <a:latin typeface="Georgia"/>
                <a:cs typeface="Georgia"/>
                <a:hlinkClick r:id="rId8" action="ppaction://hlinksldjump"/>
              </a:rPr>
              <a:t> </a:t>
            </a:r>
            <a:r>
              <a:rPr sz="1200" spc="-40" dirty="0">
                <a:latin typeface="Georgia"/>
                <a:cs typeface="Georgia"/>
                <a:hlinkClick r:id="rId8" action="ppaction://hlinksldjump"/>
              </a:rPr>
              <a:t>Interfaces</a:t>
            </a:r>
            <a:r>
              <a:rPr sz="1200" spc="-40" dirty="0">
                <a:latin typeface="Georgia"/>
                <a:cs typeface="Georgia"/>
              </a:rPr>
              <a:t>.</a:t>
            </a:r>
            <a:r>
              <a:rPr sz="1200" spc="6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spc="-10" dirty="0">
                <a:latin typeface="Georgia"/>
                <a:cs typeface="Georgia"/>
              </a:rPr>
              <a:t>.7</a:t>
            </a:r>
            <a:endParaRPr sz="1200">
              <a:latin typeface="Georgia"/>
              <a:cs typeface="Georgia"/>
            </a:endParaRPr>
          </a:p>
          <a:p>
            <a:pPr marL="235585">
              <a:lnSpc>
                <a:spcPct val="100000"/>
              </a:lnSpc>
              <a:tabLst>
                <a:tab pos="577215" algn="l"/>
              </a:tabLst>
            </a:pPr>
            <a:r>
              <a:rPr sz="1200" spc="-55" dirty="0">
                <a:latin typeface="Georgia"/>
                <a:cs typeface="Georgia"/>
                <a:hlinkClick r:id="rId9" action="ppaction://hlinksldjump"/>
              </a:rPr>
              <a:t>3.2	</a:t>
            </a:r>
            <a:r>
              <a:rPr sz="1200" spc="-50" dirty="0">
                <a:latin typeface="Georgia"/>
                <a:cs typeface="Georgia"/>
                <a:hlinkClick r:id="rId9" action="ppaction://hlinksldjump"/>
              </a:rPr>
              <a:t>Hardware</a:t>
            </a:r>
            <a:r>
              <a:rPr sz="1200" spc="95" dirty="0">
                <a:latin typeface="Georgia"/>
                <a:cs typeface="Georgia"/>
                <a:hlinkClick r:id="rId9" action="ppaction://hlinksldjump"/>
              </a:rPr>
              <a:t> </a:t>
            </a:r>
            <a:r>
              <a:rPr sz="1200" spc="-40" dirty="0">
                <a:latin typeface="Georgia"/>
                <a:cs typeface="Georgia"/>
                <a:hlinkClick r:id="rId9" action="ppaction://hlinksldjump"/>
              </a:rPr>
              <a:t>Interfaces</a:t>
            </a:r>
            <a:r>
              <a:rPr sz="1200" spc="-40" dirty="0">
                <a:latin typeface="Georgia"/>
                <a:cs typeface="Georgia"/>
              </a:rPr>
              <a:t>.</a:t>
            </a:r>
            <a:r>
              <a:rPr sz="1200" spc="6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spc="-50" dirty="0">
                <a:latin typeface="Georgia"/>
                <a:cs typeface="Georgia"/>
              </a:rPr>
              <a:t>.9</a:t>
            </a:r>
            <a:endParaRPr sz="1200">
              <a:latin typeface="Georgia"/>
              <a:cs typeface="Georgia"/>
            </a:endParaRPr>
          </a:p>
          <a:p>
            <a:pPr marL="235585">
              <a:lnSpc>
                <a:spcPct val="100000"/>
              </a:lnSpc>
              <a:spcBef>
                <a:spcPts val="5"/>
              </a:spcBef>
              <a:tabLst>
                <a:tab pos="577215" algn="l"/>
              </a:tabLst>
            </a:pPr>
            <a:r>
              <a:rPr sz="1200" spc="-55" dirty="0">
                <a:latin typeface="Georgia"/>
                <a:cs typeface="Georgia"/>
                <a:hlinkClick r:id="rId9" action="ppaction://hlinksldjump"/>
              </a:rPr>
              <a:t>3.3	</a:t>
            </a:r>
            <a:r>
              <a:rPr sz="1200" spc="-40" dirty="0">
                <a:latin typeface="Georgia"/>
                <a:cs typeface="Georgia"/>
                <a:hlinkClick r:id="rId9" action="ppaction://hlinksldjump"/>
              </a:rPr>
              <a:t>Software</a:t>
            </a:r>
            <a:r>
              <a:rPr sz="1200" spc="95" dirty="0">
                <a:latin typeface="Georgia"/>
                <a:cs typeface="Georgia"/>
                <a:hlinkClick r:id="rId9" action="ppaction://hlinksldjump"/>
              </a:rPr>
              <a:t> </a:t>
            </a:r>
            <a:r>
              <a:rPr sz="1200" spc="-40" dirty="0">
                <a:latin typeface="Georgia"/>
                <a:cs typeface="Georgia"/>
                <a:hlinkClick r:id="rId9" action="ppaction://hlinksldjump"/>
              </a:rPr>
              <a:t>Interfaces</a:t>
            </a:r>
            <a:r>
              <a:rPr sz="1200" spc="-40" dirty="0">
                <a:latin typeface="Georgia"/>
                <a:cs typeface="Georgia"/>
              </a:rPr>
              <a:t>. </a:t>
            </a:r>
            <a:r>
              <a:rPr sz="1200" spc="6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spc="-50" dirty="0">
                <a:latin typeface="Georgia"/>
                <a:cs typeface="Georgia"/>
              </a:rPr>
              <a:t>.9</a:t>
            </a:r>
            <a:endParaRPr sz="1200">
              <a:latin typeface="Georgia"/>
              <a:cs typeface="Georgia"/>
            </a:endParaRPr>
          </a:p>
          <a:p>
            <a:pPr marL="235585">
              <a:lnSpc>
                <a:spcPct val="100000"/>
              </a:lnSpc>
              <a:spcBef>
                <a:spcPts val="5"/>
              </a:spcBef>
              <a:tabLst>
                <a:tab pos="577215" algn="l"/>
              </a:tabLst>
            </a:pPr>
            <a:r>
              <a:rPr sz="1200" spc="-60" dirty="0">
                <a:latin typeface="Georgia"/>
                <a:cs typeface="Georgia"/>
                <a:hlinkClick r:id="rId10" action="ppaction://hlinksldjump"/>
              </a:rPr>
              <a:t>3.4	</a:t>
            </a:r>
            <a:r>
              <a:rPr sz="1200" spc="-40" dirty="0">
                <a:latin typeface="Georgia"/>
                <a:cs typeface="Georgia"/>
                <a:hlinkClick r:id="rId10" action="ppaction://hlinksldjump"/>
              </a:rPr>
              <a:t>Communication</a:t>
            </a:r>
            <a:r>
              <a:rPr sz="1200" spc="100" dirty="0">
                <a:latin typeface="Georgia"/>
                <a:cs typeface="Georgia"/>
                <a:hlinkClick r:id="rId10" action="ppaction://hlinksldjump"/>
              </a:rPr>
              <a:t> </a:t>
            </a:r>
            <a:r>
              <a:rPr sz="1200" spc="-40" dirty="0">
                <a:latin typeface="Georgia"/>
                <a:cs typeface="Georgia"/>
                <a:hlinkClick r:id="rId10" action="ppaction://hlinksldjump"/>
              </a:rPr>
              <a:t>Interfaces</a:t>
            </a:r>
            <a:r>
              <a:rPr sz="1200" spc="-40" dirty="0">
                <a:latin typeface="Georgia"/>
                <a:cs typeface="Georgia"/>
              </a:rPr>
              <a:t>. </a:t>
            </a:r>
            <a:r>
              <a:rPr sz="1200" spc="6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spc="-50" dirty="0">
                <a:latin typeface="Georgia"/>
                <a:cs typeface="Georgia"/>
              </a:rPr>
              <a:t>.9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Times New Roman"/>
              <a:cs typeface="Times New Roman"/>
            </a:endParaRPr>
          </a:p>
          <a:p>
            <a:pPr marL="235585" indent="-222885">
              <a:lnSpc>
                <a:spcPct val="100000"/>
              </a:lnSpc>
              <a:buAutoNum type="arabicPlain" startAt="4"/>
              <a:tabLst>
                <a:tab pos="235585" algn="l"/>
                <a:tab pos="236220" algn="l"/>
              </a:tabLst>
            </a:pPr>
            <a:r>
              <a:rPr sz="1200" b="1" spc="-40" dirty="0">
                <a:latin typeface="Georgia"/>
                <a:cs typeface="Georgia"/>
                <a:hlinkClick r:id="rId11" action="ppaction://hlinksldjump"/>
              </a:rPr>
              <a:t>Requirements</a:t>
            </a:r>
            <a:r>
              <a:rPr sz="1200" b="1" spc="-40" dirty="0">
                <a:latin typeface="Georgia"/>
                <a:cs typeface="Georgia"/>
              </a:rPr>
              <a:t>11</a:t>
            </a:r>
            <a:endParaRPr sz="1200">
              <a:latin typeface="Georgia"/>
              <a:cs typeface="Georgia"/>
            </a:endParaRPr>
          </a:p>
          <a:p>
            <a:pPr marL="235585">
              <a:lnSpc>
                <a:spcPct val="100000"/>
              </a:lnSpc>
              <a:spcBef>
                <a:spcPts val="5"/>
              </a:spcBef>
              <a:tabLst>
                <a:tab pos="577215" algn="l"/>
              </a:tabLst>
            </a:pPr>
            <a:r>
              <a:rPr sz="1200" spc="-10" dirty="0">
                <a:latin typeface="Georgia"/>
                <a:cs typeface="Georgia"/>
                <a:hlinkClick r:id="rId11" action="ppaction://hlinksldjump"/>
              </a:rPr>
              <a:t>4.1	</a:t>
            </a:r>
            <a:r>
              <a:rPr sz="1200" spc="-50" dirty="0">
                <a:latin typeface="Georgia"/>
                <a:cs typeface="Georgia"/>
                <a:hlinkClick r:id="rId11" action="ppaction://hlinksldjump"/>
              </a:rPr>
              <a:t>User</a:t>
            </a:r>
            <a:r>
              <a:rPr sz="1200" spc="95" dirty="0">
                <a:latin typeface="Georgia"/>
                <a:cs typeface="Georgia"/>
                <a:hlinkClick r:id="rId11" action="ppaction://hlinksldjump"/>
              </a:rPr>
              <a:t> </a:t>
            </a:r>
            <a:r>
              <a:rPr sz="1200" spc="-40" dirty="0">
                <a:latin typeface="Georgia"/>
                <a:cs typeface="Georgia"/>
                <a:hlinkClick r:id="rId11" action="ppaction://hlinksldjump"/>
              </a:rPr>
              <a:t>Requirements</a:t>
            </a:r>
            <a:r>
              <a:rPr sz="1200" spc="-40" dirty="0">
                <a:latin typeface="Georgia"/>
                <a:cs typeface="Georgia"/>
              </a:rPr>
              <a:t>. </a:t>
            </a:r>
            <a:r>
              <a:rPr sz="1200" spc="6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spc="45" dirty="0">
                <a:latin typeface="Georgia"/>
                <a:cs typeface="Georgia"/>
              </a:rPr>
              <a:t>.11</a:t>
            </a:r>
            <a:endParaRPr sz="1200">
              <a:latin typeface="Georgia"/>
              <a:cs typeface="Georgia"/>
            </a:endParaRPr>
          </a:p>
          <a:p>
            <a:pPr marL="577215">
              <a:lnSpc>
                <a:spcPct val="100000"/>
              </a:lnSpc>
              <a:spcBef>
                <a:spcPts val="5"/>
              </a:spcBef>
              <a:tabLst>
                <a:tab pos="1052830" algn="l"/>
              </a:tabLst>
            </a:pPr>
            <a:r>
              <a:rPr sz="1200" spc="5" dirty="0">
                <a:latin typeface="Georgia"/>
                <a:cs typeface="Georgia"/>
                <a:hlinkClick r:id="rId11" action="ppaction://hlinksldjump"/>
              </a:rPr>
              <a:t>4.1.1	</a:t>
            </a:r>
            <a:r>
              <a:rPr sz="1200" spc="-35" dirty="0">
                <a:latin typeface="Georgia"/>
                <a:cs typeface="Georgia"/>
                <a:hlinkClick r:id="rId11" action="ppaction://hlinksldjump"/>
              </a:rPr>
              <a:t>Functional  </a:t>
            </a:r>
            <a:r>
              <a:rPr sz="1200" spc="-50" dirty="0">
                <a:latin typeface="Georgia"/>
                <a:cs typeface="Georgia"/>
                <a:hlinkClick r:id="rId11" action="ppaction://hlinksldjump"/>
              </a:rPr>
              <a:t>User  </a:t>
            </a:r>
            <a:r>
              <a:rPr sz="1200" spc="-40" dirty="0">
                <a:latin typeface="Georgia"/>
                <a:cs typeface="Georgia"/>
                <a:hlinkClick r:id="rId11" action="ppaction://hlinksldjump"/>
              </a:rPr>
              <a:t>Requirement</a:t>
            </a:r>
            <a:r>
              <a:rPr sz="1200" spc="-40" dirty="0">
                <a:latin typeface="Georgia"/>
                <a:cs typeface="Georgia"/>
              </a:rPr>
              <a:t>.   </a:t>
            </a:r>
            <a:r>
              <a:rPr sz="1200" dirty="0">
                <a:latin typeface="Georgia"/>
                <a:cs typeface="Georgia"/>
              </a:rPr>
              <a:t>.  .  .  .  .  .  .  .  .  .  .  .  .  .  .  .  .  .  .  .  .  .  . </a:t>
            </a:r>
            <a:r>
              <a:rPr sz="1200" spc="65" dirty="0">
                <a:latin typeface="Georgia"/>
                <a:cs typeface="Georgia"/>
              </a:rPr>
              <a:t> </a:t>
            </a:r>
            <a:r>
              <a:rPr sz="1200" spc="45" dirty="0">
                <a:latin typeface="Georgia"/>
                <a:cs typeface="Georgia"/>
              </a:rPr>
              <a:t>.11</a:t>
            </a:r>
            <a:endParaRPr sz="1200">
              <a:latin typeface="Georgia"/>
              <a:cs typeface="Georgia"/>
            </a:endParaRPr>
          </a:p>
          <a:p>
            <a:pPr marL="235585" marR="8890" indent="341630">
              <a:lnSpc>
                <a:spcPct val="100000"/>
              </a:lnSpc>
              <a:spcBef>
                <a:spcPts val="5"/>
              </a:spcBef>
              <a:tabLst>
                <a:tab pos="577215" algn="l"/>
                <a:tab pos="1052830" algn="l"/>
              </a:tabLst>
            </a:pPr>
            <a:r>
              <a:rPr sz="1200" spc="-25" dirty="0">
                <a:latin typeface="Georgia"/>
                <a:cs typeface="Georgia"/>
                <a:hlinkClick r:id="rId11" action="ppaction://hlinksldjump"/>
              </a:rPr>
              <a:t>4.1.2	</a:t>
            </a:r>
            <a:r>
              <a:rPr sz="1200" spc="-40" dirty="0">
                <a:latin typeface="Georgia"/>
                <a:cs typeface="Georgia"/>
                <a:hlinkClick r:id="rId11" action="ppaction://hlinksldjump"/>
              </a:rPr>
              <a:t>Non-Functional </a:t>
            </a:r>
            <a:r>
              <a:rPr sz="1200" spc="-50" dirty="0">
                <a:latin typeface="Georgia"/>
                <a:cs typeface="Georgia"/>
                <a:hlinkClick r:id="rId11" action="ppaction://hlinksldjump"/>
              </a:rPr>
              <a:t>User </a:t>
            </a:r>
            <a:r>
              <a:rPr sz="1200" spc="-40" dirty="0">
                <a:latin typeface="Georgia"/>
                <a:cs typeface="Georgia"/>
                <a:hlinkClick r:id="rId11" action="ppaction://hlinksldjump"/>
              </a:rPr>
              <a:t>Requirement</a:t>
            </a:r>
            <a:r>
              <a:rPr sz="1200" spc="-40" dirty="0">
                <a:latin typeface="Georgia"/>
                <a:cs typeface="Georgia"/>
              </a:rPr>
              <a:t>. </a:t>
            </a:r>
            <a:r>
              <a:rPr sz="1200" dirty="0">
                <a:latin typeface="Georgia"/>
                <a:cs typeface="Georgia"/>
              </a:rPr>
              <a:t>. . . . . . . . . . . . . . . . . . . . . </a:t>
            </a:r>
            <a:r>
              <a:rPr sz="1200" spc="45" dirty="0">
                <a:latin typeface="Georgia"/>
                <a:cs typeface="Georgia"/>
              </a:rPr>
              <a:t>.11 </a:t>
            </a:r>
            <a:r>
              <a:rPr sz="1200" spc="45" dirty="0">
                <a:latin typeface="Georgia"/>
                <a:cs typeface="Georgia"/>
                <a:hlinkClick r:id="rId11" action="ppaction://hlinksldjump"/>
              </a:rPr>
              <a:t> </a:t>
            </a:r>
            <a:r>
              <a:rPr sz="1200" spc="-60" dirty="0">
                <a:latin typeface="Georgia"/>
                <a:cs typeface="Georgia"/>
                <a:hlinkClick r:id="rId11" action="ppaction://hlinksldjump"/>
              </a:rPr>
              <a:t>4.2	</a:t>
            </a:r>
            <a:r>
              <a:rPr sz="1200" spc="-30" dirty="0">
                <a:latin typeface="Georgia"/>
                <a:cs typeface="Georgia"/>
                <a:hlinkClick r:id="rId11" action="ppaction://hlinksldjump"/>
              </a:rPr>
              <a:t>System </a:t>
            </a:r>
            <a:r>
              <a:rPr sz="1200" spc="-40" dirty="0">
                <a:latin typeface="Georgia"/>
                <a:cs typeface="Georgia"/>
                <a:hlinkClick r:id="rId11" action="ppaction://hlinksldjump"/>
              </a:rPr>
              <a:t>Requirements</a:t>
            </a:r>
            <a:r>
              <a:rPr sz="1200" spc="-40" dirty="0">
                <a:latin typeface="Georgia"/>
                <a:cs typeface="Georgia"/>
              </a:rPr>
              <a:t>. </a:t>
            </a:r>
            <a:r>
              <a:rPr sz="1200" dirty="0">
                <a:latin typeface="Georgia"/>
                <a:cs typeface="Georgia"/>
              </a:rPr>
              <a:t>. . . . . . . . . . . . . . . . . . . . . . . . . . . . . . . .</a:t>
            </a:r>
            <a:r>
              <a:rPr sz="1200" spc="10" dirty="0">
                <a:latin typeface="Georgia"/>
                <a:cs typeface="Georgia"/>
              </a:rPr>
              <a:t> </a:t>
            </a:r>
            <a:r>
              <a:rPr sz="1200" spc="45" dirty="0">
                <a:latin typeface="Georgia"/>
                <a:cs typeface="Georgia"/>
              </a:rPr>
              <a:t>.11</a:t>
            </a:r>
            <a:endParaRPr sz="1200">
              <a:latin typeface="Georgia"/>
              <a:cs typeface="Georgia"/>
            </a:endParaRPr>
          </a:p>
          <a:p>
            <a:pPr marL="1052830" lvl="2" indent="-475615">
              <a:lnSpc>
                <a:spcPct val="100000"/>
              </a:lnSpc>
              <a:spcBef>
                <a:spcPts val="10"/>
              </a:spcBef>
              <a:buAutoNum type="arabicPeriod"/>
              <a:tabLst>
                <a:tab pos="1052830" algn="l"/>
                <a:tab pos="1053465" algn="l"/>
              </a:tabLst>
            </a:pPr>
            <a:r>
              <a:rPr sz="1200" spc="-35" dirty="0">
                <a:latin typeface="Georgia"/>
                <a:cs typeface="Georgia"/>
                <a:hlinkClick r:id="rId11" action="ppaction://hlinksldjump"/>
              </a:rPr>
              <a:t>Functional  </a:t>
            </a:r>
            <a:r>
              <a:rPr sz="1200" spc="-30" dirty="0">
                <a:latin typeface="Georgia"/>
                <a:cs typeface="Georgia"/>
                <a:hlinkClick r:id="rId11" action="ppaction://hlinksldjump"/>
              </a:rPr>
              <a:t>System  </a:t>
            </a:r>
            <a:r>
              <a:rPr sz="1200" spc="-40" dirty="0">
                <a:latin typeface="Georgia"/>
                <a:cs typeface="Georgia"/>
                <a:hlinkClick r:id="rId11" action="ppaction://hlinksldjump"/>
              </a:rPr>
              <a:t>Requirement</a:t>
            </a:r>
            <a:r>
              <a:rPr sz="1200" spc="-40" dirty="0">
                <a:latin typeface="Georgia"/>
                <a:cs typeface="Georgia"/>
              </a:rPr>
              <a:t>.   </a:t>
            </a:r>
            <a:r>
              <a:rPr sz="1200" dirty="0">
                <a:latin typeface="Georgia"/>
                <a:cs typeface="Georgia"/>
              </a:rPr>
              <a:t>.  .  .  .  .  .  .  .  .  .  .  .  .  .  .  .  .  .  .  .  .  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spc="45" dirty="0">
                <a:latin typeface="Georgia"/>
                <a:cs typeface="Georgia"/>
              </a:rPr>
              <a:t>.11</a:t>
            </a:r>
            <a:endParaRPr sz="1200">
              <a:latin typeface="Georgia"/>
              <a:cs typeface="Georgia"/>
            </a:endParaRPr>
          </a:p>
          <a:p>
            <a:pPr marL="1052830" lvl="2" indent="-47561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1052830" algn="l"/>
                <a:tab pos="1053465" algn="l"/>
              </a:tabLst>
            </a:pPr>
            <a:r>
              <a:rPr sz="1200" spc="-40" dirty="0">
                <a:latin typeface="Georgia"/>
                <a:cs typeface="Georgia"/>
                <a:hlinkClick r:id="rId12" action="ppaction://hlinksldjump"/>
              </a:rPr>
              <a:t>Non-Functional  </a:t>
            </a:r>
            <a:r>
              <a:rPr sz="1200" spc="-30" dirty="0">
                <a:latin typeface="Georgia"/>
                <a:cs typeface="Georgia"/>
                <a:hlinkClick r:id="rId12" action="ppaction://hlinksldjump"/>
              </a:rPr>
              <a:t>System  </a:t>
            </a:r>
            <a:r>
              <a:rPr sz="1200" spc="-40" dirty="0">
                <a:latin typeface="Georgia"/>
                <a:cs typeface="Georgia"/>
                <a:hlinkClick r:id="rId12" action="ppaction://hlinksldjump"/>
              </a:rPr>
              <a:t>Requirement</a:t>
            </a:r>
            <a:r>
              <a:rPr sz="1200" spc="-40" dirty="0">
                <a:latin typeface="Georgia"/>
                <a:cs typeface="Georgia"/>
              </a:rPr>
              <a:t>.   </a:t>
            </a:r>
            <a:r>
              <a:rPr sz="1200" dirty="0">
                <a:latin typeface="Georgia"/>
                <a:cs typeface="Georgia"/>
              </a:rPr>
              <a:t>.  .  .  .  .  .  .  .  .  .  .  .  .  .  .  .  .  .  .</a:t>
            </a:r>
            <a:r>
              <a:rPr sz="1200" spc="250" dirty="0">
                <a:latin typeface="Georgia"/>
                <a:cs typeface="Georgia"/>
              </a:rPr>
              <a:t> </a:t>
            </a:r>
            <a:r>
              <a:rPr sz="1200" spc="-10" dirty="0">
                <a:latin typeface="Georgia"/>
                <a:cs typeface="Georgia"/>
              </a:rPr>
              <a:t>.12</a:t>
            </a:r>
            <a:endParaRPr sz="1200">
              <a:latin typeface="Georgia"/>
              <a:cs typeface="Georgia"/>
            </a:endParaRPr>
          </a:p>
          <a:p>
            <a:pPr lvl="2">
              <a:lnSpc>
                <a:spcPct val="100000"/>
              </a:lnSpc>
              <a:spcBef>
                <a:spcPts val="25"/>
              </a:spcBef>
              <a:buFont typeface="Georgia"/>
              <a:buAutoNum type="arabicPeriod"/>
            </a:pPr>
            <a:endParaRPr sz="1000">
              <a:latin typeface="Times New Roman"/>
              <a:cs typeface="Times New Roman"/>
            </a:endParaRPr>
          </a:p>
          <a:p>
            <a:pPr marL="235585" indent="-222885">
              <a:lnSpc>
                <a:spcPct val="100000"/>
              </a:lnSpc>
              <a:buAutoNum type="arabicPlain" startAt="4"/>
              <a:tabLst>
                <a:tab pos="235585" algn="l"/>
                <a:tab pos="236220" algn="l"/>
              </a:tabLst>
            </a:pPr>
            <a:r>
              <a:rPr sz="1200" b="1" spc="-35" dirty="0">
                <a:latin typeface="Georgia"/>
                <a:cs typeface="Georgia"/>
                <a:hlinkClick r:id="rId13" action="ppaction://hlinksldjump"/>
              </a:rPr>
              <a:t>System</a:t>
            </a:r>
            <a:r>
              <a:rPr sz="1200" b="1" spc="135" dirty="0">
                <a:latin typeface="Georgia"/>
                <a:cs typeface="Georgia"/>
                <a:hlinkClick r:id="rId13" action="ppaction://hlinksldjump"/>
              </a:rPr>
              <a:t> </a:t>
            </a:r>
            <a:r>
              <a:rPr sz="1200" b="1" spc="-35" dirty="0">
                <a:latin typeface="Georgia"/>
                <a:cs typeface="Georgia"/>
                <a:hlinkClick r:id="rId13" action="ppaction://hlinksldjump"/>
              </a:rPr>
              <a:t>Models</a:t>
            </a:r>
            <a:r>
              <a:rPr sz="1200" b="1" spc="-35" dirty="0">
                <a:latin typeface="Georgia"/>
                <a:cs typeface="Georgia"/>
              </a:rPr>
              <a:t>13</a:t>
            </a:r>
            <a:endParaRPr sz="1200">
              <a:latin typeface="Georgia"/>
              <a:cs typeface="Georgia"/>
            </a:endParaRPr>
          </a:p>
          <a:p>
            <a:pPr marL="235585">
              <a:lnSpc>
                <a:spcPct val="100000"/>
              </a:lnSpc>
              <a:spcBef>
                <a:spcPts val="5"/>
              </a:spcBef>
              <a:tabLst>
                <a:tab pos="577215" algn="l"/>
              </a:tabLst>
            </a:pPr>
            <a:r>
              <a:rPr sz="1200" spc="5" dirty="0">
                <a:latin typeface="Georgia"/>
                <a:cs typeface="Georgia"/>
                <a:hlinkClick r:id="rId13" action="ppaction://hlinksldjump"/>
              </a:rPr>
              <a:t>5.1	</a:t>
            </a:r>
            <a:r>
              <a:rPr sz="1200" spc="-50" dirty="0">
                <a:latin typeface="Georgia"/>
                <a:cs typeface="Georgia"/>
                <a:hlinkClick r:id="rId13" action="ppaction://hlinksldjump"/>
              </a:rPr>
              <a:t>Use </a:t>
            </a:r>
            <a:r>
              <a:rPr sz="1200" spc="-20" dirty="0">
                <a:latin typeface="Georgia"/>
                <a:cs typeface="Georgia"/>
                <a:hlinkClick r:id="rId13" action="ppaction://hlinksldjump"/>
              </a:rPr>
              <a:t>Case </a:t>
            </a:r>
            <a:r>
              <a:rPr sz="1200" spc="-30" dirty="0">
                <a:latin typeface="Georgia"/>
                <a:cs typeface="Georgia"/>
                <a:hlinkClick r:id="rId13" action="ppaction://hlinksldjump"/>
              </a:rPr>
              <a:t>Diagram</a:t>
            </a:r>
            <a:r>
              <a:rPr sz="1200" spc="-30" dirty="0">
                <a:latin typeface="Georgia"/>
                <a:cs typeface="Georgia"/>
              </a:rPr>
              <a:t>. </a:t>
            </a:r>
            <a:r>
              <a:rPr sz="1200" dirty="0">
                <a:latin typeface="Georgia"/>
                <a:cs typeface="Georgia"/>
              </a:rPr>
              <a:t>. . . . . . . . . . . . . . . . . . . . . . . . . . . . . . . . .</a:t>
            </a:r>
            <a:r>
              <a:rPr sz="1200" spc="195" dirty="0">
                <a:latin typeface="Georgia"/>
                <a:cs typeface="Georgia"/>
              </a:rPr>
              <a:t> </a:t>
            </a:r>
            <a:r>
              <a:rPr sz="1200" spc="-5" dirty="0">
                <a:latin typeface="Georgia"/>
                <a:cs typeface="Georgia"/>
              </a:rPr>
              <a:t>.13</a:t>
            </a:r>
            <a:endParaRPr sz="1200">
              <a:latin typeface="Georgia"/>
              <a:cs typeface="Georgia"/>
            </a:endParaRPr>
          </a:p>
          <a:p>
            <a:pPr marL="577215">
              <a:lnSpc>
                <a:spcPct val="100000"/>
              </a:lnSpc>
              <a:spcBef>
                <a:spcPts val="5"/>
              </a:spcBef>
              <a:tabLst>
                <a:tab pos="1052830" algn="l"/>
              </a:tabLst>
            </a:pPr>
            <a:r>
              <a:rPr sz="1200" spc="15" dirty="0">
                <a:latin typeface="Georgia"/>
                <a:cs typeface="Georgia"/>
                <a:hlinkClick r:id="rId13" action="ppaction://hlinksldjump"/>
              </a:rPr>
              <a:t>5.1.1	</a:t>
            </a:r>
            <a:r>
              <a:rPr sz="1200" spc="-10" dirty="0">
                <a:latin typeface="Georgia"/>
                <a:cs typeface="Georgia"/>
                <a:hlinkClick r:id="rId13" action="ppaction://hlinksldjump"/>
              </a:rPr>
              <a:t>KanBan</a:t>
            </a:r>
            <a:r>
              <a:rPr sz="1200" spc="-10" dirty="0">
                <a:latin typeface="Georgia"/>
                <a:cs typeface="Georgia"/>
              </a:rPr>
              <a:t>.</a:t>
            </a:r>
            <a:r>
              <a:rPr sz="1200" spc="2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spc="-5" dirty="0">
                <a:latin typeface="Georgia"/>
                <a:cs typeface="Georgia"/>
              </a:rPr>
              <a:t>.13</a:t>
            </a:r>
            <a:endParaRPr sz="1200">
              <a:latin typeface="Georgia"/>
              <a:cs typeface="Georgia"/>
            </a:endParaRPr>
          </a:p>
          <a:p>
            <a:pPr marL="577215">
              <a:lnSpc>
                <a:spcPct val="100000"/>
              </a:lnSpc>
              <a:spcBef>
                <a:spcPts val="5"/>
              </a:spcBef>
              <a:tabLst>
                <a:tab pos="1052830" algn="l"/>
              </a:tabLst>
            </a:pPr>
            <a:r>
              <a:rPr sz="1200" spc="-15" dirty="0">
                <a:latin typeface="Georgia"/>
                <a:cs typeface="Georgia"/>
                <a:hlinkClick r:id="rId14" action="ppaction://hlinksldjump"/>
              </a:rPr>
              <a:t>5.1.2	</a:t>
            </a:r>
            <a:r>
              <a:rPr sz="1200" dirty="0">
                <a:latin typeface="Georgia"/>
                <a:cs typeface="Georgia"/>
                <a:hlinkClick r:id="rId14" action="ppaction://hlinksldjump"/>
              </a:rPr>
              <a:t>Chart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spc="-10" dirty="0">
                <a:latin typeface="Georgia"/>
                <a:cs typeface="Georgia"/>
              </a:rPr>
              <a:t>.14</a:t>
            </a:r>
            <a:endParaRPr sz="1200">
              <a:latin typeface="Georgia"/>
              <a:cs typeface="Georgia"/>
            </a:endParaRPr>
          </a:p>
          <a:p>
            <a:pPr marL="577215">
              <a:lnSpc>
                <a:spcPct val="100000"/>
              </a:lnSpc>
              <a:spcBef>
                <a:spcPts val="5"/>
              </a:spcBef>
              <a:tabLst>
                <a:tab pos="1052830" algn="l"/>
              </a:tabLst>
            </a:pPr>
            <a:r>
              <a:rPr sz="1200" spc="-15" dirty="0">
                <a:latin typeface="Georgia"/>
                <a:cs typeface="Georgia"/>
                <a:hlinkClick r:id="rId14" action="ppaction://hlinksldjump"/>
              </a:rPr>
              <a:t>5.1.3	</a:t>
            </a:r>
            <a:r>
              <a:rPr sz="1200" spc="5" dirty="0">
                <a:latin typeface="Georgia"/>
                <a:cs typeface="Georgia"/>
                <a:hlinkClick r:id="rId14" action="ppaction://hlinksldjump"/>
              </a:rPr>
              <a:t>Chat</a:t>
            </a:r>
            <a:r>
              <a:rPr sz="1200" spc="5" dirty="0">
                <a:latin typeface="Georgia"/>
                <a:cs typeface="Georgia"/>
              </a:rPr>
              <a:t>.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spc="-10" dirty="0">
                <a:latin typeface="Georgia"/>
                <a:cs typeface="Georgia"/>
              </a:rPr>
              <a:t>.14</a:t>
            </a:r>
            <a:endParaRPr sz="1200">
              <a:latin typeface="Georgia"/>
              <a:cs typeface="Georgia"/>
            </a:endParaRPr>
          </a:p>
          <a:p>
            <a:pPr marL="235585">
              <a:lnSpc>
                <a:spcPct val="100000"/>
              </a:lnSpc>
              <a:spcBef>
                <a:spcPts val="5"/>
              </a:spcBef>
              <a:tabLst>
                <a:tab pos="577215" algn="l"/>
              </a:tabLst>
            </a:pPr>
            <a:r>
              <a:rPr sz="1200" spc="-45" dirty="0">
                <a:latin typeface="Georgia"/>
                <a:cs typeface="Georgia"/>
                <a:hlinkClick r:id="rId15" action="ppaction://hlinksldjump"/>
              </a:rPr>
              <a:t>5.2	</a:t>
            </a:r>
            <a:r>
              <a:rPr sz="1200" spc="-5" dirty="0">
                <a:latin typeface="Georgia"/>
                <a:cs typeface="Georgia"/>
                <a:hlinkClick r:id="rId15" action="ppaction://hlinksldjump"/>
              </a:rPr>
              <a:t>State </a:t>
            </a:r>
            <a:r>
              <a:rPr sz="1200" spc="-30" dirty="0">
                <a:latin typeface="Georgia"/>
                <a:cs typeface="Georgia"/>
                <a:hlinkClick r:id="rId15" action="ppaction://hlinksldjump"/>
              </a:rPr>
              <a:t>Diagram</a:t>
            </a:r>
            <a:r>
              <a:rPr sz="1200" spc="-30" dirty="0">
                <a:latin typeface="Georgia"/>
                <a:cs typeface="Georgia"/>
              </a:rPr>
              <a:t>. </a:t>
            </a:r>
            <a:r>
              <a:rPr sz="1200" dirty="0">
                <a:latin typeface="Georgia"/>
                <a:cs typeface="Georgia"/>
              </a:rPr>
              <a:t>. . . . . . . . . . . . . . . . . . . . . . . . . . . . . . . . . . . .</a:t>
            </a:r>
            <a:r>
              <a:rPr sz="1200" spc="10" dirty="0">
                <a:latin typeface="Georgia"/>
                <a:cs typeface="Georgia"/>
              </a:rPr>
              <a:t> </a:t>
            </a:r>
            <a:r>
              <a:rPr sz="1200" spc="5" dirty="0">
                <a:latin typeface="Georgia"/>
                <a:cs typeface="Georgia"/>
              </a:rPr>
              <a:t>.15</a:t>
            </a:r>
            <a:endParaRPr sz="1200">
              <a:latin typeface="Georgia"/>
              <a:cs typeface="Georgia"/>
            </a:endParaRPr>
          </a:p>
          <a:p>
            <a:pPr marL="235585">
              <a:lnSpc>
                <a:spcPct val="100000"/>
              </a:lnSpc>
              <a:tabLst>
                <a:tab pos="577215" algn="l"/>
              </a:tabLst>
            </a:pPr>
            <a:r>
              <a:rPr sz="1200" spc="-45" dirty="0">
                <a:latin typeface="Georgia"/>
                <a:cs typeface="Georgia"/>
                <a:hlinkClick r:id="rId15" action="ppaction://hlinksldjump"/>
              </a:rPr>
              <a:t>5.3	</a:t>
            </a:r>
            <a:r>
              <a:rPr sz="1200" spc="10" dirty="0">
                <a:latin typeface="Georgia"/>
                <a:cs typeface="Georgia"/>
                <a:hlinkClick r:id="rId15" action="ppaction://hlinksldjump"/>
              </a:rPr>
              <a:t>Activity</a:t>
            </a:r>
            <a:r>
              <a:rPr sz="1200" spc="95" dirty="0">
                <a:latin typeface="Georgia"/>
                <a:cs typeface="Georgia"/>
                <a:hlinkClick r:id="rId15" action="ppaction://hlinksldjump"/>
              </a:rPr>
              <a:t> </a:t>
            </a:r>
            <a:r>
              <a:rPr sz="1200" spc="-30" dirty="0">
                <a:latin typeface="Georgia"/>
                <a:cs typeface="Georgia"/>
                <a:hlinkClick r:id="rId15" action="ppaction://hlinksldjump"/>
              </a:rPr>
              <a:t>Diagram</a:t>
            </a:r>
            <a:r>
              <a:rPr sz="1200" spc="-30" dirty="0">
                <a:latin typeface="Georgia"/>
                <a:cs typeface="Georgia"/>
              </a:rPr>
              <a:t>.</a:t>
            </a:r>
            <a:r>
              <a:rPr sz="1200" spc="5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spc="5" dirty="0">
                <a:latin typeface="Georgia"/>
                <a:cs typeface="Georgia"/>
              </a:rPr>
              <a:t>.15</a:t>
            </a:r>
            <a:endParaRPr sz="1200">
              <a:latin typeface="Georgia"/>
              <a:cs typeface="Georgia"/>
            </a:endParaRPr>
          </a:p>
          <a:p>
            <a:pPr marL="235585">
              <a:lnSpc>
                <a:spcPct val="100000"/>
              </a:lnSpc>
              <a:spcBef>
                <a:spcPts val="5"/>
              </a:spcBef>
              <a:tabLst>
                <a:tab pos="577215" algn="l"/>
              </a:tabLst>
            </a:pPr>
            <a:r>
              <a:rPr sz="1200" spc="-50" dirty="0">
                <a:latin typeface="Georgia"/>
                <a:cs typeface="Georgia"/>
                <a:hlinkClick r:id="rId16" action="ppaction://hlinksldjump"/>
              </a:rPr>
              <a:t>5.4	Sequence</a:t>
            </a:r>
            <a:r>
              <a:rPr sz="1200" spc="95" dirty="0">
                <a:latin typeface="Georgia"/>
                <a:cs typeface="Georgia"/>
                <a:hlinkClick r:id="rId16" action="ppaction://hlinksldjump"/>
              </a:rPr>
              <a:t> </a:t>
            </a:r>
            <a:r>
              <a:rPr sz="1200" spc="-30" dirty="0">
                <a:latin typeface="Georgia"/>
                <a:cs typeface="Georgia"/>
                <a:hlinkClick r:id="rId16" action="ppaction://hlinksldjump"/>
              </a:rPr>
              <a:t>Diagram</a:t>
            </a:r>
            <a:r>
              <a:rPr sz="1200" spc="-30" dirty="0">
                <a:latin typeface="Georgia"/>
                <a:cs typeface="Georgia"/>
              </a:rPr>
              <a:t>.</a:t>
            </a:r>
            <a:r>
              <a:rPr sz="1200" spc="5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spc="15" dirty="0">
                <a:latin typeface="Georgia"/>
                <a:cs typeface="Georgia"/>
              </a:rPr>
              <a:t>.17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7380" y="60513"/>
            <a:ext cx="200342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i="1" spc="-40" dirty="0">
                <a:latin typeface="Georgia"/>
                <a:cs typeface="Georgia"/>
              </a:rPr>
              <a:t>5.4. </a:t>
            </a:r>
            <a:r>
              <a:rPr sz="1200" i="1" spc="5" dirty="0">
                <a:latin typeface="Georgia"/>
                <a:cs typeface="Georgia"/>
              </a:rPr>
              <a:t>SEQUENCE</a:t>
            </a:r>
            <a:r>
              <a:rPr sz="1200" i="1" spc="-45" dirty="0">
                <a:latin typeface="Georgia"/>
                <a:cs typeface="Georgia"/>
              </a:rPr>
              <a:t> </a:t>
            </a:r>
            <a:r>
              <a:rPr sz="1200" i="1" spc="10" dirty="0">
                <a:latin typeface="Georgia"/>
                <a:cs typeface="Georgia"/>
              </a:rPr>
              <a:t>DIAGRAM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65118" y="60513"/>
            <a:ext cx="236918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i="1" spc="35" dirty="0">
                <a:latin typeface="Georgia"/>
                <a:cs typeface="Georgia"/>
              </a:rPr>
              <a:t>CHAPTER </a:t>
            </a:r>
            <a:r>
              <a:rPr sz="1200" i="1" spc="-25" dirty="0">
                <a:latin typeface="Georgia"/>
                <a:cs typeface="Georgia"/>
              </a:rPr>
              <a:t>5. </a:t>
            </a:r>
            <a:r>
              <a:rPr sz="1200" i="1" spc="25" dirty="0">
                <a:latin typeface="Georgia"/>
                <a:cs typeface="Georgia"/>
              </a:rPr>
              <a:t>SYSTEM</a:t>
            </a:r>
            <a:r>
              <a:rPr sz="1200" i="1" spc="210" dirty="0">
                <a:latin typeface="Georgia"/>
                <a:cs typeface="Georgia"/>
              </a:rPr>
              <a:t> </a:t>
            </a:r>
            <a:r>
              <a:rPr sz="1200" i="1" spc="-5" dirty="0">
                <a:latin typeface="Georgia"/>
                <a:cs typeface="Georgia"/>
              </a:rPr>
              <a:t>MODELS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0080" y="282613"/>
            <a:ext cx="6280150" cy="0"/>
          </a:xfrm>
          <a:custGeom>
            <a:avLst/>
            <a:gdLst/>
            <a:ahLst/>
            <a:cxnLst/>
            <a:rect l="l" t="t" r="r" b="b"/>
            <a:pathLst>
              <a:path w="6280150">
                <a:moveTo>
                  <a:pt x="0" y="0"/>
                </a:moveTo>
                <a:lnTo>
                  <a:pt x="6279845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27380" y="627377"/>
            <a:ext cx="6305550" cy="5268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1200" spc="-25" dirty="0">
                <a:latin typeface="Georgia"/>
                <a:cs typeface="Georgia"/>
              </a:rPr>
              <a:t>projects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25" dirty="0">
                <a:latin typeface="Georgia"/>
                <a:cs typeface="Georgia"/>
              </a:rPr>
              <a:t>team. </a:t>
            </a: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10" dirty="0">
                <a:latin typeface="Georgia"/>
                <a:cs typeface="Georgia"/>
              </a:rPr>
              <a:t>data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40" dirty="0">
                <a:latin typeface="Georgia"/>
                <a:cs typeface="Georgia"/>
              </a:rPr>
              <a:t>fetched </a:t>
            </a:r>
            <a:r>
              <a:rPr sz="1200" spc="-55" dirty="0">
                <a:latin typeface="Georgia"/>
                <a:cs typeface="Georgia"/>
              </a:rPr>
              <a:t>from</a:t>
            </a:r>
            <a:r>
              <a:rPr sz="1200" spc="-155" dirty="0">
                <a:latin typeface="Georgia"/>
                <a:cs typeface="Georgia"/>
              </a:rPr>
              <a:t> </a:t>
            </a:r>
            <a:r>
              <a:rPr sz="1200" spc="-30" dirty="0">
                <a:latin typeface="Georgia"/>
                <a:cs typeface="Georgia"/>
              </a:rPr>
              <a:t>MongoDB.</a:t>
            </a:r>
            <a:endParaRPr sz="1200">
              <a:latin typeface="Georgia"/>
              <a:cs typeface="Georgia"/>
            </a:endParaRPr>
          </a:p>
          <a:p>
            <a:pPr marL="12700" marR="5715" algn="just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50" dirty="0">
                <a:latin typeface="Georgia"/>
                <a:cs typeface="Georgia"/>
              </a:rPr>
              <a:t>user </a:t>
            </a:r>
            <a:r>
              <a:rPr sz="1200" spc="-45" dirty="0">
                <a:latin typeface="Georgia"/>
                <a:cs typeface="Georgia"/>
              </a:rPr>
              <a:t>has </a:t>
            </a:r>
            <a:r>
              <a:rPr sz="1200" spc="-30" dirty="0">
                <a:latin typeface="Georgia"/>
                <a:cs typeface="Georgia"/>
              </a:rPr>
              <a:t>functionalities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30" dirty="0">
                <a:latin typeface="Georgia"/>
                <a:cs typeface="Georgia"/>
              </a:rPr>
              <a:t>creating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55" dirty="0">
                <a:latin typeface="Georgia"/>
                <a:cs typeface="Georgia"/>
              </a:rPr>
              <a:t>new </a:t>
            </a:r>
            <a:r>
              <a:rPr sz="1200" spc="-15" dirty="0">
                <a:latin typeface="Georgia"/>
                <a:cs typeface="Georgia"/>
              </a:rPr>
              <a:t>project, </a:t>
            </a:r>
            <a:r>
              <a:rPr sz="1200" spc="-50" dirty="0">
                <a:latin typeface="Georgia"/>
                <a:cs typeface="Georgia"/>
              </a:rPr>
              <a:t>removing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20" dirty="0">
                <a:latin typeface="Georgia"/>
                <a:cs typeface="Georgia"/>
              </a:rPr>
              <a:t>project </a:t>
            </a:r>
            <a:r>
              <a:rPr sz="1200" spc="-25" dirty="0">
                <a:latin typeface="Georgia"/>
                <a:cs typeface="Georgia"/>
              </a:rPr>
              <a:t>after </a:t>
            </a:r>
            <a:r>
              <a:rPr sz="1200" spc="-50" dirty="0">
                <a:latin typeface="Georgia"/>
                <a:cs typeface="Georgia"/>
              </a:rPr>
              <a:t>checking </a:t>
            </a:r>
            <a:r>
              <a:rPr sz="1200" spc="-35" dirty="0">
                <a:latin typeface="Georgia"/>
                <a:cs typeface="Georgia"/>
              </a:rPr>
              <a:t>if </a:t>
            </a:r>
            <a:r>
              <a:rPr sz="1200" spc="5" dirty="0">
                <a:latin typeface="Georgia"/>
                <a:cs typeface="Georgia"/>
              </a:rPr>
              <a:t>it </a:t>
            </a:r>
            <a:r>
              <a:rPr sz="1200" spc="-45" dirty="0">
                <a:latin typeface="Georgia"/>
                <a:cs typeface="Georgia"/>
              </a:rPr>
              <a:t>is  empty.</a:t>
            </a:r>
            <a:endParaRPr sz="1200">
              <a:latin typeface="Georgia"/>
              <a:cs typeface="Georgia"/>
            </a:endParaRPr>
          </a:p>
          <a:p>
            <a:pPr marL="12700" marR="5080" algn="just">
              <a:lnSpc>
                <a:spcPct val="100000"/>
              </a:lnSpc>
              <a:spcBef>
                <a:spcPts val="10"/>
              </a:spcBef>
            </a:pPr>
            <a:r>
              <a:rPr sz="1200" spc="-5" dirty="0">
                <a:latin typeface="Georgia"/>
                <a:cs typeface="Georgia"/>
              </a:rPr>
              <a:t>After </a:t>
            </a:r>
            <a:r>
              <a:rPr sz="1200" spc="-50" dirty="0">
                <a:latin typeface="Georgia"/>
                <a:cs typeface="Georgia"/>
              </a:rPr>
              <a:t>user </a:t>
            </a:r>
            <a:r>
              <a:rPr sz="1200" spc="-35" dirty="0">
                <a:latin typeface="Georgia"/>
                <a:cs typeface="Georgia"/>
              </a:rPr>
              <a:t>creates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15" dirty="0">
                <a:latin typeface="Georgia"/>
                <a:cs typeface="Georgia"/>
              </a:rPr>
              <a:t>project, </a:t>
            </a:r>
            <a:r>
              <a:rPr sz="1200" spc="-45" dirty="0">
                <a:latin typeface="Georgia"/>
                <a:cs typeface="Georgia"/>
              </a:rPr>
              <a:t>he/she has </a:t>
            </a:r>
            <a:r>
              <a:rPr sz="1200" spc="-35" dirty="0">
                <a:latin typeface="Georgia"/>
                <a:cs typeface="Georgia"/>
              </a:rPr>
              <a:t>administration privilege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40" dirty="0">
                <a:latin typeface="Georgia"/>
                <a:cs typeface="Georgia"/>
              </a:rPr>
              <a:t>organizing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35" dirty="0">
                <a:latin typeface="Georgia"/>
                <a:cs typeface="Georgia"/>
              </a:rPr>
              <a:t>team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50" dirty="0">
                <a:latin typeface="Georgia"/>
                <a:cs typeface="Georgia"/>
              </a:rPr>
              <a:t>finish </a:t>
            </a:r>
            <a:r>
              <a:rPr sz="1200" spc="-25" dirty="0">
                <a:latin typeface="Georgia"/>
                <a:cs typeface="Georgia"/>
              </a:rPr>
              <a:t>the  </a:t>
            </a:r>
            <a:r>
              <a:rPr sz="1200" spc="-45" dirty="0">
                <a:latin typeface="Georgia"/>
                <a:cs typeface="Georgia"/>
              </a:rPr>
              <a:t>software development, managing </a:t>
            </a:r>
            <a:r>
              <a:rPr sz="1200" spc="-35" dirty="0">
                <a:latin typeface="Georgia"/>
                <a:cs typeface="Georgia"/>
              </a:rPr>
              <a:t>team </a:t>
            </a:r>
            <a:r>
              <a:rPr sz="1200" spc="-60" dirty="0">
                <a:latin typeface="Georgia"/>
                <a:cs typeface="Georgia"/>
              </a:rPr>
              <a:t>members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20" dirty="0">
                <a:latin typeface="Georgia"/>
                <a:cs typeface="Georgia"/>
              </a:rPr>
              <a:t>GitHub </a:t>
            </a:r>
            <a:r>
              <a:rPr sz="1200" spc="-40" dirty="0">
                <a:latin typeface="Georgia"/>
                <a:cs typeface="Georgia"/>
              </a:rPr>
              <a:t>repositories </a:t>
            </a:r>
            <a:r>
              <a:rPr sz="1200" spc="-45" dirty="0">
                <a:latin typeface="Georgia"/>
                <a:cs typeface="Georgia"/>
              </a:rPr>
              <a:t>like </a:t>
            </a:r>
            <a:r>
              <a:rPr sz="1200" spc="-40" dirty="0">
                <a:latin typeface="Georgia"/>
                <a:cs typeface="Georgia"/>
              </a:rPr>
              <a:t>adding </a:t>
            </a:r>
            <a:r>
              <a:rPr sz="1200" spc="-50" dirty="0">
                <a:latin typeface="Georgia"/>
                <a:cs typeface="Georgia"/>
              </a:rPr>
              <a:t>or removing  </a:t>
            </a:r>
            <a:r>
              <a:rPr sz="1200" spc="-30" dirty="0">
                <a:latin typeface="Georgia"/>
                <a:cs typeface="Georgia"/>
              </a:rPr>
              <a:t>collaborators </a:t>
            </a:r>
            <a:r>
              <a:rPr sz="1200" spc="-40" dirty="0">
                <a:latin typeface="Georgia"/>
                <a:cs typeface="Georgia"/>
              </a:rPr>
              <a:t>and</a:t>
            </a:r>
            <a:r>
              <a:rPr sz="1200" spc="-35" dirty="0">
                <a:latin typeface="Georgia"/>
                <a:cs typeface="Georgia"/>
              </a:rPr>
              <a:t> repositories.</a:t>
            </a:r>
            <a:endParaRPr sz="1200">
              <a:latin typeface="Georgia"/>
              <a:cs typeface="Georgia"/>
            </a:endParaRPr>
          </a:p>
          <a:p>
            <a:pPr marL="12700" marR="5715" algn="just">
              <a:lnSpc>
                <a:spcPct val="100000"/>
              </a:lnSpc>
              <a:spcBef>
                <a:spcPts val="10"/>
              </a:spcBef>
            </a:pP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30" dirty="0">
                <a:latin typeface="Georgia"/>
                <a:cs typeface="Georgia"/>
              </a:rPr>
              <a:t>major </a:t>
            </a:r>
            <a:r>
              <a:rPr sz="1200" spc="-15" dirty="0">
                <a:latin typeface="Georgia"/>
                <a:cs typeface="Georgia"/>
              </a:rPr>
              <a:t>part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30" dirty="0">
                <a:latin typeface="Georgia"/>
                <a:cs typeface="Georgia"/>
              </a:rPr>
              <a:t>their </a:t>
            </a:r>
            <a:r>
              <a:rPr sz="1200" spc="-40" dirty="0">
                <a:latin typeface="Georgia"/>
                <a:cs typeface="Georgia"/>
              </a:rPr>
              <a:t>dashboard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25" dirty="0">
                <a:latin typeface="Georgia"/>
                <a:cs typeface="Georgia"/>
              </a:rPr>
              <a:t>Kanban boar, </a:t>
            </a:r>
            <a:r>
              <a:rPr sz="1200" spc="-50" dirty="0">
                <a:latin typeface="Georgia"/>
                <a:cs typeface="Georgia"/>
              </a:rPr>
              <a:t>which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40" dirty="0">
                <a:latin typeface="Georgia"/>
                <a:cs typeface="Georgia"/>
              </a:rPr>
              <a:t>significant </a:t>
            </a:r>
            <a:r>
              <a:rPr sz="1200" spc="-20" dirty="0">
                <a:latin typeface="Georgia"/>
                <a:cs typeface="Georgia"/>
              </a:rPr>
              <a:t>tool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45" dirty="0">
                <a:latin typeface="Georgia"/>
                <a:cs typeface="Georgia"/>
              </a:rPr>
              <a:t>help </a:t>
            </a:r>
            <a:r>
              <a:rPr sz="1200" spc="-40" dirty="0">
                <a:latin typeface="Georgia"/>
                <a:cs typeface="Georgia"/>
              </a:rPr>
              <a:t>developer  </a:t>
            </a:r>
            <a:r>
              <a:rPr sz="1200" spc="-45" dirty="0">
                <a:latin typeface="Georgia"/>
                <a:cs typeface="Georgia"/>
              </a:rPr>
              <a:t>manage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45" dirty="0">
                <a:latin typeface="Georgia"/>
                <a:cs typeface="Georgia"/>
              </a:rPr>
              <a:t>development </a:t>
            </a:r>
            <a:r>
              <a:rPr sz="1200" spc="-40" dirty="0">
                <a:latin typeface="Georgia"/>
                <a:cs typeface="Georgia"/>
              </a:rPr>
              <a:t>process. </a:t>
            </a:r>
            <a:r>
              <a:rPr sz="1200" spc="-55" dirty="0">
                <a:latin typeface="Georgia"/>
                <a:cs typeface="Georgia"/>
              </a:rPr>
              <a:t>In </a:t>
            </a:r>
            <a:r>
              <a:rPr sz="1200" spc="-25" dirty="0">
                <a:latin typeface="Georgia"/>
                <a:cs typeface="Georgia"/>
              </a:rPr>
              <a:t>the Kanban </a:t>
            </a:r>
            <a:r>
              <a:rPr sz="1200" spc="-30" dirty="0">
                <a:latin typeface="Georgia"/>
                <a:cs typeface="Georgia"/>
              </a:rPr>
              <a:t>board, </a:t>
            </a:r>
            <a:r>
              <a:rPr sz="1200" spc="-35" dirty="0">
                <a:latin typeface="Georgia"/>
                <a:cs typeface="Georgia"/>
              </a:rPr>
              <a:t>there </a:t>
            </a:r>
            <a:r>
              <a:rPr sz="1200" spc="-40" dirty="0">
                <a:latin typeface="Georgia"/>
                <a:cs typeface="Georgia"/>
              </a:rPr>
              <a:t>are several </a:t>
            </a:r>
            <a:r>
              <a:rPr sz="1200" spc="-55" dirty="0">
                <a:latin typeface="Georgia"/>
                <a:cs typeface="Georgia"/>
              </a:rPr>
              <a:t>columns </a:t>
            </a:r>
            <a:r>
              <a:rPr sz="1200" spc="-45" dirty="0">
                <a:latin typeface="Georgia"/>
                <a:cs typeface="Georgia"/>
              </a:rPr>
              <a:t>represent  different </a:t>
            </a:r>
            <a:r>
              <a:rPr sz="1200" spc="-25" dirty="0">
                <a:latin typeface="Georgia"/>
                <a:cs typeface="Georgia"/>
              </a:rPr>
              <a:t>stage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45" dirty="0">
                <a:latin typeface="Georgia"/>
                <a:cs typeface="Georgia"/>
              </a:rPr>
              <a:t>development </a:t>
            </a:r>
            <a:r>
              <a:rPr sz="1200" spc="-40" dirty="0">
                <a:latin typeface="Georgia"/>
                <a:cs typeface="Georgia"/>
              </a:rPr>
              <a:t>process, </a:t>
            </a:r>
            <a:r>
              <a:rPr sz="1200" spc="-55" dirty="0">
                <a:latin typeface="Georgia"/>
                <a:cs typeface="Georgia"/>
              </a:rPr>
              <a:t>such </a:t>
            </a:r>
            <a:r>
              <a:rPr sz="1200" spc="-40" dirty="0">
                <a:latin typeface="Georgia"/>
                <a:cs typeface="Georgia"/>
              </a:rPr>
              <a:t>as </a:t>
            </a:r>
            <a:r>
              <a:rPr sz="1200" spc="25" dirty="0">
                <a:latin typeface="Georgia"/>
                <a:cs typeface="Georgia"/>
              </a:rPr>
              <a:t>TODO, </a:t>
            </a:r>
            <a:r>
              <a:rPr sz="1200" spc="-30" dirty="0">
                <a:latin typeface="Georgia"/>
                <a:cs typeface="Georgia"/>
              </a:rPr>
              <a:t>Ready, </a:t>
            </a:r>
            <a:r>
              <a:rPr sz="1200" spc="-55" dirty="0">
                <a:latin typeface="Georgia"/>
                <a:cs typeface="Georgia"/>
              </a:rPr>
              <a:t>In </a:t>
            </a:r>
            <a:r>
              <a:rPr sz="1200" spc="-35" dirty="0">
                <a:latin typeface="Georgia"/>
                <a:cs typeface="Georgia"/>
              </a:rPr>
              <a:t>Progress,</a:t>
            </a:r>
            <a:r>
              <a:rPr sz="1200" spc="160" dirty="0">
                <a:latin typeface="Georgia"/>
                <a:cs typeface="Georgia"/>
              </a:rPr>
              <a:t> </a:t>
            </a:r>
            <a:r>
              <a:rPr sz="1200" spc="-30" dirty="0">
                <a:latin typeface="Georgia"/>
                <a:cs typeface="Georgia"/>
              </a:rPr>
              <a:t>Done...</a:t>
            </a:r>
            <a:endParaRPr sz="1200">
              <a:latin typeface="Georgia"/>
              <a:cs typeface="Georgia"/>
            </a:endParaRPr>
          </a:p>
          <a:p>
            <a:pPr marL="12700" marR="6350" algn="just">
              <a:lnSpc>
                <a:spcPct val="100000"/>
              </a:lnSpc>
              <a:spcBef>
                <a:spcPts val="15"/>
              </a:spcBef>
            </a:pPr>
            <a:r>
              <a:rPr sz="1200" spc="-50" dirty="0">
                <a:latin typeface="Georgia"/>
                <a:cs typeface="Georgia"/>
              </a:rPr>
              <a:t>User </a:t>
            </a:r>
            <a:r>
              <a:rPr sz="1200" spc="-35" dirty="0">
                <a:latin typeface="Georgia"/>
                <a:cs typeface="Georgia"/>
              </a:rPr>
              <a:t>can add </a:t>
            </a:r>
            <a:r>
              <a:rPr sz="1200" spc="-50" dirty="0">
                <a:latin typeface="Georgia"/>
                <a:cs typeface="Georgia"/>
              </a:rPr>
              <a:t>or </a:t>
            </a:r>
            <a:r>
              <a:rPr sz="1200" spc="-60" dirty="0">
                <a:latin typeface="Georgia"/>
                <a:cs typeface="Georgia"/>
              </a:rPr>
              <a:t>remove </a:t>
            </a:r>
            <a:r>
              <a:rPr sz="1200" spc="-25" dirty="0">
                <a:latin typeface="Georgia"/>
                <a:cs typeface="Georgia"/>
              </a:rPr>
              <a:t>Kanban </a:t>
            </a:r>
            <a:r>
              <a:rPr sz="1200" spc="-35" dirty="0">
                <a:latin typeface="Georgia"/>
                <a:cs typeface="Georgia"/>
              </a:rPr>
              <a:t>board </a:t>
            </a:r>
            <a:r>
              <a:rPr sz="1200" spc="-40" dirty="0">
                <a:latin typeface="Georgia"/>
                <a:cs typeface="Georgia"/>
              </a:rPr>
              <a:t>and customize your </a:t>
            </a:r>
            <a:r>
              <a:rPr sz="1200" spc="-70" dirty="0">
                <a:latin typeface="Georgia"/>
                <a:cs typeface="Georgia"/>
              </a:rPr>
              <a:t>own </a:t>
            </a:r>
            <a:r>
              <a:rPr sz="1200" spc="-25" dirty="0">
                <a:latin typeface="Georgia"/>
                <a:cs typeface="Georgia"/>
              </a:rPr>
              <a:t>Kanban </a:t>
            </a:r>
            <a:r>
              <a:rPr sz="1200" spc="-35" dirty="0">
                <a:latin typeface="Georgia"/>
                <a:cs typeface="Georgia"/>
              </a:rPr>
              <a:t>board </a:t>
            </a:r>
            <a:r>
              <a:rPr sz="1200" spc="-50" dirty="0">
                <a:latin typeface="Georgia"/>
                <a:cs typeface="Georgia"/>
              </a:rPr>
              <a:t>column which  </a:t>
            </a:r>
            <a:r>
              <a:rPr sz="1200" spc="-35" dirty="0">
                <a:latin typeface="Georgia"/>
                <a:cs typeface="Georgia"/>
              </a:rPr>
              <a:t>can </a:t>
            </a:r>
            <a:r>
              <a:rPr sz="1200" spc="-30" dirty="0">
                <a:latin typeface="Georgia"/>
                <a:cs typeface="Georgia"/>
              </a:rPr>
              <a:t>classify </a:t>
            </a:r>
            <a:r>
              <a:rPr sz="1200" spc="-40" dirty="0">
                <a:latin typeface="Georgia"/>
                <a:cs typeface="Georgia"/>
              </a:rPr>
              <a:t>you cards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45" dirty="0">
                <a:latin typeface="Georgia"/>
                <a:cs typeface="Georgia"/>
              </a:rPr>
              <a:t>different development </a:t>
            </a:r>
            <a:r>
              <a:rPr sz="1200" spc="-25" dirty="0">
                <a:latin typeface="Georgia"/>
                <a:cs typeface="Georgia"/>
              </a:rPr>
              <a:t>stage. </a:t>
            </a:r>
            <a:r>
              <a:rPr sz="1200" spc="-15" dirty="0">
                <a:latin typeface="Georgia"/>
                <a:cs typeface="Georgia"/>
              </a:rPr>
              <a:t>Every </a:t>
            </a:r>
            <a:r>
              <a:rPr sz="1200" spc="-50" dirty="0">
                <a:latin typeface="Georgia"/>
                <a:cs typeface="Georgia"/>
              </a:rPr>
              <a:t>column </a:t>
            </a:r>
            <a:r>
              <a:rPr sz="1200" spc="-40" dirty="0">
                <a:latin typeface="Georgia"/>
                <a:cs typeface="Georgia"/>
              </a:rPr>
              <a:t>contains </a:t>
            </a:r>
            <a:r>
              <a:rPr sz="1200" spc="-50" dirty="0">
                <a:latin typeface="Georgia"/>
                <a:cs typeface="Georgia"/>
              </a:rPr>
              <a:t>issue </a:t>
            </a:r>
            <a:r>
              <a:rPr sz="1200" spc="-35" dirty="0">
                <a:latin typeface="Georgia"/>
                <a:cs typeface="Georgia"/>
              </a:rPr>
              <a:t>card imported  </a:t>
            </a:r>
            <a:r>
              <a:rPr sz="1200" spc="-55" dirty="0">
                <a:latin typeface="Georgia"/>
                <a:cs typeface="Georgia"/>
              </a:rPr>
              <a:t>from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15" dirty="0">
                <a:latin typeface="Georgia"/>
                <a:cs typeface="Georgia"/>
              </a:rPr>
              <a:t>GitHub, </a:t>
            </a:r>
            <a:r>
              <a:rPr sz="1200" spc="-40" dirty="0">
                <a:latin typeface="Georgia"/>
                <a:cs typeface="Georgia"/>
              </a:rPr>
              <a:t>and you </a:t>
            </a:r>
            <a:r>
              <a:rPr sz="1200" spc="-35" dirty="0">
                <a:latin typeface="Georgia"/>
                <a:cs typeface="Georgia"/>
              </a:rPr>
              <a:t>can </a:t>
            </a:r>
            <a:r>
              <a:rPr sz="1200" spc="-30" dirty="0">
                <a:latin typeface="Georgia"/>
                <a:cs typeface="Georgia"/>
              </a:rPr>
              <a:t>easily </a:t>
            </a:r>
            <a:r>
              <a:rPr sz="1200" spc="-35" dirty="0">
                <a:latin typeface="Georgia"/>
                <a:cs typeface="Georgia"/>
              </a:rPr>
              <a:t>drag </a:t>
            </a:r>
            <a:r>
              <a:rPr sz="1200" spc="-40" dirty="0">
                <a:latin typeface="Georgia"/>
                <a:cs typeface="Georgia"/>
              </a:rPr>
              <a:t>them </a:t>
            </a:r>
            <a:r>
              <a:rPr sz="1200" spc="-55" dirty="0">
                <a:latin typeface="Georgia"/>
                <a:cs typeface="Georgia"/>
              </a:rPr>
              <a:t>among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45" dirty="0">
                <a:latin typeface="Georgia"/>
                <a:cs typeface="Georgia"/>
              </a:rPr>
              <a:t>columns. </a:t>
            </a:r>
            <a:r>
              <a:rPr sz="1200" spc="-40" dirty="0">
                <a:latin typeface="Georgia"/>
                <a:cs typeface="Georgia"/>
              </a:rPr>
              <a:t>If you </a:t>
            </a:r>
            <a:r>
              <a:rPr sz="1200" spc="-35" dirty="0">
                <a:latin typeface="Georgia"/>
                <a:cs typeface="Georgia"/>
              </a:rPr>
              <a:t>drag </a:t>
            </a:r>
            <a:r>
              <a:rPr sz="1200" spc="5" dirty="0">
                <a:latin typeface="Georgia"/>
                <a:cs typeface="Georgia"/>
              </a:rPr>
              <a:t>it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50" dirty="0">
                <a:latin typeface="Georgia"/>
                <a:cs typeface="Georgia"/>
              </a:rPr>
              <a:t>Done  </a:t>
            </a:r>
            <a:r>
              <a:rPr sz="1200" spc="-45" dirty="0">
                <a:latin typeface="Georgia"/>
                <a:cs typeface="Georgia"/>
              </a:rPr>
              <a:t>column.</a:t>
            </a:r>
            <a:r>
              <a:rPr sz="1200" spc="-15" dirty="0">
                <a:latin typeface="Georgia"/>
                <a:cs typeface="Georgia"/>
              </a:rPr>
              <a:t> </a:t>
            </a:r>
            <a:r>
              <a:rPr sz="1200" spc="-5" dirty="0">
                <a:latin typeface="Georgia"/>
                <a:cs typeface="Georgia"/>
              </a:rPr>
              <a:t>The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50" dirty="0">
                <a:latin typeface="Georgia"/>
                <a:cs typeface="Georgia"/>
              </a:rPr>
              <a:t>issue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45" dirty="0">
                <a:latin typeface="Georgia"/>
                <a:cs typeface="Georgia"/>
              </a:rPr>
              <a:t>in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25" dirty="0">
                <a:latin typeface="Georgia"/>
                <a:cs typeface="Georgia"/>
              </a:rPr>
              <a:t>the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20" dirty="0">
                <a:latin typeface="Georgia"/>
                <a:cs typeface="Georgia"/>
              </a:rPr>
              <a:t>GitHub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30" dirty="0">
                <a:latin typeface="Georgia"/>
                <a:cs typeface="Georgia"/>
              </a:rPr>
              <a:t>will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30" dirty="0">
                <a:latin typeface="Georgia"/>
                <a:cs typeface="Georgia"/>
              </a:rPr>
              <a:t>be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-20" dirty="0">
                <a:latin typeface="Georgia"/>
                <a:cs typeface="Georgia"/>
              </a:rPr>
              <a:t>automatically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closed.</a:t>
            </a:r>
            <a:endParaRPr sz="1200">
              <a:latin typeface="Georgia"/>
              <a:cs typeface="Georgia"/>
            </a:endParaRPr>
          </a:p>
          <a:p>
            <a:pPr marL="12700" marR="6350" algn="just">
              <a:lnSpc>
                <a:spcPct val="100000"/>
              </a:lnSpc>
              <a:spcBef>
                <a:spcPts val="20"/>
              </a:spcBef>
            </a:pP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55" dirty="0">
                <a:latin typeface="Georgia"/>
                <a:cs typeface="Georgia"/>
              </a:rPr>
              <a:t>second </a:t>
            </a:r>
            <a:r>
              <a:rPr sz="1200" spc="-15" dirty="0">
                <a:latin typeface="Georgia"/>
                <a:cs typeface="Georgia"/>
              </a:rPr>
              <a:t>part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40" dirty="0">
                <a:latin typeface="Georgia"/>
                <a:cs typeface="Georgia"/>
              </a:rPr>
              <a:t>dashboard </a:t>
            </a:r>
            <a:r>
              <a:rPr sz="1200" spc="-45" dirty="0">
                <a:latin typeface="Georgia"/>
                <a:cs typeface="Georgia"/>
              </a:rPr>
              <a:t>is four </a:t>
            </a:r>
            <a:r>
              <a:rPr sz="1200" spc="-30" dirty="0">
                <a:latin typeface="Georgia"/>
                <a:cs typeface="Georgia"/>
              </a:rPr>
              <a:t>charts, </a:t>
            </a:r>
            <a:r>
              <a:rPr sz="1200" spc="-45" dirty="0">
                <a:latin typeface="Georgia"/>
                <a:cs typeface="Georgia"/>
              </a:rPr>
              <a:t>Burndown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35" dirty="0">
                <a:latin typeface="Georgia"/>
                <a:cs typeface="Georgia"/>
              </a:rPr>
              <a:t>Burnup </a:t>
            </a:r>
            <a:r>
              <a:rPr sz="1200" spc="-30" dirty="0">
                <a:latin typeface="Georgia"/>
                <a:cs typeface="Georgia"/>
              </a:rPr>
              <a:t>charts, </a:t>
            </a:r>
            <a:r>
              <a:rPr sz="1200" spc="-25" dirty="0">
                <a:latin typeface="Georgia"/>
                <a:cs typeface="Georgia"/>
              </a:rPr>
              <a:t>Throughput chart,  </a:t>
            </a:r>
            <a:r>
              <a:rPr sz="1200" spc="-50" dirty="0">
                <a:latin typeface="Georgia"/>
                <a:cs typeface="Georgia"/>
              </a:rPr>
              <a:t>Users </a:t>
            </a:r>
            <a:r>
              <a:rPr sz="1200" spc="-25" dirty="0">
                <a:latin typeface="Georgia"/>
                <a:cs typeface="Georgia"/>
              </a:rPr>
              <a:t>Throughput </a:t>
            </a:r>
            <a:r>
              <a:rPr sz="1200" spc="-30" dirty="0">
                <a:latin typeface="Georgia"/>
                <a:cs typeface="Georgia"/>
              </a:rPr>
              <a:t>chart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20" dirty="0">
                <a:latin typeface="Georgia"/>
                <a:cs typeface="Georgia"/>
              </a:rPr>
              <a:t>Velocity </a:t>
            </a:r>
            <a:r>
              <a:rPr sz="1200" dirty="0">
                <a:latin typeface="Georgia"/>
                <a:cs typeface="Georgia"/>
              </a:rPr>
              <a:t>Chart,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30" dirty="0">
                <a:latin typeface="Georgia"/>
                <a:cs typeface="Georgia"/>
              </a:rPr>
              <a:t>analysis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45" dirty="0">
                <a:latin typeface="Georgia"/>
                <a:cs typeface="Georgia"/>
              </a:rPr>
              <a:t>development </a:t>
            </a:r>
            <a:r>
              <a:rPr sz="1200" spc="-30" dirty="0">
                <a:latin typeface="Georgia"/>
                <a:cs typeface="Georgia"/>
              </a:rPr>
              <a:t>duration, </a:t>
            </a:r>
            <a:r>
              <a:rPr sz="1200" spc="-20" dirty="0">
                <a:latin typeface="Georgia"/>
                <a:cs typeface="Georgia"/>
              </a:rPr>
              <a:t>quality </a:t>
            </a:r>
            <a:r>
              <a:rPr sz="1200" spc="-40" dirty="0">
                <a:latin typeface="Georgia"/>
                <a:cs typeface="Georgia"/>
              </a:rPr>
              <a:t>and 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35" dirty="0">
                <a:latin typeface="Georgia"/>
                <a:cs typeface="Georgia"/>
              </a:rPr>
              <a:t>team </a:t>
            </a:r>
            <a:r>
              <a:rPr sz="1200" spc="-50" dirty="0">
                <a:latin typeface="Georgia"/>
                <a:cs typeface="Georgia"/>
              </a:rPr>
              <a:t>work </a:t>
            </a:r>
            <a:r>
              <a:rPr sz="1200" spc="-25" dirty="0">
                <a:latin typeface="Georgia"/>
                <a:cs typeface="Georgia"/>
              </a:rPr>
              <a:t>situation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25" dirty="0">
                <a:latin typeface="Georgia"/>
                <a:cs typeface="Georgia"/>
              </a:rPr>
              <a:t>the</a:t>
            </a:r>
            <a:r>
              <a:rPr sz="1200" spc="45" dirty="0">
                <a:latin typeface="Georgia"/>
                <a:cs typeface="Georgia"/>
              </a:rPr>
              <a:t> </a:t>
            </a:r>
            <a:r>
              <a:rPr sz="1200" spc="-15" dirty="0">
                <a:latin typeface="Georgia"/>
                <a:cs typeface="Georgia"/>
              </a:rPr>
              <a:t>project.</a:t>
            </a:r>
            <a:endParaRPr sz="1200">
              <a:latin typeface="Georgia"/>
              <a:cs typeface="Georgia"/>
            </a:endParaRPr>
          </a:p>
          <a:p>
            <a:pPr marL="12700" marR="5715" algn="just">
              <a:lnSpc>
                <a:spcPct val="100000"/>
              </a:lnSpc>
              <a:spcBef>
                <a:spcPts val="10"/>
              </a:spcBef>
            </a:pP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45" dirty="0">
                <a:latin typeface="Georgia"/>
                <a:cs typeface="Georgia"/>
              </a:rPr>
              <a:t>communication </a:t>
            </a:r>
            <a:r>
              <a:rPr sz="1200" spc="-55" dirty="0">
                <a:latin typeface="Georgia"/>
                <a:cs typeface="Georgia"/>
              </a:rPr>
              <a:t>among </a:t>
            </a:r>
            <a:r>
              <a:rPr sz="1200" spc="-35" dirty="0">
                <a:latin typeface="Georgia"/>
                <a:cs typeface="Georgia"/>
              </a:rPr>
              <a:t>team </a:t>
            </a:r>
            <a:r>
              <a:rPr sz="1200" spc="-60" dirty="0">
                <a:latin typeface="Georgia"/>
                <a:cs typeface="Georgia"/>
              </a:rPr>
              <a:t>members </a:t>
            </a:r>
            <a:r>
              <a:rPr sz="1200" spc="-35" dirty="0">
                <a:latin typeface="Georgia"/>
                <a:cs typeface="Georgia"/>
              </a:rPr>
              <a:t>can </a:t>
            </a:r>
            <a:r>
              <a:rPr sz="1200" spc="-40" dirty="0">
                <a:latin typeface="Georgia"/>
                <a:cs typeface="Georgia"/>
              </a:rPr>
              <a:t>also </a:t>
            </a:r>
            <a:r>
              <a:rPr sz="1200" spc="-30" dirty="0">
                <a:latin typeface="Georgia"/>
                <a:cs typeface="Georgia"/>
              </a:rPr>
              <a:t>be </a:t>
            </a:r>
            <a:r>
              <a:rPr sz="1200" spc="-60" dirty="0">
                <a:latin typeface="Georgia"/>
                <a:cs typeface="Georgia"/>
              </a:rPr>
              <a:t>done </a:t>
            </a:r>
            <a:r>
              <a:rPr sz="1200" spc="-45" dirty="0">
                <a:latin typeface="Georgia"/>
                <a:cs typeface="Georgia"/>
              </a:rPr>
              <a:t>in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40" dirty="0">
                <a:latin typeface="Georgia"/>
                <a:cs typeface="Georgia"/>
              </a:rPr>
              <a:t>page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10" dirty="0">
                <a:latin typeface="Georgia"/>
                <a:cs typeface="Georgia"/>
              </a:rPr>
              <a:t>GitGroup. </a:t>
            </a:r>
            <a:r>
              <a:rPr sz="1200" spc="-40" dirty="0">
                <a:latin typeface="Georgia"/>
                <a:cs typeface="Georgia"/>
              </a:rPr>
              <a:t>Team  </a:t>
            </a:r>
            <a:r>
              <a:rPr sz="1200" spc="-60" dirty="0">
                <a:latin typeface="Georgia"/>
                <a:cs typeface="Georgia"/>
              </a:rPr>
              <a:t>member </a:t>
            </a:r>
            <a:r>
              <a:rPr sz="1200" spc="-35" dirty="0">
                <a:latin typeface="Georgia"/>
                <a:cs typeface="Georgia"/>
              </a:rPr>
              <a:t>can </a:t>
            </a:r>
            <a:r>
              <a:rPr sz="1200" spc="-30" dirty="0">
                <a:latin typeface="Georgia"/>
                <a:cs typeface="Georgia"/>
              </a:rPr>
              <a:t>easily </a:t>
            </a:r>
            <a:r>
              <a:rPr sz="1200" spc="-25" dirty="0">
                <a:latin typeface="Georgia"/>
                <a:cs typeface="Georgia"/>
              </a:rPr>
              <a:t>chat </a:t>
            </a:r>
            <a:r>
              <a:rPr sz="1200" spc="-20" dirty="0">
                <a:latin typeface="Georgia"/>
                <a:cs typeface="Georgia"/>
              </a:rPr>
              <a:t>with </a:t>
            </a:r>
            <a:r>
              <a:rPr sz="1200" spc="-50" dirty="0">
                <a:latin typeface="Georgia"/>
                <a:cs typeface="Georgia"/>
              </a:rPr>
              <a:t>each </a:t>
            </a:r>
            <a:r>
              <a:rPr sz="1200" spc="-35" dirty="0">
                <a:latin typeface="Georgia"/>
                <a:cs typeface="Georgia"/>
              </a:rPr>
              <a:t>other </a:t>
            </a:r>
            <a:r>
              <a:rPr sz="1200" spc="-25" dirty="0">
                <a:latin typeface="Georgia"/>
                <a:cs typeface="Georgia"/>
              </a:rPr>
              <a:t>after </a:t>
            </a:r>
            <a:r>
              <a:rPr sz="1200" spc="-30" dirty="0">
                <a:latin typeface="Georgia"/>
                <a:cs typeface="Georgia"/>
              </a:rPr>
              <a:t>integrating </a:t>
            </a:r>
            <a:r>
              <a:rPr sz="1200" spc="-25" dirty="0">
                <a:latin typeface="Georgia"/>
                <a:cs typeface="Georgia"/>
              </a:rPr>
              <a:t>the chat </a:t>
            </a:r>
            <a:r>
              <a:rPr sz="1200" spc="-55" dirty="0">
                <a:latin typeface="Georgia"/>
                <a:cs typeface="Georgia"/>
              </a:rPr>
              <a:t>room </a:t>
            </a:r>
            <a:r>
              <a:rPr sz="1200" spc="-40" dirty="0">
                <a:latin typeface="Georgia"/>
                <a:cs typeface="Georgia"/>
              </a:rPr>
              <a:t>into </a:t>
            </a:r>
            <a:r>
              <a:rPr sz="1200" spc="-10" dirty="0">
                <a:latin typeface="Georgia"/>
                <a:cs typeface="Georgia"/>
              </a:rPr>
              <a:t>GitGroup. </a:t>
            </a: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50" dirty="0">
                <a:latin typeface="Georgia"/>
                <a:cs typeface="Georgia"/>
              </a:rPr>
              <a:t>issue  </a:t>
            </a:r>
            <a:r>
              <a:rPr sz="1200" spc="-40" dirty="0">
                <a:latin typeface="Georgia"/>
                <a:cs typeface="Georgia"/>
              </a:rPr>
              <a:t>cards are </a:t>
            </a:r>
            <a:r>
              <a:rPr sz="1200" spc="-30" dirty="0">
                <a:latin typeface="Georgia"/>
                <a:cs typeface="Georgia"/>
              </a:rPr>
              <a:t>easily transported </a:t>
            </a:r>
            <a:r>
              <a:rPr sz="1200" spc="-55" dirty="0">
                <a:latin typeface="Georgia"/>
                <a:cs typeface="Georgia"/>
              </a:rPr>
              <a:t>among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35" dirty="0">
                <a:latin typeface="Georgia"/>
                <a:cs typeface="Georgia"/>
              </a:rPr>
              <a:t>team </a:t>
            </a:r>
            <a:r>
              <a:rPr sz="1200" spc="-60" dirty="0">
                <a:latin typeface="Georgia"/>
                <a:cs typeface="Georgia"/>
              </a:rPr>
              <a:t>member </a:t>
            </a:r>
            <a:r>
              <a:rPr sz="1200" spc="-35" dirty="0">
                <a:latin typeface="Georgia"/>
                <a:cs typeface="Georgia"/>
              </a:rPr>
              <a:t>through </a:t>
            </a:r>
            <a:r>
              <a:rPr sz="1200" spc="-25" dirty="0">
                <a:latin typeface="Georgia"/>
                <a:cs typeface="Georgia"/>
              </a:rPr>
              <a:t>the chat </a:t>
            </a:r>
            <a:r>
              <a:rPr sz="1200" spc="-30" dirty="0">
                <a:latin typeface="Georgia"/>
                <a:cs typeface="Georgia"/>
              </a:rPr>
              <a:t>system. </a:t>
            </a:r>
            <a:r>
              <a:rPr sz="1200" spc="-40" dirty="0">
                <a:latin typeface="Georgia"/>
                <a:cs typeface="Georgia"/>
              </a:rPr>
              <a:t>Team </a:t>
            </a:r>
            <a:r>
              <a:rPr sz="1200" spc="-60" dirty="0">
                <a:latin typeface="Georgia"/>
                <a:cs typeface="Georgia"/>
              </a:rPr>
              <a:t>owner </a:t>
            </a:r>
            <a:r>
              <a:rPr sz="1200" spc="-35" dirty="0">
                <a:latin typeface="Georgia"/>
                <a:cs typeface="Georgia"/>
              </a:rPr>
              <a:t>can  </a:t>
            </a:r>
            <a:r>
              <a:rPr sz="1200" spc="-55" dirty="0">
                <a:latin typeface="Georgia"/>
                <a:cs typeface="Georgia"/>
              </a:rPr>
              <a:t>send </a:t>
            </a:r>
            <a:r>
              <a:rPr sz="1200" spc="-30" dirty="0">
                <a:latin typeface="Georgia"/>
                <a:cs typeface="Georgia"/>
              </a:rPr>
              <a:t>notification </a:t>
            </a:r>
            <a:r>
              <a:rPr sz="1200" spc="-50" dirty="0">
                <a:latin typeface="Georgia"/>
                <a:cs typeface="Georgia"/>
              </a:rPr>
              <a:t>of online </a:t>
            </a:r>
            <a:r>
              <a:rPr sz="1200" spc="-40" dirty="0">
                <a:latin typeface="Georgia"/>
                <a:cs typeface="Georgia"/>
              </a:rPr>
              <a:t>meeting </a:t>
            </a:r>
            <a:r>
              <a:rPr sz="1200" spc="-20" dirty="0">
                <a:latin typeface="Georgia"/>
                <a:cs typeface="Georgia"/>
              </a:rPr>
              <a:t>chat. </a:t>
            </a:r>
            <a:r>
              <a:rPr sz="1200" spc="-50" dirty="0">
                <a:latin typeface="Georgia"/>
                <a:cs typeface="Georgia"/>
              </a:rPr>
              <a:t>User </a:t>
            </a:r>
            <a:r>
              <a:rPr sz="1200" spc="-35" dirty="0">
                <a:latin typeface="Georgia"/>
                <a:cs typeface="Georgia"/>
              </a:rPr>
              <a:t>can </a:t>
            </a:r>
            <a:r>
              <a:rPr sz="1200" spc="-40" dirty="0">
                <a:latin typeface="Georgia"/>
                <a:cs typeface="Georgia"/>
              </a:rPr>
              <a:t>also </a:t>
            </a:r>
            <a:r>
              <a:rPr sz="1200" spc="-10" dirty="0">
                <a:latin typeface="Georgia"/>
                <a:cs typeface="Georgia"/>
              </a:rPr>
              <a:t>start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45" dirty="0">
                <a:latin typeface="Georgia"/>
                <a:cs typeface="Georgia"/>
              </a:rPr>
              <a:t>group </a:t>
            </a:r>
            <a:r>
              <a:rPr sz="1200" spc="-25" dirty="0">
                <a:latin typeface="Georgia"/>
                <a:cs typeface="Georgia"/>
              </a:rPr>
              <a:t>chat </a:t>
            </a:r>
            <a:r>
              <a:rPr sz="1200" spc="-45" dirty="0">
                <a:latin typeface="Georgia"/>
                <a:cs typeface="Georgia"/>
              </a:rPr>
              <a:t>in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30" dirty="0">
                <a:latin typeface="Georgia"/>
                <a:cs typeface="Georgia"/>
              </a:rPr>
              <a:t>global</a:t>
            </a:r>
            <a:r>
              <a:rPr sz="1200" spc="-175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</a:rPr>
              <a:t>scope.</a:t>
            </a:r>
            <a:endParaRPr sz="1200">
              <a:latin typeface="Georgia"/>
              <a:cs typeface="Georgia"/>
            </a:endParaRPr>
          </a:p>
          <a:p>
            <a:pPr marL="12700" algn="just">
              <a:lnSpc>
                <a:spcPct val="100000"/>
              </a:lnSpc>
              <a:spcBef>
                <a:spcPts val="20"/>
              </a:spcBef>
            </a:pPr>
            <a:r>
              <a:rPr sz="1200" spc="-50" dirty="0">
                <a:latin typeface="Georgia"/>
                <a:cs typeface="Georgia"/>
              </a:rPr>
              <a:t>User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also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45" dirty="0">
                <a:latin typeface="Georgia"/>
                <a:cs typeface="Georgia"/>
              </a:rPr>
              <a:t>has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30" dirty="0">
                <a:latin typeface="Georgia"/>
                <a:cs typeface="Georgia"/>
              </a:rPr>
              <a:t>functionalities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50" dirty="0">
                <a:latin typeface="Georgia"/>
                <a:cs typeface="Georgia"/>
              </a:rPr>
              <a:t>of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</a:rPr>
              <a:t>viewing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and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30" dirty="0">
                <a:latin typeface="Georgia"/>
                <a:cs typeface="Georgia"/>
              </a:rPr>
              <a:t>editing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his/her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profile.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700" b="1" spc="-70" dirty="0">
                <a:latin typeface="Georgia"/>
                <a:cs typeface="Georgia"/>
              </a:rPr>
              <a:t>5.4     </a:t>
            </a:r>
            <a:r>
              <a:rPr sz="1700" b="1" spc="-75" dirty="0">
                <a:latin typeface="Georgia"/>
                <a:cs typeface="Georgia"/>
              </a:rPr>
              <a:t>Sequence</a:t>
            </a:r>
            <a:r>
              <a:rPr sz="1700" b="1" spc="270" dirty="0">
                <a:latin typeface="Georgia"/>
                <a:cs typeface="Georgia"/>
              </a:rPr>
              <a:t> </a:t>
            </a:r>
            <a:r>
              <a:rPr sz="1700" b="1" spc="-55" dirty="0">
                <a:latin typeface="Georgia"/>
                <a:cs typeface="Georgia"/>
              </a:rPr>
              <a:t>Diagram</a:t>
            </a:r>
            <a:endParaRPr sz="1700">
              <a:latin typeface="Georgia"/>
              <a:cs typeface="Georgia"/>
            </a:endParaRPr>
          </a:p>
          <a:p>
            <a:pPr marL="12700" marR="5080" algn="just">
              <a:lnSpc>
                <a:spcPct val="100000"/>
              </a:lnSpc>
              <a:spcBef>
                <a:spcPts val="1090"/>
              </a:spcBef>
            </a:pPr>
            <a:r>
              <a:rPr sz="1200" spc="70" dirty="0">
                <a:latin typeface="Georgia"/>
                <a:cs typeface="Georgia"/>
              </a:rPr>
              <a:t>A </a:t>
            </a:r>
            <a:r>
              <a:rPr sz="1200" spc="-55" dirty="0">
                <a:latin typeface="Georgia"/>
                <a:cs typeface="Georgia"/>
              </a:rPr>
              <a:t>sequence </a:t>
            </a:r>
            <a:r>
              <a:rPr sz="1200" spc="-40" dirty="0">
                <a:latin typeface="Georgia"/>
                <a:cs typeface="Georgia"/>
              </a:rPr>
              <a:t>diagram </a:t>
            </a:r>
            <a:r>
              <a:rPr sz="1200" spc="-60" dirty="0">
                <a:latin typeface="Georgia"/>
                <a:cs typeface="Georgia"/>
              </a:rPr>
              <a:t>shows </a:t>
            </a:r>
            <a:r>
              <a:rPr sz="1200" spc="-10" dirty="0">
                <a:latin typeface="Georgia"/>
                <a:cs typeface="Georgia"/>
              </a:rPr>
              <a:t>object </a:t>
            </a:r>
            <a:r>
              <a:rPr sz="1200" spc="-35" dirty="0">
                <a:latin typeface="Georgia"/>
                <a:cs typeface="Georgia"/>
              </a:rPr>
              <a:t>interactions </a:t>
            </a:r>
            <a:r>
              <a:rPr sz="1200" spc="-40" dirty="0">
                <a:latin typeface="Georgia"/>
                <a:cs typeface="Georgia"/>
              </a:rPr>
              <a:t>arranged </a:t>
            </a:r>
            <a:r>
              <a:rPr sz="1200" spc="-45" dirty="0">
                <a:latin typeface="Georgia"/>
                <a:cs typeface="Georgia"/>
              </a:rPr>
              <a:t>in </a:t>
            </a:r>
            <a:r>
              <a:rPr sz="1200" spc="-35" dirty="0">
                <a:latin typeface="Georgia"/>
                <a:cs typeface="Georgia"/>
              </a:rPr>
              <a:t>time </a:t>
            </a:r>
            <a:r>
              <a:rPr sz="1200" spc="-50" dirty="0">
                <a:latin typeface="Georgia"/>
                <a:cs typeface="Georgia"/>
              </a:rPr>
              <a:t>sequence. </a:t>
            </a:r>
            <a:r>
              <a:rPr sz="1200" spc="-5" dirty="0">
                <a:latin typeface="Georgia"/>
                <a:cs typeface="Georgia"/>
              </a:rPr>
              <a:t>It </a:t>
            </a:r>
            <a:r>
              <a:rPr sz="1200" spc="-30" dirty="0">
                <a:latin typeface="Georgia"/>
                <a:cs typeface="Georgia"/>
              </a:rPr>
              <a:t>depicts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20" dirty="0">
                <a:latin typeface="Georgia"/>
                <a:cs typeface="Georgia"/>
              </a:rPr>
              <a:t>objects 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45" dirty="0">
                <a:latin typeface="Georgia"/>
                <a:cs typeface="Georgia"/>
              </a:rPr>
              <a:t>classes involved in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45" dirty="0">
                <a:latin typeface="Georgia"/>
                <a:cs typeface="Georgia"/>
              </a:rPr>
              <a:t>scenario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55" dirty="0">
                <a:latin typeface="Georgia"/>
                <a:cs typeface="Georgia"/>
              </a:rPr>
              <a:t>sequence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55" dirty="0">
                <a:latin typeface="Georgia"/>
                <a:cs typeface="Georgia"/>
              </a:rPr>
              <a:t>messages </a:t>
            </a:r>
            <a:r>
              <a:rPr sz="1200" spc="-45" dirty="0">
                <a:latin typeface="Georgia"/>
                <a:cs typeface="Georgia"/>
              </a:rPr>
              <a:t>exchanged between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20" dirty="0">
                <a:latin typeface="Georgia"/>
                <a:cs typeface="Georgia"/>
              </a:rPr>
              <a:t>objects  </a:t>
            </a:r>
            <a:r>
              <a:rPr sz="1200" spc="-55" dirty="0">
                <a:latin typeface="Georgia"/>
                <a:cs typeface="Georgia"/>
              </a:rPr>
              <a:t>needed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20" dirty="0">
                <a:latin typeface="Georgia"/>
                <a:cs typeface="Georgia"/>
              </a:rPr>
              <a:t>carry </a:t>
            </a:r>
            <a:r>
              <a:rPr sz="1200" spc="-25" dirty="0">
                <a:latin typeface="Georgia"/>
                <a:cs typeface="Georgia"/>
              </a:rPr>
              <a:t>out the functionality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40" dirty="0">
                <a:latin typeface="Georgia"/>
                <a:cs typeface="Georgia"/>
              </a:rPr>
              <a:t>scenario. </a:t>
            </a: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45" dirty="0">
                <a:latin typeface="Georgia"/>
                <a:cs typeface="Georgia"/>
              </a:rPr>
              <a:t>following </a:t>
            </a:r>
            <a:r>
              <a:rPr sz="1200" spc="-55" dirty="0">
                <a:latin typeface="Georgia"/>
                <a:cs typeface="Georgia"/>
              </a:rPr>
              <a:t>sequence </a:t>
            </a:r>
            <a:r>
              <a:rPr sz="1200" spc="-40" dirty="0">
                <a:latin typeface="Georgia"/>
                <a:cs typeface="Georgia"/>
              </a:rPr>
              <a:t>diagram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50" dirty="0">
                <a:latin typeface="Georgia"/>
                <a:cs typeface="Georgia"/>
              </a:rPr>
              <a:t>used </a:t>
            </a:r>
            <a:r>
              <a:rPr sz="1200" spc="-15" dirty="0">
                <a:latin typeface="Georgia"/>
                <a:cs typeface="Georgia"/>
              </a:rPr>
              <a:t>to  </a:t>
            </a:r>
            <a:r>
              <a:rPr sz="1200" spc="-65" dirty="0">
                <a:latin typeface="Georgia"/>
                <a:cs typeface="Georgia"/>
              </a:rPr>
              <a:t>show how </a:t>
            </a:r>
            <a:r>
              <a:rPr sz="1200" spc="-20" dirty="0">
                <a:latin typeface="Georgia"/>
                <a:cs typeface="Georgia"/>
              </a:rPr>
              <a:t>GitHub </a:t>
            </a:r>
            <a:r>
              <a:rPr sz="1200" spc="-30" dirty="0">
                <a:latin typeface="Georgia"/>
                <a:cs typeface="Georgia"/>
              </a:rPr>
              <a:t>authorization</a:t>
            </a:r>
            <a:r>
              <a:rPr sz="1200" spc="-170" dirty="0">
                <a:latin typeface="Georgia"/>
                <a:cs typeface="Georgia"/>
              </a:rPr>
              <a:t> </a:t>
            </a:r>
            <a:r>
              <a:rPr sz="1200" spc="-45" dirty="0">
                <a:latin typeface="Georgia"/>
                <a:cs typeface="Georgia"/>
              </a:rPr>
              <a:t>works.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35"/>
              </a:lnSpc>
            </a:pPr>
            <a:r>
              <a:rPr spc="5" dirty="0"/>
              <a:t>17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7380" y="60513"/>
            <a:ext cx="200342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i="1" spc="-40" dirty="0">
                <a:latin typeface="Georgia"/>
                <a:cs typeface="Georgia"/>
              </a:rPr>
              <a:t>5.4. </a:t>
            </a:r>
            <a:r>
              <a:rPr sz="1200" i="1" spc="5" dirty="0">
                <a:latin typeface="Georgia"/>
                <a:cs typeface="Georgia"/>
              </a:rPr>
              <a:t>SEQUENCE</a:t>
            </a:r>
            <a:r>
              <a:rPr sz="1200" i="1" spc="-45" dirty="0">
                <a:latin typeface="Georgia"/>
                <a:cs typeface="Georgia"/>
              </a:rPr>
              <a:t> </a:t>
            </a:r>
            <a:r>
              <a:rPr sz="1200" i="1" spc="10" dirty="0">
                <a:latin typeface="Georgia"/>
                <a:cs typeface="Georgia"/>
              </a:rPr>
              <a:t>DIAGRAM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65118" y="60513"/>
            <a:ext cx="94043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i="1" spc="35" dirty="0">
                <a:latin typeface="Georgia"/>
                <a:cs typeface="Georgia"/>
              </a:rPr>
              <a:t>CHAPTER</a:t>
            </a:r>
            <a:r>
              <a:rPr sz="1200" i="1" spc="20" dirty="0">
                <a:latin typeface="Georgia"/>
                <a:cs typeface="Georgia"/>
              </a:rPr>
              <a:t> </a:t>
            </a:r>
            <a:r>
              <a:rPr sz="1200" i="1" spc="-25" dirty="0">
                <a:latin typeface="Georgia"/>
                <a:cs typeface="Georgia"/>
              </a:rPr>
              <a:t>5.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95230" y="60513"/>
            <a:ext cx="133858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i="1" spc="25" dirty="0">
                <a:latin typeface="Georgia"/>
                <a:cs typeface="Georgia"/>
              </a:rPr>
              <a:t>SYSTEM</a:t>
            </a:r>
            <a:r>
              <a:rPr sz="1200" i="1" spc="40" dirty="0">
                <a:latin typeface="Georgia"/>
                <a:cs typeface="Georgia"/>
              </a:rPr>
              <a:t> </a:t>
            </a:r>
            <a:r>
              <a:rPr sz="1200" i="1" spc="-5" dirty="0">
                <a:latin typeface="Georgia"/>
                <a:cs typeface="Georgia"/>
              </a:rPr>
              <a:t>MODELS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0080" y="282613"/>
            <a:ext cx="6280150" cy="0"/>
          </a:xfrm>
          <a:custGeom>
            <a:avLst/>
            <a:gdLst/>
            <a:ahLst/>
            <a:cxnLst/>
            <a:rect l="l" t="t" r="r" b="b"/>
            <a:pathLst>
              <a:path w="6280150">
                <a:moveTo>
                  <a:pt x="0" y="0"/>
                </a:moveTo>
                <a:lnTo>
                  <a:pt x="6279845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83802" y="641760"/>
            <a:ext cx="4392394" cy="5268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27380" y="6057389"/>
            <a:ext cx="6306820" cy="3909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42315">
              <a:lnSpc>
                <a:spcPct val="100000"/>
              </a:lnSpc>
              <a:spcBef>
                <a:spcPts val="95"/>
              </a:spcBef>
            </a:pPr>
            <a:r>
              <a:rPr sz="1200" spc="-25" dirty="0">
                <a:latin typeface="Georgia"/>
                <a:cs typeface="Georgia"/>
              </a:rPr>
              <a:t>Figure </a:t>
            </a:r>
            <a:r>
              <a:rPr sz="1200" spc="-50" dirty="0">
                <a:latin typeface="Georgia"/>
                <a:cs typeface="Georgia"/>
              </a:rPr>
              <a:t>5.6: Sequence </a:t>
            </a:r>
            <a:r>
              <a:rPr sz="1200" spc="-35" dirty="0">
                <a:latin typeface="Georgia"/>
                <a:cs typeface="Georgia"/>
              </a:rPr>
              <a:t>Diagram </a:t>
            </a:r>
            <a:r>
              <a:rPr sz="1200" spc="-55" dirty="0">
                <a:latin typeface="Georgia"/>
                <a:cs typeface="Georgia"/>
              </a:rPr>
              <a:t>For </a:t>
            </a:r>
            <a:r>
              <a:rPr sz="1200" spc="-20" dirty="0">
                <a:latin typeface="Georgia"/>
                <a:cs typeface="Georgia"/>
              </a:rPr>
              <a:t>Authorization (Details </a:t>
            </a:r>
            <a:r>
              <a:rPr sz="1200" spc="-45" dirty="0">
                <a:latin typeface="Georgia"/>
                <a:cs typeface="Georgia"/>
              </a:rPr>
              <a:t>in </a:t>
            </a:r>
            <a:r>
              <a:rPr sz="1200" spc="-20" dirty="0">
                <a:latin typeface="Georgia"/>
                <a:cs typeface="Georgia"/>
              </a:rPr>
              <a:t>Appendix</a:t>
            </a:r>
            <a:r>
              <a:rPr sz="1200" spc="114" dirty="0">
                <a:latin typeface="Georgia"/>
                <a:cs typeface="Georgia"/>
              </a:rPr>
              <a:t> </a:t>
            </a:r>
            <a:r>
              <a:rPr sz="1200" spc="35" dirty="0">
                <a:latin typeface="Georgia"/>
                <a:cs typeface="Georgia"/>
              </a:rPr>
              <a:t>A)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 marR="5080" indent="222885" algn="just">
              <a:lnSpc>
                <a:spcPct val="100000"/>
              </a:lnSpc>
            </a:pPr>
            <a:r>
              <a:rPr sz="1200" spc="-10" dirty="0">
                <a:latin typeface="Georgia"/>
                <a:cs typeface="Georgia"/>
              </a:rPr>
              <a:t>GitGroup </a:t>
            </a:r>
            <a:r>
              <a:rPr sz="1200" spc="-20" dirty="0">
                <a:latin typeface="Georgia"/>
                <a:cs typeface="Georgia"/>
              </a:rPr>
              <a:t>acts </a:t>
            </a:r>
            <a:r>
              <a:rPr sz="1200" spc="-65" dirty="0">
                <a:latin typeface="Georgia"/>
                <a:cs typeface="Georgia"/>
              </a:rPr>
              <a:t>on </a:t>
            </a:r>
            <a:r>
              <a:rPr sz="1200" spc="-30" dirty="0">
                <a:latin typeface="Georgia"/>
                <a:cs typeface="Georgia"/>
              </a:rPr>
              <a:t>behalf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40" dirty="0">
                <a:latin typeface="Georgia"/>
                <a:cs typeface="Georgia"/>
              </a:rPr>
              <a:t>user, </a:t>
            </a:r>
            <a:r>
              <a:rPr sz="1200" spc="5" dirty="0">
                <a:latin typeface="Georgia"/>
                <a:cs typeface="Georgia"/>
              </a:rPr>
              <a:t>it </a:t>
            </a:r>
            <a:r>
              <a:rPr sz="1200" spc="-50" dirty="0">
                <a:latin typeface="Georgia"/>
                <a:cs typeface="Georgia"/>
              </a:rPr>
              <a:t>performs </a:t>
            </a:r>
            <a:r>
              <a:rPr sz="1200" spc="-45" dirty="0">
                <a:latin typeface="Georgia"/>
                <a:cs typeface="Georgia"/>
              </a:rPr>
              <a:t>user-to-server </a:t>
            </a:r>
            <a:r>
              <a:rPr sz="1200" spc="-40" dirty="0">
                <a:latin typeface="Georgia"/>
                <a:cs typeface="Georgia"/>
              </a:rPr>
              <a:t>requests. </a:t>
            </a:r>
            <a:r>
              <a:rPr sz="1200" spc="-25" dirty="0">
                <a:latin typeface="Georgia"/>
                <a:cs typeface="Georgia"/>
              </a:rPr>
              <a:t>These </a:t>
            </a:r>
            <a:r>
              <a:rPr sz="1200" spc="-45" dirty="0">
                <a:latin typeface="Georgia"/>
                <a:cs typeface="Georgia"/>
              </a:rPr>
              <a:t>requests must </a:t>
            </a:r>
            <a:r>
              <a:rPr sz="1200" spc="-30" dirty="0">
                <a:latin typeface="Georgia"/>
                <a:cs typeface="Georgia"/>
              </a:rPr>
              <a:t>be  </a:t>
            </a:r>
            <a:r>
              <a:rPr sz="1200" spc="-35" dirty="0">
                <a:latin typeface="Georgia"/>
                <a:cs typeface="Georgia"/>
              </a:rPr>
              <a:t>authorized </a:t>
            </a:r>
            <a:r>
              <a:rPr sz="1200" spc="-20" dirty="0">
                <a:latin typeface="Georgia"/>
                <a:cs typeface="Georgia"/>
              </a:rPr>
              <a:t>with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35" dirty="0">
                <a:latin typeface="Georgia"/>
                <a:cs typeface="Georgia"/>
              </a:rPr>
              <a:t>user’s </a:t>
            </a:r>
            <a:r>
              <a:rPr sz="1200" spc="-45" dirty="0">
                <a:latin typeface="Georgia"/>
                <a:cs typeface="Georgia"/>
              </a:rPr>
              <a:t>access </a:t>
            </a:r>
            <a:r>
              <a:rPr sz="1200" spc="-35" dirty="0">
                <a:latin typeface="Georgia"/>
                <a:cs typeface="Georgia"/>
              </a:rPr>
              <a:t>token. </a:t>
            </a:r>
            <a:r>
              <a:rPr sz="1200" spc="-45" dirty="0">
                <a:latin typeface="Georgia"/>
                <a:cs typeface="Georgia"/>
              </a:rPr>
              <a:t>User-to-server requests </a:t>
            </a:r>
            <a:r>
              <a:rPr sz="1200" spc="-40" dirty="0">
                <a:latin typeface="Georgia"/>
                <a:cs typeface="Georgia"/>
              </a:rPr>
              <a:t>include requesting </a:t>
            </a:r>
            <a:r>
              <a:rPr sz="1200" spc="-10" dirty="0">
                <a:latin typeface="Georgia"/>
                <a:cs typeface="Georgia"/>
              </a:rPr>
              <a:t>data </a:t>
            </a:r>
            <a:r>
              <a:rPr sz="1200" spc="-45" dirty="0">
                <a:latin typeface="Georgia"/>
                <a:cs typeface="Georgia"/>
              </a:rPr>
              <a:t>for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40" dirty="0">
                <a:latin typeface="Georgia"/>
                <a:cs typeface="Georgia"/>
              </a:rPr>
              <a:t>user,  </a:t>
            </a:r>
            <a:r>
              <a:rPr sz="1200" spc="-45" dirty="0">
                <a:latin typeface="Georgia"/>
                <a:cs typeface="Georgia"/>
              </a:rPr>
              <a:t>like determining </a:t>
            </a:r>
            <a:r>
              <a:rPr sz="1200" spc="-50" dirty="0">
                <a:latin typeface="Georgia"/>
                <a:cs typeface="Georgia"/>
              </a:rPr>
              <a:t>which </a:t>
            </a:r>
            <a:r>
              <a:rPr sz="1200" spc="-40" dirty="0">
                <a:latin typeface="Georgia"/>
                <a:cs typeface="Georgia"/>
              </a:rPr>
              <a:t>repositories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30" dirty="0">
                <a:latin typeface="Georgia"/>
                <a:cs typeface="Georgia"/>
              </a:rPr>
              <a:t>display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25" dirty="0">
                <a:latin typeface="Georgia"/>
                <a:cs typeface="Georgia"/>
              </a:rPr>
              <a:t>a particular </a:t>
            </a:r>
            <a:r>
              <a:rPr sz="1200" spc="-40" dirty="0">
                <a:latin typeface="Georgia"/>
                <a:cs typeface="Georgia"/>
              </a:rPr>
              <a:t>user. </a:t>
            </a:r>
            <a:r>
              <a:rPr sz="1200" spc="-25" dirty="0">
                <a:latin typeface="Georgia"/>
                <a:cs typeface="Georgia"/>
              </a:rPr>
              <a:t>These </a:t>
            </a:r>
            <a:r>
              <a:rPr sz="1200" spc="-45" dirty="0">
                <a:latin typeface="Georgia"/>
                <a:cs typeface="Georgia"/>
              </a:rPr>
              <a:t>requests </a:t>
            </a:r>
            <a:r>
              <a:rPr sz="1200" spc="-40" dirty="0">
                <a:latin typeface="Georgia"/>
                <a:cs typeface="Georgia"/>
              </a:rPr>
              <a:t>also include  </a:t>
            </a:r>
            <a:r>
              <a:rPr sz="1200" spc="-35" dirty="0">
                <a:latin typeface="Georgia"/>
                <a:cs typeface="Georgia"/>
              </a:rPr>
              <a:t>actions triggered </a:t>
            </a:r>
            <a:r>
              <a:rPr sz="1200" spc="-20" dirty="0">
                <a:latin typeface="Georgia"/>
                <a:cs typeface="Georgia"/>
              </a:rPr>
              <a:t>by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40" dirty="0">
                <a:latin typeface="Georgia"/>
                <a:cs typeface="Georgia"/>
              </a:rPr>
              <a:t>user, </a:t>
            </a:r>
            <a:r>
              <a:rPr sz="1200" spc="-45" dirty="0">
                <a:latin typeface="Georgia"/>
                <a:cs typeface="Georgia"/>
              </a:rPr>
              <a:t>like </a:t>
            </a:r>
            <a:r>
              <a:rPr sz="1200" spc="-50" dirty="0">
                <a:latin typeface="Georgia"/>
                <a:cs typeface="Georgia"/>
              </a:rPr>
              <a:t>running </a:t>
            </a:r>
            <a:r>
              <a:rPr sz="1200" spc="-25" dirty="0">
                <a:latin typeface="Georgia"/>
                <a:cs typeface="Georgia"/>
              </a:rPr>
              <a:t>a build, </a:t>
            </a:r>
            <a:r>
              <a:rPr sz="1200" spc="-45" dirty="0">
                <a:latin typeface="Georgia"/>
                <a:cs typeface="Georgia"/>
              </a:rPr>
              <a:t>in </a:t>
            </a:r>
            <a:r>
              <a:rPr sz="1200" spc="-50" dirty="0">
                <a:latin typeface="Georgia"/>
                <a:cs typeface="Georgia"/>
              </a:rPr>
              <a:t>order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30" dirty="0">
                <a:latin typeface="Georgia"/>
                <a:cs typeface="Georgia"/>
              </a:rPr>
              <a:t>identifying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30" dirty="0">
                <a:latin typeface="Georgia"/>
                <a:cs typeface="Georgia"/>
              </a:rPr>
              <a:t>authorizing </a:t>
            </a:r>
            <a:r>
              <a:rPr sz="1200" spc="-55" dirty="0">
                <a:latin typeface="Georgia"/>
                <a:cs typeface="Georgia"/>
              </a:rPr>
              <a:t>users </a:t>
            </a:r>
            <a:r>
              <a:rPr sz="1200" spc="-65" dirty="0">
                <a:latin typeface="Georgia"/>
                <a:cs typeface="Georgia"/>
              </a:rPr>
              <a:t>on  </a:t>
            </a:r>
            <a:r>
              <a:rPr sz="1200" spc="-10" dirty="0">
                <a:latin typeface="Georgia"/>
                <a:cs typeface="Georgia"/>
              </a:rPr>
              <a:t>GitGroup, </a:t>
            </a:r>
            <a:r>
              <a:rPr sz="1200" spc="5" dirty="0">
                <a:latin typeface="Georgia"/>
                <a:cs typeface="Georgia"/>
              </a:rPr>
              <a:t>it </a:t>
            </a:r>
            <a:r>
              <a:rPr sz="1200" spc="-45" dirty="0">
                <a:latin typeface="Georgia"/>
                <a:cs typeface="Georgia"/>
              </a:rPr>
              <a:t>must </a:t>
            </a:r>
            <a:r>
              <a:rPr sz="1200" spc="-30" dirty="0">
                <a:latin typeface="Georgia"/>
                <a:cs typeface="Georgia"/>
              </a:rPr>
              <a:t>identify </a:t>
            </a:r>
            <a:r>
              <a:rPr sz="1200" spc="-20" dirty="0">
                <a:latin typeface="Georgia"/>
                <a:cs typeface="Georgia"/>
              </a:rPr>
              <a:t>GitHub </a:t>
            </a:r>
            <a:r>
              <a:rPr sz="1200" spc="-55" dirty="0">
                <a:latin typeface="Georgia"/>
                <a:cs typeface="Georgia"/>
              </a:rPr>
              <a:t>users when </a:t>
            </a:r>
            <a:r>
              <a:rPr sz="1200" spc="-15" dirty="0">
                <a:latin typeface="Georgia"/>
                <a:cs typeface="Georgia"/>
              </a:rPr>
              <a:t>they visit </a:t>
            </a:r>
            <a:r>
              <a:rPr sz="1200" spc="-10" dirty="0">
                <a:latin typeface="Georgia"/>
                <a:cs typeface="Georgia"/>
              </a:rPr>
              <a:t>GitGroup </a:t>
            </a:r>
            <a:r>
              <a:rPr sz="1200" spc="-45" dirty="0">
                <a:latin typeface="Georgia"/>
                <a:cs typeface="Georgia"/>
              </a:rPr>
              <a:t>using</a:t>
            </a:r>
            <a:r>
              <a:rPr sz="1200" spc="13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OAuth.</a:t>
            </a:r>
            <a:endParaRPr sz="1200">
              <a:latin typeface="Georgia"/>
              <a:cs typeface="Georgia"/>
            </a:endParaRPr>
          </a:p>
          <a:p>
            <a:pPr marL="12700" marR="6350" algn="just">
              <a:lnSpc>
                <a:spcPct val="100000"/>
              </a:lnSpc>
              <a:spcBef>
                <a:spcPts val="25"/>
              </a:spcBef>
            </a:pPr>
            <a:r>
              <a:rPr sz="1200" spc="-35" dirty="0">
                <a:latin typeface="Georgia"/>
                <a:cs typeface="Georgia"/>
              </a:rPr>
              <a:t>When </a:t>
            </a:r>
            <a:r>
              <a:rPr sz="1200" spc="-10" dirty="0">
                <a:latin typeface="Georgia"/>
                <a:cs typeface="Georgia"/>
              </a:rPr>
              <a:t>GitGroup </a:t>
            </a:r>
            <a:r>
              <a:rPr sz="1200" spc="-50" dirty="0">
                <a:latin typeface="Georgia"/>
                <a:cs typeface="Georgia"/>
              </a:rPr>
              <a:t>user </a:t>
            </a:r>
            <a:r>
              <a:rPr sz="1200" spc="-35" dirty="0">
                <a:latin typeface="Georgia"/>
                <a:cs typeface="Georgia"/>
              </a:rPr>
              <a:t>click </a:t>
            </a:r>
            <a:r>
              <a:rPr sz="1200" spc="-30" dirty="0">
                <a:latin typeface="Georgia"/>
                <a:cs typeface="Georgia"/>
              </a:rPr>
              <a:t>authorization </a:t>
            </a:r>
            <a:r>
              <a:rPr sz="1200" spc="-20" dirty="0">
                <a:latin typeface="Georgia"/>
                <a:cs typeface="Georgia"/>
              </a:rPr>
              <a:t>button </a:t>
            </a:r>
            <a:r>
              <a:rPr sz="1200" spc="-15" dirty="0">
                <a:latin typeface="Georgia"/>
                <a:cs typeface="Georgia"/>
              </a:rPr>
              <a:t>they </a:t>
            </a:r>
            <a:r>
              <a:rPr sz="1200" spc="-40" dirty="0">
                <a:latin typeface="Georgia"/>
                <a:cs typeface="Georgia"/>
              </a:rPr>
              <a:t>are </a:t>
            </a:r>
            <a:r>
              <a:rPr sz="1200" spc="-35" dirty="0">
                <a:latin typeface="Georgia"/>
                <a:cs typeface="Georgia"/>
              </a:rPr>
              <a:t>redirected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40" dirty="0">
                <a:latin typeface="Georgia"/>
                <a:cs typeface="Georgia"/>
              </a:rPr>
              <a:t>request his/her </a:t>
            </a:r>
            <a:r>
              <a:rPr sz="1200" spc="-20" dirty="0">
                <a:latin typeface="Georgia"/>
                <a:cs typeface="Georgia"/>
              </a:rPr>
              <a:t>GitHub </a:t>
            </a:r>
            <a:r>
              <a:rPr sz="1200" spc="245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</a:rPr>
              <a:t>identity. </a:t>
            </a: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55" dirty="0">
                <a:latin typeface="Georgia"/>
                <a:cs typeface="Georgia"/>
              </a:rPr>
              <a:t>web browser </a:t>
            </a:r>
            <a:r>
              <a:rPr sz="1200" spc="-30" dirty="0">
                <a:latin typeface="Georgia"/>
                <a:cs typeface="Georgia"/>
              </a:rPr>
              <a:t>will </a:t>
            </a:r>
            <a:r>
              <a:rPr sz="1200" spc="-55" dirty="0">
                <a:latin typeface="Georgia"/>
                <a:cs typeface="Georgia"/>
              </a:rPr>
              <a:t>send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40" dirty="0">
                <a:latin typeface="Georgia"/>
                <a:cs typeface="Georgia"/>
              </a:rPr>
              <a:t>request </a:t>
            </a:r>
            <a:r>
              <a:rPr sz="1200" spc="-45" dirty="0">
                <a:latin typeface="Georgia"/>
                <a:cs typeface="Georgia"/>
              </a:rPr>
              <a:t>for </a:t>
            </a:r>
            <a:r>
              <a:rPr sz="1200" spc="-20" dirty="0">
                <a:latin typeface="Georgia"/>
                <a:cs typeface="Georgia"/>
              </a:rPr>
              <a:t>GitHub </a:t>
            </a:r>
            <a:r>
              <a:rPr sz="1200" spc="-45" dirty="0">
                <a:latin typeface="Georgia"/>
                <a:cs typeface="Georgia"/>
              </a:rPr>
              <a:t>access token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10" dirty="0">
                <a:latin typeface="Georgia"/>
                <a:cs typeface="Georgia"/>
              </a:rPr>
              <a:t>GitGroup </a:t>
            </a:r>
            <a:r>
              <a:rPr sz="1200" spc="-40" dirty="0">
                <a:latin typeface="Georgia"/>
                <a:cs typeface="Georgia"/>
              </a:rPr>
              <a:t>server, and  </a:t>
            </a:r>
            <a:r>
              <a:rPr sz="1200" spc="-10" dirty="0">
                <a:latin typeface="Georgia"/>
                <a:cs typeface="Georgia"/>
              </a:rPr>
              <a:t>GitGroup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45" dirty="0">
                <a:latin typeface="Georgia"/>
                <a:cs typeface="Georgia"/>
              </a:rPr>
              <a:t>server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</a:rPr>
              <a:t>redirected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15" dirty="0">
                <a:latin typeface="Georgia"/>
                <a:cs typeface="Georgia"/>
              </a:rPr>
              <a:t>to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request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25" dirty="0">
                <a:latin typeface="Georgia"/>
                <a:cs typeface="Georgia"/>
              </a:rPr>
              <a:t>a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20" dirty="0">
                <a:latin typeface="Georgia"/>
                <a:cs typeface="Georgia"/>
              </a:rPr>
              <a:t>GitHub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25" dirty="0">
                <a:latin typeface="Georgia"/>
                <a:cs typeface="Georgia"/>
              </a:rPr>
              <a:t>identity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-15" dirty="0">
                <a:latin typeface="Georgia"/>
                <a:cs typeface="Georgia"/>
              </a:rPr>
              <a:t>to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20" dirty="0">
                <a:latin typeface="Georgia"/>
                <a:cs typeface="Georgia"/>
              </a:rPr>
              <a:t>GitHub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20" dirty="0">
                <a:latin typeface="Georgia"/>
                <a:cs typeface="Georgia"/>
              </a:rPr>
              <a:t>Authorization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</a:rPr>
              <a:t>Server.</a:t>
            </a:r>
            <a:endParaRPr sz="1200">
              <a:latin typeface="Georgia"/>
              <a:cs typeface="Georgia"/>
            </a:endParaRPr>
          </a:p>
          <a:p>
            <a:pPr marL="12700" marR="5080" algn="just">
              <a:lnSpc>
                <a:spcPct val="100000"/>
              </a:lnSpc>
              <a:spcBef>
                <a:spcPts val="10"/>
              </a:spcBef>
            </a:pPr>
            <a:r>
              <a:rPr sz="1200" spc="-20" dirty="0">
                <a:latin typeface="Georgia"/>
                <a:cs typeface="Georgia"/>
              </a:rPr>
              <a:t>Then GitHub </a:t>
            </a:r>
            <a:r>
              <a:rPr sz="1200" spc="-35" dirty="0">
                <a:latin typeface="Georgia"/>
                <a:cs typeface="Georgia"/>
              </a:rPr>
              <a:t>redirects back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10" dirty="0">
                <a:latin typeface="Georgia"/>
                <a:cs typeface="Georgia"/>
              </a:rPr>
              <a:t>GitGroup </a:t>
            </a:r>
            <a:r>
              <a:rPr sz="1200" spc="-30" dirty="0">
                <a:latin typeface="Georgia"/>
                <a:cs typeface="Georgia"/>
              </a:rPr>
              <a:t>authorization page, </a:t>
            </a:r>
            <a:r>
              <a:rPr sz="1200" spc="-25" dirty="0">
                <a:latin typeface="Georgia"/>
                <a:cs typeface="Georgia"/>
              </a:rPr>
              <a:t>wait </a:t>
            </a:r>
            <a:r>
              <a:rPr sz="1200" spc="-45" dirty="0">
                <a:latin typeface="Georgia"/>
                <a:cs typeface="Georgia"/>
              </a:rPr>
              <a:t>for </a:t>
            </a:r>
            <a:r>
              <a:rPr sz="1200" spc="-50" dirty="0">
                <a:latin typeface="Georgia"/>
                <a:cs typeface="Georgia"/>
              </a:rPr>
              <a:t>user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20" dirty="0">
                <a:latin typeface="Georgia"/>
                <a:cs typeface="Georgia"/>
              </a:rPr>
              <a:t>accept. </a:t>
            </a:r>
            <a:r>
              <a:rPr sz="1200" spc="-5" dirty="0">
                <a:latin typeface="Georgia"/>
                <a:cs typeface="Georgia"/>
              </a:rPr>
              <a:t>After </a:t>
            </a:r>
            <a:r>
              <a:rPr sz="1200" spc="-50" dirty="0">
                <a:latin typeface="Georgia"/>
                <a:cs typeface="Georgia"/>
              </a:rPr>
              <a:t>user  </a:t>
            </a:r>
            <a:r>
              <a:rPr sz="1200" spc="-25" dirty="0">
                <a:latin typeface="Georgia"/>
                <a:cs typeface="Georgia"/>
              </a:rPr>
              <a:t>accept the </a:t>
            </a:r>
            <a:r>
              <a:rPr sz="1200" spc="-35" dirty="0">
                <a:latin typeface="Georgia"/>
                <a:cs typeface="Georgia"/>
              </a:rPr>
              <a:t>request, </a:t>
            </a:r>
            <a:r>
              <a:rPr sz="1200" spc="-55" dirty="0">
                <a:latin typeface="Georgia"/>
                <a:cs typeface="Georgia"/>
              </a:rPr>
              <a:t>web </a:t>
            </a:r>
            <a:r>
              <a:rPr sz="1200" spc="-45" dirty="0">
                <a:latin typeface="Georgia"/>
                <a:cs typeface="Georgia"/>
              </a:rPr>
              <a:t>server </a:t>
            </a:r>
            <a:r>
              <a:rPr sz="1200" spc="-35" dirty="0">
                <a:latin typeface="Georgia"/>
                <a:cs typeface="Georgia"/>
              </a:rPr>
              <a:t>submit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45" dirty="0">
                <a:latin typeface="Georgia"/>
                <a:cs typeface="Georgia"/>
              </a:rPr>
              <a:t>agree </a:t>
            </a:r>
            <a:r>
              <a:rPr sz="1200" spc="-55" dirty="0">
                <a:latin typeface="Georgia"/>
                <a:cs typeface="Georgia"/>
              </a:rPr>
              <a:t>form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20" dirty="0">
                <a:latin typeface="Georgia"/>
                <a:cs typeface="Georgia"/>
              </a:rPr>
              <a:t>GitHub </a:t>
            </a:r>
            <a:r>
              <a:rPr sz="1200" spc="-30" dirty="0">
                <a:latin typeface="Georgia"/>
                <a:cs typeface="Georgia"/>
              </a:rPr>
              <a:t>authorization </a:t>
            </a:r>
            <a:r>
              <a:rPr sz="1200" spc="-40" dirty="0">
                <a:latin typeface="Georgia"/>
                <a:cs typeface="Georgia"/>
              </a:rPr>
              <a:t>server, and </a:t>
            </a:r>
            <a:r>
              <a:rPr sz="1200" spc="-20" dirty="0">
                <a:latin typeface="Georgia"/>
                <a:cs typeface="Georgia"/>
              </a:rPr>
              <a:t>GitHub  </a:t>
            </a:r>
            <a:r>
              <a:rPr sz="1200" spc="-35" dirty="0">
                <a:latin typeface="Georgia"/>
                <a:cs typeface="Georgia"/>
              </a:rPr>
              <a:t>redirects back </a:t>
            </a:r>
            <a:r>
              <a:rPr sz="1200" spc="-20" dirty="0">
                <a:latin typeface="Georgia"/>
                <a:cs typeface="Georgia"/>
              </a:rPr>
              <a:t>with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30" dirty="0">
                <a:latin typeface="Georgia"/>
                <a:cs typeface="Georgia"/>
              </a:rPr>
              <a:t>temporary </a:t>
            </a:r>
            <a:r>
              <a:rPr sz="1200" spc="-40" dirty="0">
                <a:latin typeface="Georgia"/>
                <a:cs typeface="Georgia"/>
              </a:rPr>
              <a:t>code </a:t>
            </a:r>
            <a:r>
              <a:rPr sz="1200" spc="-45" dirty="0">
                <a:latin typeface="Georgia"/>
                <a:cs typeface="Georgia"/>
              </a:rPr>
              <a:t>in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40" dirty="0">
                <a:latin typeface="Georgia"/>
                <a:cs typeface="Georgia"/>
              </a:rPr>
              <a:t>code </a:t>
            </a:r>
            <a:r>
              <a:rPr sz="1200" spc="-35" dirty="0">
                <a:latin typeface="Georgia"/>
                <a:cs typeface="Georgia"/>
              </a:rPr>
              <a:t>parameter </a:t>
            </a:r>
            <a:r>
              <a:rPr sz="1200" spc="-45" dirty="0">
                <a:latin typeface="Georgia"/>
                <a:cs typeface="Georgia"/>
              </a:rPr>
              <a:t>as well </a:t>
            </a:r>
            <a:r>
              <a:rPr sz="1200" spc="-40" dirty="0">
                <a:latin typeface="Georgia"/>
                <a:cs typeface="Georgia"/>
              </a:rPr>
              <a:t>as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15" dirty="0">
                <a:latin typeface="Georgia"/>
                <a:cs typeface="Georgia"/>
              </a:rPr>
              <a:t>state </a:t>
            </a:r>
            <a:r>
              <a:rPr sz="1200" spc="-10" dirty="0">
                <a:latin typeface="Georgia"/>
                <a:cs typeface="Georgia"/>
              </a:rPr>
              <a:t>GitGroup </a:t>
            </a:r>
            <a:r>
              <a:rPr sz="1200" spc="-45" dirty="0">
                <a:latin typeface="Georgia"/>
                <a:cs typeface="Georgia"/>
              </a:rPr>
              <a:t>server  </a:t>
            </a:r>
            <a:r>
              <a:rPr sz="1200" spc="-40" dirty="0">
                <a:latin typeface="Georgia"/>
                <a:cs typeface="Georgia"/>
              </a:rPr>
              <a:t>provided </a:t>
            </a:r>
            <a:r>
              <a:rPr sz="1200" spc="-45" dirty="0">
                <a:latin typeface="Georgia"/>
                <a:cs typeface="Georgia"/>
              </a:rPr>
              <a:t>in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40" dirty="0">
                <a:latin typeface="Georgia"/>
                <a:cs typeface="Georgia"/>
              </a:rPr>
              <a:t>previous </a:t>
            </a:r>
            <a:r>
              <a:rPr sz="1200" spc="-30" dirty="0">
                <a:latin typeface="Georgia"/>
                <a:cs typeface="Georgia"/>
              </a:rPr>
              <a:t>step </a:t>
            </a:r>
            <a:r>
              <a:rPr sz="1200" spc="-45" dirty="0">
                <a:latin typeface="Georgia"/>
                <a:cs typeface="Georgia"/>
              </a:rPr>
              <a:t>in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15" dirty="0">
                <a:latin typeface="Georgia"/>
                <a:cs typeface="Georgia"/>
              </a:rPr>
              <a:t>state </a:t>
            </a:r>
            <a:r>
              <a:rPr sz="1200" spc="-35" dirty="0">
                <a:latin typeface="Georgia"/>
                <a:cs typeface="Georgia"/>
              </a:rPr>
              <a:t>parameter. </a:t>
            </a:r>
            <a:r>
              <a:rPr sz="1200" spc="-40" dirty="0">
                <a:latin typeface="Georgia"/>
                <a:cs typeface="Georgia"/>
              </a:rPr>
              <a:t>If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20" dirty="0">
                <a:latin typeface="Georgia"/>
                <a:cs typeface="Georgia"/>
              </a:rPr>
              <a:t>states </a:t>
            </a:r>
            <a:r>
              <a:rPr sz="1200" spc="-30" dirty="0">
                <a:latin typeface="Georgia"/>
                <a:cs typeface="Georgia"/>
              </a:rPr>
              <a:t>don?t match,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40" dirty="0">
                <a:latin typeface="Georgia"/>
                <a:cs typeface="Georgia"/>
              </a:rPr>
              <a:t>request </a:t>
            </a:r>
            <a:r>
              <a:rPr sz="1200" spc="-55" dirty="0">
                <a:latin typeface="Georgia"/>
                <a:cs typeface="Georgia"/>
              </a:rPr>
              <a:t>was  </a:t>
            </a:r>
            <a:r>
              <a:rPr sz="1200" spc="-30" dirty="0">
                <a:latin typeface="Georgia"/>
                <a:cs typeface="Georgia"/>
              </a:rPr>
              <a:t>created </a:t>
            </a:r>
            <a:r>
              <a:rPr sz="1200" spc="-20" dirty="0">
                <a:latin typeface="Georgia"/>
                <a:cs typeface="Georgia"/>
              </a:rPr>
              <a:t>by </a:t>
            </a:r>
            <a:r>
              <a:rPr sz="1200" spc="-25" dirty="0">
                <a:latin typeface="Georgia"/>
                <a:cs typeface="Georgia"/>
              </a:rPr>
              <a:t>a third </a:t>
            </a:r>
            <a:r>
              <a:rPr sz="1200" spc="-15" dirty="0">
                <a:latin typeface="Georgia"/>
                <a:cs typeface="Georgia"/>
              </a:rPr>
              <a:t>party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45" dirty="0">
                <a:latin typeface="Georgia"/>
                <a:cs typeface="Georgia"/>
              </a:rPr>
              <a:t>process should </a:t>
            </a:r>
            <a:r>
              <a:rPr sz="1200" spc="-30" dirty="0">
                <a:latin typeface="Georgia"/>
                <a:cs typeface="Georgia"/>
              </a:rPr>
              <a:t>be </a:t>
            </a:r>
            <a:r>
              <a:rPr sz="1200" spc="-25" dirty="0">
                <a:latin typeface="Georgia"/>
                <a:cs typeface="Georgia"/>
              </a:rPr>
              <a:t>aborted. </a:t>
            </a:r>
            <a:r>
              <a:rPr sz="1200" spc="-10" dirty="0">
                <a:latin typeface="Georgia"/>
                <a:cs typeface="Georgia"/>
              </a:rPr>
              <a:t>GitGroup </a:t>
            </a:r>
            <a:r>
              <a:rPr sz="1200" spc="-45" dirty="0">
                <a:latin typeface="Georgia"/>
                <a:cs typeface="Georgia"/>
              </a:rPr>
              <a:t>exchange </a:t>
            </a:r>
            <a:r>
              <a:rPr sz="1200" spc="-25" dirty="0">
                <a:latin typeface="Georgia"/>
                <a:cs typeface="Georgia"/>
              </a:rPr>
              <a:t>this </a:t>
            </a:r>
            <a:r>
              <a:rPr sz="1200" spc="-40" dirty="0">
                <a:latin typeface="Georgia"/>
                <a:cs typeface="Georgia"/>
              </a:rPr>
              <a:t>code </a:t>
            </a:r>
            <a:r>
              <a:rPr sz="1200" spc="-45" dirty="0">
                <a:latin typeface="Georgia"/>
                <a:cs typeface="Georgia"/>
              </a:rPr>
              <a:t>for </a:t>
            </a:r>
            <a:r>
              <a:rPr sz="1200" spc="-40" dirty="0">
                <a:latin typeface="Georgia"/>
                <a:cs typeface="Georgia"/>
              </a:rPr>
              <a:t>an  </a:t>
            </a:r>
            <a:r>
              <a:rPr sz="1200" spc="-45" dirty="0">
                <a:latin typeface="Georgia"/>
                <a:cs typeface="Georgia"/>
              </a:rPr>
              <a:t>access </a:t>
            </a:r>
            <a:r>
              <a:rPr sz="1200" spc="-35" dirty="0">
                <a:latin typeface="Georgia"/>
                <a:cs typeface="Georgia"/>
              </a:rPr>
              <a:t>token, then </a:t>
            </a:r>
            <a:r>
              <a:rPr sz="1200" spc="-50" dirty="0">
                <a:latin typeface="Georgia"/>
                <a:cs typeface="Georgia"/>
              </a:rPr>
              <a:t>save </a:t>
            </a:r>
            <a:r>
              <a:rPr sz="1200" spc="-25" dirty="0">
                <a:latin typeface="Georgia"/>
                <a:cs typeface="Georgia"/>
              </a:rPr>
              <a:t>this </a:t>
            </a:r>
            <a:r>
              <a:rPr sz="1200" spc="-45" dirty="0">
                <a:latin typeface="Georgia"/>
                <a:cs typeface="Georgia"/>
              </a:rPr>
              <a:t>token in </a:t>
            </a:r>
            <a:r>
              <a:rPr sz="1200" spc="-10" dirty="0">
                <a:latin typeface="Georgia"/>
                <a:cs typeface="Georgia"/>
              </a:rPr>
              <a:t>GitGroup </a:t>
            </a:r>
            <a:r>
              <a:rPr sz="1200" spc="-25" dirty="0">
                <a:latin typeface="Georgia"/>
                <a:cs typeface="Georgia"/>
              </a:rPr>
              <a:t>database </a:t>
            </a:r>
            <a:r>
              <a:rPr sz="1200" spc="-45" dirty="0">
                <a:latin typeface="Georgia"/>
                <a:cs typeface="Georgia"/>
              </a:rPr>
              <a:t>for </a:t>
            </a:r>
            <a:r>
              <a:rPr sz="1200" spc="-20" dirty="0">
                <a:latin typeface="Georgia"/>
                <a:cs typeface="Georgia"/>
              </a:rPr>
              <a:t>later </a:t>
            </a:r>
            <a:r>
              <a:rPr sz="1200" spc="-45" dirty="0">
                <a:latin typeface="Georgia"/>
                <a:cs typeface="Georgia"/>
              </a:rPr>
              <a:t>using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50" dirty="0">
                <a:latin typeface="Georgia"/>
                <a:cs typeface="Georgia"/>
              </a:rPr>
              <a:t>user </a:t>
            </a:r>
            <a:r>
              <a:rPr sz="1200" spc="-20" dirty="0">
                <a:latin typeface="Georgia"/>
                <a:cs typeface="Georgia"/>
              </a:rPr>
              <a:t>get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20" dirty="0">
                <a:latin typeface="Georgia"/>
                <a:cs typeface="Georgia"/>
              </a:rPr>
              <a:t>GitHub </a:t>
            </a:r>
            <a:r>
              <a:rPr sz="1200" spc="245" dirty="0">
                <a:latin typeface="Georgia"/>
                <a:cs typeface="Georgia"/>
              </a:rPr>
              <a:t> </a:t>
            </a:r>
            <a:r>
              <a:rPr sz="1200" spc="-45" dirty="0">
                <a:latin typeface="Georgia"/>
                <a:cs typeface="Georgia"/>
              </a:rPr>
              <a:t>access</a:t>
            </a:r>
            <a:r>
              <a:rPr sz="1200" spc="95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</a:rPr>
              <a:t>token.</a:t>
            </a:r>
            <a:endParaRPr sz="1200">
              <a:latin typeface="Georgia"/>
              <a:cs typeface="Georgia"/>
            </a:endParaRPr>
          </a:p>
          <a:p>
            <a:pPr marL="12700" marR="5080" algn="just">
              <a:lnSpc>
                <a:spcPct val="100000"/>
              </a:lnSpc>
              <a:spcBef>
                <a:spcPts val="35"/>
              </a:spcBef>
            </a:pPr>
            <a:r>
              <a:rPr sz="1200" spc="-35" dirty="0">
                <a:latin typeface="Georgia"/>
                <a:cs typeface="Georgia"/>
              </a:rPr>
              <a:t>When </a:t>
            </a:r>
            <a:r>
              <a:rPr sz="1200" spc="-55" dirty="0">
                <a:latin typeface="Georgia"/>
                <a:cs typeface="Georgia"/>
              </a:rPr>
              <a:t>user </a:t>
            </a:r>
            <a:r>
              <a:rPr sz="1200" spc="-40" dirty="0">
                <a:latin typeface="Georgia"/>
                <a:cs typeface="Georgia"/>
              </a:rPr>
              <a:t>request </a:t>
            </a:r>
            <a:r>
              <a:rPr sz="1200" spc="-10" dirty="0">
                <a:latin typeface="Georgia"/>
                <a:cs typeface="Georgia"/>
              </a:rPr>
              <a:t>data </a:t>
            </a:r>
            <a:r>
              <a:rPr sz="1200" spc="-20" dirty="0">
                <a:latin typeface="Georgia"/>
                <a:cs typeface="Georgia"/>
              </a:rPr>
              <a:t>with </a:t>
            </a:r>
            <a:r>
              <a:rPr sz="1200" spc="-45" dirty="0">
                <a:latin typeface="Georgia"/>
                <a:cs typeface="Georgia"/>
              </a:rPr>
              <a:t>access </a:t>
            </a:r>
            <a:r>
              <a:rPr sz="1200" spc="-35" dirty="0">
                <a:latin typeface="Georgia"/>
                <a:cs typeface="Georgia"/>
              </a:rPr>
              <a:t>token, </a:t>
            </a:r>
            <a:r>
              <a:rPr sz="1200" spc="-50" dirty="0">
                <a:latin typeface="Georgia"/>
                <a:cs typeface="Georgia"/>
              </a:rPr>
              <a:t>user </a:t>
            </a:r>
            <a:r>
              <a:rPr sz="1200" spc="-40" dirty="0">
                <a:latin typeface="Georgia"/>
                <a:cs typeface="Georgia"/>
              </a:rPr>
              <a:t>are </a:t>
            </a:r>
            <a:r>
              <a:rPr sz="1200" spc="-35" dirty="0">
                <a:latin typeface="Georgia"/>
                <a:cs typeface="Georgia"/>
              </a:rPr>
              <a:t>directed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40" dirty="0">
                <a:latin typeface="Georgia"/>
                <a:cs typeface="Georgia"/>
              </a:rPr>
              <a:t>request </a:t>
            </a:r>
            <a:r>
              <a:rPr sz="1200" spc="-10" dirty="0">
                <a:latin typeface="Georgia"/>
                <a:cs typeface="Georgia"/>
              </a:rPr>
              <a:t>data </a:t>
            </a:r>
            <a:r>
              <a:rPr sz="1200" spc="-30" dirty="0">
                <a:latin typeface="Georgia"/>
                <a:cs typeface="Georgia"/>
              </a:rPr>
              <a:t>related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20" dirty="0">
                <a:latin typeface="Georgia"/>
                <a:cs typeface="Georgia"/>
              </a:rPr>
              <a:t>GitHub  </a:t>
            </a:r>
            <a:r>
              <a:rPr sz="1200" spc="-30" dirty="0">
                <a:latin typeface="Georgia"/>
                <a:cs typeface="Georgia"/>
              </a:rPr>
              <a:t>protected </a:t>
            </a:r>
            <a:r>
              <a:rPr sz="1200" spc="-10" dirty="0">
                <a:latin typeface="Georgia"/>
                <a:cs typeface="Georgia"/>
              </a:rPr>
              <a:t>data,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10" dirty="0">
                <a:latin typeface="Georgia"/>
                <a:cs typeface="Georgia"/>
              </a:rPr>
              <a:t>GitGroup </a:t>
            </a:r>
            <a:r>
              <a:rPr sz="1200" spc="-45" dirty="0">
                <a:latin typeface="Georgia"/>
                <a:cs typeface="Georgia"/>
              </a:rPr>
              <a:t>server </a:t>
            </a:r>
            <a:r>
              <a:rPr sz="1200" spc="-40" dirty="0">
                <a:latin typeface="Georgia"/>
                <a:cs typeface="Georgia"/>
              </a:rPr>
              <a:t>request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45" dirty="0">
                <a:latin typeface="Georgia"/>
                <a:cs typeface="Georgia"/>
              </a:rPr>
              <a:t>access </a:t>
            </a:r>
            <a:r>
              <a:rPr sz="1200" spc="-20" dirty="0">
                <a:latin typeface="Georgia"/>
                <a:cs typeface="Georgia"/>
              </a:rPr>
              <a:t>GitHub </a:t>
            </a:r>
            <a:r>
              <a:rPr sz="1200" spc="-50" dirty="0">
                <a:latin typeface="Georgia"/>
                <a:cs typeface="Georgia"/>
              </a:rPr>
              <a:t>user </a:t>
            </a:r>
            <a:r>
              <a:rPr sz="1200" spc="-30" dirty="0">
                <a:latin typeface="Georgia"/>
                <a:cs typeface="Georgia"/>
              </a:rPr>
              <a:t>protected </a:t>
            </a:r>
            <a:r>
              <a:rPr sz="1200" spc="-50" dirty="0">
                <a:latin typeface="Georgia"/>
                <a:cs typeface="Georgia"/>
              </a:rPr>
              <a:t>resource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45" dirty="0">
                <a:latin typeface="Georgia"/>
                <a:cs typeface="Georgia"/>
              </a:rPr>
              <a:t>handle  </a:t>
            </a:r>
            <a:r>
              <a:rPr sz="1200" spc="-20" dirty="0">
                <a:latin typeface="Georgia"/>
                <a:cs typeface="Georgia"/>
              </a:rPr>
              <a:t>GitHub </a:t>
            </a:r>
            <a:r>
              <a:rPr sz="1200" spc="-45" dirty="0">
                <a:latin typeface="Georgia"/>
                <a:cs typeface="Georgia"/>
              </a:rPr>
              <a:t>resource, </a:t>
            </a:r>
            <a:r>
              <a:rPr sz="1200" spc="-55" dirty="0">
                <a:latin typeface="Georgia"/>
                <a:cs typeface="Georgia"/>
              </a:rPr>
              <a:t>do </a:t>
            </a:r>
            <a:r>
              <a:rPr sz="1200" spc="-50" dirty="0">
                <a:latin typeface="Georgia"/>
                <a:cs typeface="Georgia"/>
              </a:rPr>
              <a:t>business </a:t>
            </a:r>
            <a:r>
              <a:rPr sz="1200" spc="-35" dirty="0">
                <a:latin typeface="Georgia"/>
                <a:cs typeface="Georgia"/>
              </a:rPr>
              <a:t>logic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50" dirty="0">
                <a:latin typeface="Georgia"/>
                <a:cs typeface="Georgia"/>
              </a:rPr>
              <a:t>re-package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45" dirty="0">
                <a:latin typeface="Georgia"/>
                <a:cs typeface="Georgia"/>
              </a:rPr>
              <a:t>resource. </a:t>
            </a:r>
            <a:r>
              <a:rPr sz="1200" spc="35" dirty="0">
                <a:latin typeface="Georgia"/>
                <a:cs typeface="Georgia"/>
              </a:rPr>
              <a:t>At </a:t>
            </a:r>
            <a:r>
              <a:rPr sz="1200" spc="-15" dirty="0">
                <a:latin typeface="Georgia"/>
                <a:cs typeface="Georgia"/>
              </a:rPr>
              <a:t>last </a:t>
            </a:r>
            <a:r>
              <a:rPr sz="1200" spc="-10" dirty="0">
                <a:latin typeface="Georgia"/>
                <a:cs typeface="Georgia"/>
              </a:rPr>
              <a:t>GitGroup </a:t>
            </a:r>
            <a:r>
              <a:rPr sz="1200" spc="-35" dirty="0">
                <a:latin typeface="Georgia"/>
                <a:cs typeface="Georgia"/>
              </a:rPr>
              <a:t>return </a:t>
            </a:r>
            <a:r>
              <a:rPr sz="1200" spc="-10" dirty="0">
                <a:latin typeface="Georgia"/>
                <a:cs typeface="Georgia"/>
              </a:rPr>
              <a:t>data </a:t>
            </a:r>
            <a:r>
              <a:rPr sz="1200" spc="-15" dirty="0">
                <a:latin typeface="Georgia"/>
                <a:cs typeface="Georgia"/>
              </a:rPr>
              <a:t>to  </a:t>
            </a:r>
            <a:r>
              <a:rPr sz="1200" spc="-55" dirty="0">
                <a:latin typeface="Georgia"/>
                <a:cs typeface="Georgia"/>
              </a:rPr>
              <a:t>web </a:t>
            </a:r>
            <a:r>
              <a:rPr sz="1200" spc="-40" dirty="0">
                <a:latin typeface="Georgia"/>
                <a:cs typeface="Georgia"/>
              </a:rPr>
              <a:t>server, </a:t>
            </a:r>
            <a:r>
              <a:rPr sz="1200" spc="-55" dirty="0">
                <a:latin typeface="Georgia"/>
                <a:cs typeface="Georgia"/>
              </a:rPr>
              <a:t>web </a:t>
            </a:r>
            <a:r>
              <a:rPr sz="1200" spc="-45" dirty="0">
                <a:latin typeface="Georgia"/>
                <a:cs typeface="Georgia"/>
              </a:rPr>
              <a:t>server </a:t>
            </a:r>
            <a:r>
              <a:rPr sz="1200" spc="-30" dirty="0">
                <a:latin typeface="Georgia"/>
                <a:cs typeface="Georgia"/>
              </a:rPr>
              <a:t>visualize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10" dirty="0">
                <a:latin typeface="Georgia"/>
                <a:cs typeface="Georgia"/>
              </a:rPr>
              <a:t>data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30" dirty="0">
                <a:latin typeface="Georgia"/>
                <a:cs typeface="Georgia"/>
              </a:rPr>
              <a:t>display </a:t>
            </a:r>
            <a:r>
              <a:rPr sz="1200" spc="5" dirty="0">
                <a:latin typeface="Georgia"/>
                <a:cs typeface="Georgia"/>
              </a:rPr>
              <a:t>it </a:t>
            </a:r>
            <a:r>
              <a:rPr sz="1200" spc="-15" dirty="0">
                <a:latin typeface="Georgia"/>
                <a:cs typeface="Georgia"/>
              </a:rPr>
              <a:t>to</a:t>
            </a:r>
            <a:r>
              <a:rPr sz="1200" spc="204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user.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35"/>
              </a:lnSpc>
            </a:pPr>
            <a:r>
              <a:rPr spc="5" dirty="0"/>
              <a:t>18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7380" y="60513"/>
            <a:ext cx="200342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i="1" spc="-40" dirty="0">
                <a:latin typeface="Georgia"/>
                <a:cs typeface="Georgia"/>
              </a:rPr>
              <a:t>5.4. </a:t>
            </a:r>
            <a:r>
              <a:rPr sz="1200" i="1" spc="5" dirty="0">
                <a:latin typeface="Georgia"/>
                <a:cs typeface="Georgia"/>
              </a:rPr>
              <a:t>SEQUENCE</a:t>
            </a:r>
            <a:r>
              <a:rPr sz="1200" i="1" spc="-45" dirty="0">
                <a:latin typeface="Georgia"/>
                <a:cs typeface="Georgia"/>
              </a:rPr>
              <a:t> </a:t>
            </a:r>
            <a:r>
              <a:rPr sz="1200" i="1" spc="10" dirty="0">
                <a:latin typeface="Georgia"/>
                <a:cs typeface="Georgia"/>
              </a:rPr>
              <a:t>DIAGRAM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65118" y="60513"/>
            <a:ext cx="236918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i="1" spc="35" dirty="0">
                <a:latin typeface="Georgia"/>
                <a:cs typeface="Georgia"/>
              </a:rPr>
              <a:t>CHAPTER </a:t>
            </a:r>
            <a:r>
              <a:rPr sz="1200" i="1" spc="-25" dirty="0">
                <a:latin typeface="Georgia"/>
                <a:cs typeface="Georgia"/>
              </a:rPr>
              <a:t>5. </a:t>
            </a:r>
            <a:r>
              <a:rPr sz="1200" i="1" spc="25" dirty="0">
                <a:latin typeface="Georgia"/>
                <a:cs typeface="Georgia"/>
              </a:rPr>
              <a:t>SYSTEM</a:t>
            </a:r>
            <a:r>
              <a:rPr sz="1200" i="1" spc="210" dirty="0">
                <a:latin typeface="Georgia"/>
                <a:cs typeface="Georgia"/>
              </a:rPr>
              <a:t> </a:t>
            </a:r>
            <a:r>
              <a:rPr sz="1200" i="1" spc="-5" dirty="0">
                <a:latin typeface="Georgia"/>
                <a:cs typeface="Georgia"/>
              </a:rPr>
              <a:t>MODELS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0080" y="282613"/>
            <a:ext cx="6280150" cy="0"/>
          </a:xfrm>
          <a:custGeom>
            <a:avLst/>
            <a:gdLst/>
            <a:ahLst/>
            <a:cxnLst/>
            <a:rect l="l" t="t" r="r" b="b"/>
            <a:pathLst>
              <a:path w="6280150">
                <a:moveTo>
                  <a:pt x="0" y="0"/>
                </a:moveTo>
                <a:lnTo>
                  <a:pt x="6279845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27380" y="627377"/>
            <a:ext cx="6305550" cy="13087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200" spc="-35" dirty="0">
                <a:latin typeface="Georgia"/>
                <a:cs typeface="Georgia"/>
              </a:rPr>
              <a:t>Once </a:t>
            </a:r>
            <a:r>
              <a:rPr sz="1200" spc="-50" dirty="0">
                <a:latin typeface="Georgia"/>
                <a:cs typeface="Georgia"/>
              </a:rPr>
              <a:t>user </a:t>
            </a:r>
            <a:r>
              <a:rPr sz="1200" spc="-40" dirty="0">
                <a:latin typeface="Georgia"/>
                <a:cs typeface="Georgia"/>
              </a:rPr>
              <a:t>request </a:t>
            </a:r>
            <a:r>
              <a:rPr sz="1200" spc="-10" dirty="0">
                <a:latin typeface="Georgia"/>
                <a:cs typeface="Georgia"/>
              </a:rPr>
              <a:t>data </a:t>
            </a:r>
            <a:r>
              <a:rPr sz="1200" spc="-20" dirty="0">
                <a:latin typeface="Georgia"/>
                <a:cs typeface="Georgia"/>
              </a:rPr>
              <a:t>without </a:t>
            </a:r>
            <a:r>
              <a:rPr sz="1200" spc="-45" dirty="0">
                <a:latin typeface="Georgia"/>
                <a:cs typeface="Georgia"/>
              </a:rPr>
              <a:t>access token </a:t>
            </a:r>
            <a:r>
              <a:rPr sz="1200" spc="-50" dirty="0">
                <a:latin typeface="Georgia"/>
                <a:cs typeface="Georgia"/>
              </a:rPr>
              <a:t>or </a:t>
            </a:r>
            <a:r>
              <a:rPr sz="1200" spc="-20" dirty="0">
                <a:latin typeface="Georgia"/>
                <a:cs typeface="Georgia"/>
              </a:rPr>
              <a:t>with </a:t>
            </a:r>
            <a:r>
              <a:rPr sz="1200" spc="-50" dirty="0">
                <a:latin typeface="Georgia"/>
                <a:cs typeface="Georgia"/>
              </a:rPr>
              <a:t>wrong </a:t>
            </a:r>
            <a:r>
              <a:rPr sz="1200" spc="-45" dirty="0">
                <a:latin typeface="Georgia"/>
                <a:cs typeface="Georgia"/>
              </a:rPr>
              <a:t>access token </a:t>
            </a:r>
            <a:r>
              <a:rPr sz="1200" spc="-50" dirty="0">
                <a:latin typeface="Georgia"/>
                <a:cs typeface="Georgia"/>
              </a:rPr>
              <a:t>which </a:t>
            </a:r>
            <a:r>
              <a:rPr sz="1200" spc="-60" dirty="0">
                <a:latin typeface="Georgia"/>
                <a:cs typeface="Georgia"/>
              </a:rPr>
              <a:t>means </a:t>
            </a:r>
            <a:r>
              <a:rPr sz="1200" spc="-10" dirty="0">
                <a:latin typeface="Georgia"/>
                <a:cs typeface="Georgia"/>
              </a:rPr>
              <a:t>GitGroup  </a:t>
            </a:r>
            <a:r>
              <a:rPr sz="1200" spc="-35" dirty="0">
                <a:latin typeface="Georgia"/>
                <a:cs typeface="Georgia"/>
              </a:rPr>
              <a:t>cannot </a:t>
            </a:r>
            <a:r>
              <a:rPr sz="1200" spc="-45" dirty="0">
                <a:latin typeface="Georgia"/>
                <a:cs typeface="Georgia"/>
              </a:rPr>
              <a:t>access </a:t>
            </a:r>
            <a:r>
              <a:rPr sz="1200" spc="-20" dirty="0">
                <a:latin typeface="Georgia"/>
                <a:cs typeface="Georgia"/>
              </a:rPr>
              <a:t>GitHub </a:t>
            </a:r>
            <a:r>
              <a:rPr sz="1200" spc="-50" dirty="0">
                <a:latin typeface="Georgia"/>
                <a:cs typeface="Georgia"/>
              </a:rPr>
              <a:t>user </a:t>
            </a:r>
            <a:r>
              <a:rPr sz="1200" spc="-30" dirty="0">
                <a:latin typeface="Georgia"/>
                <a:cs typeface="Georgia"/>
              </a:rPr>
              <a:t>protected </a:t>
            </a:r>
            <a:r>
              <a:rPr sz="1200" spc="-45" dirty="0">
                <a:latin typeface="Georgia"/>
                <a:cs typeface="Georgia"/>
              </a:rPr>
              <a:t>resource. </a:t>
            </a:r>
            <a:r>
              <a:rPr sz="1200" spc="-5" dirty="0">
                <a:latin typeface="Georgia"/>
                <a:cs typeface="Georgia"/>
              </a:rPr>
              <a:t>After </a:t>
            </a:r>
            <a:r>
              <a:rPr sz="1200" spc="-20" dirty="0">
                <a:latin typeface="Georgia"/>
                <a:cs typeface="Georgia"/>
              </a:rPr>
              <a:t>GitHub </a:t>
            </a:r>
            <a:r>
              <a:rPr sz="1200" spc="-25" dirty="0">
                <a:latin typeface="Georgia"/>
                <a:cs typeface="Georgia"/>
              </a:rPr>
              <a:t>reject the </a:t>
            </a:r>
            <a:r>
              <a:rPr sz="1200" spc="-35" dirty="0">
                <a:latin typeface="Georgia"/>
                <a:cs typeface="Georgia"/>
              </a:rPr>
              <a:t>access, </a:t>
            </a:r>
            <a:r>
              <a:rPr sz="1200" spc="-10" dirty="0">
                <a:latin typeface="Georgia"/>
                <a:cs typeface="Georgia"/>
              </a:rPr>
              <a:t>GitGroup </a:t>
            </a:r>
            <a:r>
              <a:rPr sz="1200" spc="-45" dirty="0">
                <a:latin typeface="Georgia"/>
                <a:cs typeface="Georgia"/>
              </a:rPr>
              <a:t>server  </a:t>
            </a:r>
            <a:r>
              <a:rPr sz="1200" spc="-35" dirty="0">
                <a:latin typeface="Georgia"/>
                <a:cs typeface="Georgia"/>
              </a:rPr>
              <a:t>return </a:t>
            </a:r>
            <a:r>
              <a:rPr sz="1200" spc="-30" dirty="0">
                <a:latin typeface="Georgia"/>
                <a:cs typeface="Georgia"/>
              </a:rPr>
              <a:t>authorization </a:t>
            </a:r>
            <a:r>
              <a:rPr sz="1200" spc="-25" dirty="0">
                <a:latin typeface="Georgia"/>
                <a:cs typeface="Georgia"/>
              </a:rPr>
              <a:t>fail </a:t>
            </a:r>
            <a:r>
              <a:rPr sz="1200" spc="-40" dirty="0">
                <a:latin typeface="Georgia"/>
                <a:cs typeface="Georgia"/>
              </a:rPr>
              <a:t>information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40" dirty="0">
                <a:latin typeface="Georgia"/>
                <a:cs typeface="Georgia"/>
              </a:rPr>
              <a:t>user. </a:t>
            </a:r>
            <a:r>
              <a:rPr sz="1200" spc="-50" dirty="0">
                <a:latin typeface="Georgia"/>
                <a:cs typeface="Georgia"/>
              </a:rPr>
              <a:t>User </a:t>
            </a:r>
            <a:r>
              <a:rPr sz="1200" spc="-30" dirty="0">
                <a:latin typeface="Georgia"/>
                <a:cs typeface="Georgia"/>
              </a:rPr>
              <a:t>will </a:t>
            </a:r>
            <a:r>
              <a:rPr sz="1200" spc="-40" dirty="0">
                <a:latin typeface="Georgia"/>
                <a:cs typeface="Georgia"/>
              </a:rPr>
              <a:t>request </a:t>
            </a:r>
            <a:r>
              <a:rPr sz="1200" spc="-10" dirty="0">
                <a:latin typeface="Georgia"/>
                <a:cs typeface="Georgia"/>
              </a:rPr>
              <a:t>data </a:t>
            </a:r>
            <a:r>
              <a:rPr sz="1200" spc="-35" dirty="0">
                <a:latin typeface="Georgia"/>
                <a:cs typeface="Georgia"/>
              </a:rPr>
              <a:t>successfully </a:t>
            </a:r>
            <a:r>
              <a:rPr sz="1200" spc="-30" dirty="0">
                <a:latin typeface="Georgia"/>
                <a:cs typeface="Georgia"/>
              </a:rPr>
              <a:t>only </a:t>
            </a:r>
            <a:r>
              <a:rPr sz="1200" spc="-35" dirty="0">
                <a:latin typeface="Georgia"/>
                <a:cs typeface="Georgia"/>
              </a:rPr>
              <a:t>if </a:t>
            </a:r>
            <a:r>
              <a:rPr sz="1200" spc="-50" dirty="0">
                <a:latin typeface="Georgia"/>
                <a:cs typeface="Georgia"/>
              </a:rPr>
              <a:t>user </a:t>
            </a:r>
            <a:r>
              <a:rPr sz="1200" spc="-55" dirty="0">
                <a:latin typeface="Georgia"/>
                <a:cs typeface="Georgia"/>
              </a:rPr>
              <a:t>re-  </a:t>
            </a:r>
            <a:r>
              <a:rPr sz="1200" spc="-35" dirty="0">
                <a:latin typeface="Georgia"/>
                <a:cs typeface="Georgia"/>
              </a:rPr>
              <a:t>quest </a:t>
            </a:r>
            <a:r>
              <a:rPr sz="1200" spc="-30" dirty="0">
                <a:latin typeface="Georgia"/>
                <a:cs typeface="Georgia"/>
              </a:rPr>
              <a:t>correct </a:t>
            </a:r>
            <a:r>
              <a:rPr sz="1200" spc="-20" dirty="0">
                <a:latin typeface="Georgia"/>
                <a:cs typeface="Georgia"/>
              </a:rPr>
              <a:t>GitHub </a:t>
            </a:r>
            <a:r>
              <a:rPr sz="1200" spc="-45" dirty="0">
                <a:latin typeface="Georgia"/>
                <a:cs typeface="Georgia"/>
              </a:rPr>
              <a:t>access</a:t>
            </a:r>
            <a:r>
              <a:rPr sz="1200" spc="-20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</a:rPr>
              <a:t>token.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</a:pP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45" dirty="0">
                <a:latin typeface="Georgia"/>
                <a:cs typeface="Georgia"/>
              </a:rPr>
              <a:t>following </a:t>
            </a:r>
            <a:r>
              <a:rPr sz="1200" spc="-55" dirty="0">
                <a:latin typeface="Georgia"/>
                <a:cs typeface="Georgia"/>
              </a:rPr>
              <a:t>sequence </a:t>
            </a:r>
            <a:r>
              <a:rPr sz="1200" spc="-40" dirty="0">
                <a:latin typeface="Georgia"/>
                <a:cs typeface="Georgia"/>
              </a:rPr>
              <a:t>diagram </a:t>
            </a:r>
            <a:r>
              <a:rPr sz="1200" spc="-60" dirty="0">
                <a:latin typeface="Georgia"/>
                <a:cs typeface="Georgia"/>
              </a:rPr>
              <a:t>shows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65" dirty="0">
                <a:latin typeface="Georgia"/>
                <a:cs typeface="Georgia"/>
              </a:rPr>
              <a:t>how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80" dirty="0">
                <a:latin typeface="Georgia"/>
                <a:cs typeface="Georgia"/>
              </a:rPr>
              <a:t>3 </a:t>
            </a:r>
            <a:r>
              <a:rPr sz="1200" spc="-40" dirty="0">
                <a:latin typeface="Georgia"/>
                <a:cs typeface="Georgia"/>
              </a:rPr>
              <a:t>sub-system including </a:t>
            </a:r>
            <a:r>
              <a:rPr sz="1200" spc="-20" dirty="0">
                <a:latin typeface="Georgia"/>
                <a:cs typeface="Georgia"/>
              </a:rPr>
              <a:t>project </a:t>
            </a:r>
            <a:r>
              <a:rPr sz="1200" spc="-50" dirty="0">
                <a:latin typeface="Georgia"/>
                <a:cs typeface="Georgia"/>
              </a:rPr>
              <a:t>management  </a:t>
            </a:r>
            <a:r>
              <a:rPr sz="1200" spc="-30" dirty="0">
                <a:latin typeface="Georgia"/>
                <a:cs typeface="Georgia"/>
              </a:rPr>
              <a:t>system, </a:t>
            </a:r>
            <a:r>
              <a:rPr sz="1200" spc="-20" dirty="0">
                <a:latin typeface="Georgia"/>
                <a:cs typeface="Georgia"/>
              </a:rPr>
              <a:t>project analytics </a:t>
            </a:r>
            <a:r>
              <a:rPr sz="1200" spc="-35" dirty="0">
                <a:latin typeface="Georgia"/>
                <a:cs typeface="Georgia"/>
              </a:rPr>
              <a:t>system </a:t>
            </a:r>
            <a:r>
              <a:rPr sz="1200" spc="-45" dirty="0">
                <a:latin typeface="Georgia"/>
                <a:cs typeface="Georgia"/>
              </a:rPr>
              <a:t>and </a:t>
            </a:r>
            <a:r>
              <a:rPr sz="1200" spc="-25" dirty="0">
                <a:latin typeface="Georgia"/>
                <a:cs typeface="Georgia"/>
              </a:rPr>
              <a:t>chat </a:t>
            </a:r>
            <a:r>
              <a:rPr sz="1200" spc="-35" dirty="0">
                <a:latin typeface="Georgia"/>
                <a:cs typeface="Georgia"/>
              </a:rPr>
              <a:t>system </a:t>
            </a:r>
            <a:r>
              <a:rPr sz="1200" spc="-25" dirty="0">
                <a:latin typeface="Georgia"/>
                <a:cs typeface="Georgia"/>
              </a:rPr>
              <a:t>interact </a:t>
            </a:r>
            <a:r>
              <a:rPr sz="1200" spc="-20" dirty="0">
                <a:latin typeface="Georgia"/>
                <a:cs typeface="Georgia"/>
              </a:rPr>
              <a:t>with</a:t>
            </a:r>
            <a:r>
              <a:rPr sz="1200" spc="40" dirty="0">
                <a:latin typeface="Georgia"/>
                <a:cs typeface="Georgia"/>
              </a:rPr>
              <a:t> </a:t>
            </a:r>
            <a:r>
              <a:rPr sz="1200" spc="-50" dirty="0">
                <a:latin typeface="Georgia"/>
                <a:cs typeface="Georgia"/>
              </a:rPr>
              <a:t>each </a:t>
            </a:r>
            <a:r>
              <a:rPr sz="1200" spc="-30" dirty="0">
                <a:latin typeface="Georgia"/>
                <a:cs typeface="Georgia"/>
              </a:rPr>
              <a:t>other.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84913" y="2114869"/>
            <a:ext cx="4390197" cy="46750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27380" y="6975307"/>
            <a:ext cx="6306185" cy="11569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82955">
              <a:lnSpc>
                <a:spcPct val="100000"/>
              </a:lnSpc>
              <a:spcBef>
                <a:spcPts val="95"/>
              </a:spcBef>
            </a:pPr>
            <a:r>
              <a:rPr sz="1200" spc="-25" dirty="0">
                <a:latin typeface="Georgia"/>
                <a:cs typeface="Georgia"/>
              </a:rPr>
              <a:t>Figure </a:t>
            </a:r>
            <a:r>
              <a:rPr sz="1200" spc="-30" dirty="0">
                <a:latin typeface="Georgia"/>
                <a:cs typeface="Georgia"/>
              </a:rPr>
              <a:t>5.7: </a:t>
            </a:r>
            <a:r>
              <a:rPr sz="1200" spc="-50" dirty="0">
                <a:latin typeface="Georgia"/>
                <a:cs typeface="Georgia"/>
              </a:rPr>
              <a:t>Sequence </a:t>
            </a:r>
            <a:r>
              <a:rPr sz="1200" spc="-35" dirty="0">
                <a:latin typeface="Georgia"/>
                <a:cs typeface="Georgia"/>
              </a:rPr>
              <a:t>Diagram </a:t>
            </a:r>
            <a:r>
              <a:rPr sz="1200" spc="-55" dirty="0">
                <a:latin typeface="Georgia"/>
                <a:cs typeface="Georgia"/>
              </a:rPr>
              <a:t>For </a:t>
            </a:r>
            <a:r>
              <a:rPr sz="1200" spc="-35" dirty="0">
                <a:latin typeface="Georgia"/>
                <a:cs typeface="Georgia"/>
              </a:rPr>
              <a:t>Sub-Systems </a:t>
            </a:r>
            <a:r>
              <a:rPr sz="1200" spc="-20" dirty="0">
                <a:latin typeface="Georgia"/>
                <a:cs typeface="Georgia"/>
              </a:rPr>
              <a:t>(Details </a:t>
            </a:r>
            <a:r>
              <a:rPr sz="1200" spc="-45" dirty="0">
                <a:latin typeface="Georgia"/>
                <a:cs typeface="Georgia"/>
              </a:rPr>
              <a:t>in </a:t>
            </a:r>
            <a:r>
              <a:rPr sz="1200" spc="-20" dirty="0">
                <a:latin typeface="Georgia"/>
                <a:cs typeface="Georgia"/>
              </a:rPr>
              <a:t>Appendix</a:t>
            </a:r>
            <a:r>
              <a:rPr sz="1200" spc="-165" dirty="0">
                <a:latin typeface="Georgia"/>
                <a:cs typeface="Georgia"/>
              </a:rPr>
              <a:t> </a:t>
            </a:r>
            <a:r>
              <a:rPr sz="1200" spc="35" dirty="0">
                <a:latin typeface="Georgia"/>
                <a:cs typeface="Georgia"/>
              </a:rPr>
              <a:t>A)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 marR="5080" indent="222885" algn="just">
              <a:lnSpc>
                <a:spcPct val="100000"/>
              </a:lnSpc>
            </a:pPr>
            <a:r>
              <a:rPr sz="1200" spc="-50" dirty="0">
                <a:latin typeface="Georgia"/>
                <a:cs typeface="Georgia"/>
              </a:rPr>
              <a:t>Users </a:t>
            </a:r>
            <a:r>
              <a:rPr sz="1200" spc="-35" dirty="0">
                <a:latin typeface="Georgia"/>
                <a:cs typeface="Georgia"/>
              </a:rPr>
              <a:t>can </a:t>
            </a:r>
            <a:r>
              <a:rPr sz="1200" spc="-20" dirty="0">
                <a:latin typeface="Georgia"/>
                <a:cs typeface="Georgia"/>
              </a:rPr>
              <a:t>get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25" dirty="0">
                <a:latin typeface="Georgia"/>
                <a:cs typeface="Georgia"/>
              </a:rPr>
              <a:t>edit </a:t>
            </a:r>
            <a:r>
              <a:rPr sz="1200" spc="-10" dirty="0">
                <a:latin typeface="Georgia"/>
                <a:cs typeface="Georgia"/>
              </a:rPr>
              <a:t>data via </a:t>
            </a:r>
            <a:r>
              <a:rPr sz="1200" spc="-20" dirty="0">
                <a:latin typeface="Georgia"/>
                <a:cs typeface="Georgia"/>
              </a:rPr>
              <a:t>project </a:t>
            </a:r>
            <a:r>
              <a:rPr sz="1200" spc="-50" dirty="0">
                <a:latin typeface="Georgia"/>
                <a:cs typeface="Georgia"/>
              </a:rPr>
              <a:t>management </a:t>
            </a:r>
            <a:r>
              <a:rPr sz="1200" spc="-30" dirty="0">
                <a:latin typeface="Georgia"/>
                <a:cs typeface="Georgia"/>
              </a:rPr>
              <a:t>system. </a:t>
            </a:r>
            <a:r>
              <a:rPr sz="1200" spc="-10" dirty="0">
                <a:latin typeface="Georgia"/>
                <a:cs typeface="Georgia"/>
              </a:rPr>
              <a:t>And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5" dirty="0">
                <a:latin typeface="Georgia"/>
                <a:cs typeface="Georgia"/>
              </a:rPr>
              <a:t>Project </a:t>
            </a:r>
            <a:r>
              <a:rPr sz="1200" spc="-10" dirty="0">
                <a:latin typeface="Georgia"/>
                <a:cs typeface="Georgia"/>
              </a:rPr>
              <a:t>Analytics </a:t>
            </a:r>
            <a:r>
              <a:rPr sz="1200" spc="-35" dirty="0">
                <a:latin typeface="Georgia"/>
                <a:cs typeface="Georgia"/>
              </a:rPr>
              <a:t>system  </a:t>
            </a:r>
            <a:r>
              <a:rPr sz="1200" spc="-45" dirty="0">
                <a:latin typeface="Georgia"/>
                <a:cs typeface="Georgia"/>
              </a:rPr>
              <a:t>must </a:t>
            </a:r>
            <a:r>
              <a:rPr sz="1200" spc="-20" dirty="0">
                <a:latin typeface="Georgia"/>
                <a:cs typeface="Georgia"/>
              </a:rPr>
              <a:t>get </a:t>
            </a:r>
            <a:r>
              <a:rPr sz="1200" spc="-10" dirty="0">
                <a:latin typeface="Georgia"/>
                <a:cs typeface="Georgia"/>
              </a:rPr>
              <a:t>data </a:t>
            </a:r>
            <a:r>
              <a:rPr sz="1200" spc="-55" dirty="0">
                <a:latin typeface="Georgia"/>
                <a:cs typeface="Georgia"/>
              </a:rPr>
              <a:t>from </a:t>
            </a:r>
            <a:r>
              <a:rPr sz="1200" spc="-20" dirty="0">
                <a:latin typeface="Georgia"/>
                <a:cs typeface="Georgia"/>
              </a:rPr>
              <a:t>project </a:t>
            </a:r>
            <a:r>
              <a:rPr sz="1200" spc="-50" dirty="0">
                <a:latin typeface="Georgia"/>
                <a:cs typeface="Georgia"/>
              </a:rPr>
              <a:t>management </a:t>
            </a:r>
            <a:r>
              <a:rPr sz="1200" spc="-35" dirty="0">
                <a:latin typeface="Georgia"/>
                <a:cs typeface="Georgia"/>
              </a:rPr>
              <a:t>system </a:t>
            </a:r>
            <a:r>
              <a:rPr sz="1200" spc="-20" dirty="0">
                <a:latin typeface="Georgia"/>
                <a:cs typeface="Georgia"/>
              </a:rPr>
              <a:t>firstly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35" dirty="0">
                <a:latin typeface="Georgia"/>
                <a:cs typeface="Georgia"/>
              </a:rPr>
              <a:t>then return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20" dirty="0">
                <a:latin typeface="Georgia"/>
                <a:cs typeface="Georgia"/>
              </a:rPr>
              <a:t>analytics </a:t>
            </a:r>
            <a:r>
              <a:rPr sz="1200" spc="-10" dirty="0">
                <a:latin typeface="Georgia"/>
                <a:cs typeface="Georgia"/>
              </a:rPr>
              <a:t>data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35" dirty="0">
                <a:latin typeface="Georgia"/>
                <a:cs typeface="Georgia"/>
              </a:rPr>
              <a:t>build  </a:t>
            </a:r>
            <a:r>
              <a:rPr sz="1200" spc="-25" dirty="0">
                <a:latin typeface="Georgia"/>
                <a:cs typeface="Georgia"/>
              </a:rPr>
              <a:t>chart. </a:t>
            </a:r>
            <a:r>
              <a:rPr sz="1200" spc="-20" dirty="0">
                <a:latin typeface="Georgia"/>
                <a:cs typeface="Georgia"/>
              </a:rPr>
              <a:t>Also </a:t>
            </a:r>
            <a:r>
              <a:rPr sz="1200" spc="-40" dirty="0">
                <a:latin typeface="Georgia"/>
                <a:cs typeface="Georgia"/>
              </a:rPr>
              <a:t>in-team </a:t>
            </a:r>
            <a:r>
              <a:rPr sz="1200" spc="-25" dirty="0">
                <a:latin typeface="Georgia"/>
                <a:cs typeface="Georgia"/>
              </a:rPr>
              <a:t>chat </a:t>
            </a:r>
            <a:r>
              <a:rPr sz="1200" spc="-55" dirty="0">
                <a:latin typeface="Georgia"/>
                <a:cs typeface="Georgia"/>
              </a:rPr>
              <a:t>need </a:t>
            </a:r>
            <a:r>
              <a:rPr sz="1200" spc="-30" dirty="0">
                <a:latin typeface="Georgia"/>
                <a:cs typeface="Georgia"/>
              </a:rPr>
              <a:t>associate </a:t>
            </a:r>
            <a:r>
              <a:rPr sz="1200" spc="-20" dirty="0">
                <a:latin typeface="Georgia"/>
                <a:cs typeface="Georgia"/>
              </a:rPr>
              <a:t>with project </a:t>
            </a:r>
            <a:r>
              <a:rPr sz="1200" spc="-50" dirty="0">
                <a:latin typeface="Georgia"/>
                <a:cs typeface="Georgia"/>
              </a:rPr>
              <a:t>management </a:t>
            </a:r>
            <a:r>
              <a:rPr sz="1200" spc="-30" dirty="0">
                <a:latin typeface="Georgia"/>
                <a:cs typeface="Georgia"/>
              </a:rPr>
              <a:t>system. </a:t>
            </a:r>
            <a:r>
              <a:rPr sz="1200" spc="10" dirty="0">
                <a:latin typeface="Georgia"/>
                <a:cs typeface="Georgia"/>
              </a:rPr>
              <a:t>But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30" dirty="0">
                <a:latin typeface="Georgia"/>
                <a:cs typeface="Georgia"/>
              </a:rPr>
              <a:t>global </a:t>
            </a:r>
            <a:r>
              <a:rPr sz="1200" spc="-35" dirty="0">
                <a:latin typeface="Georgia"/>
                <a:cs typeface="Georgia"/>
              </a:rPr>
              <a:t>can  </a:t>
            </a:r>
            <a:r>
              <a:rPr sz="1200" spc="-50" dirty="0">
                <a:latin typeface="Georgia"/>
                <a:cs typeface="Georgia"/>
              </a:rPr>
              <a:t>work </a:t>
            </a:r>
            <a:r>
              <a:rPr sz="1200" spc="-45" dirty="0">
                <a:latin typeface="Georgia"/>
                <a:cs typeface="Georgia"/>
              </a:rPr>
              <a:t>alone </a:t>
            </a:r>
            <a:r>
              <a:rPr sz="1200" spc="-20" dirty="0">
                <a:latin typeface="Georgia"/>
                <a:cs typeface="Georgia"/>
              </a:rPr>
              <a:t>without </a:t>
            </a:r>
            <a:r>
              <a:rPr sz="1200" spc="-30" dirty="0">
                <a:latin typeface="Georgia"/>
                <a:cs typeface="Georgia"/>
              </a:rPr>
              <a:t>any </a:t>
            </a:r>
            <a:r>
              <a:rPr sz="1200" spc="-35" dirty="0">
                <a:latin typeface="Georgia"/>
                <a:cs typeface="Georgia"/>
              </a:rPr>
              <a:t>other</a:t>
            </a:r>
            <a:r>
              <a:rPr sz="1200" spc="155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</a:rPr>
              <a:t>systems.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35"/>
              </a:lnSpc>
            </a:pPr>
            <a:r>
              <a:rPr spc="5" dirty="0"/>
              <a:t>19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63903" y="60513"/>
            <a:ext cx="94043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i="1" spc="35" dirty="0">
                <a:latin typeface="Georgia"/>
                <a:cs typeface="Georgia"/>
              </a:rPr>
              <a:t>CHAPTER</a:t>
            </a:r>
            <a:r>
              <a:rPr sz="1200" i="1" spc="20" dirty="0">
                <a:latin typeface="Georgia"/>
                <a:cs typeface="Georgia"/>
              </a:rPr>
              <a:t> </a:t>
            </a:r>
            <a:r>
              <a:rPr sz="1200" i="1" spc="-25" dirty="0">
                <a:latin typeface="Georgia"/>
                <a:cs typeface="Georgia"/>
              </a:rPr>
              <a:t>5.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94016" y="60513"/>
            <a:ext cx="133858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i="1" spc="25" dirty="0">
                <a:latin typeface="Georgia"/>
                <a:cs typeface="Georgia"/>
              </a:rPr>
              <a:t>SYSTEM</a:t>
            </a:r>
            <a:r>
              <a:rPr sz="1200" i="1" spc="40" dirty="0">
                <a:latin typeface="Georgia"/>
                <a:cs typeface="Georgia"/>
              </a:rPr>
              <a:t> </a:t>
            </a:r>
            <a:r>
              <a:rPr sz="1200" i="1" spc="-5" dirty="0">
                <a:latin typeface="Georgia"/>
                <a:cs typeface="Georgia"/>
              </a:rPr>
              <a:t>MODELS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0080" y="282613"/>
            <a:ext cx="6280150" cy="0"/>
          </a:xfrm>
          <a:custGeom>
            <a:avLst/>
            <a:gdLst/>
            <a:ahLst/>
            <a:cxnLst/>
            <a:rect l="l" t="t" r="r" b="b"/>
            <a:pathLst>
              <a:path w="6280150">
                <a:moveTo>
                  <a:pt x="0" y="0"/>
                </a:moveTo>
                <a:lnTo>
                  <a:pt x="6279845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27380" y="60513"/>
            <a:ext cx="2151380" cy="788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i="1" spc="-25" dirty="0">
                <a:latin typeface="Georgia"/>
                <a:cs typeface="Georgia"/>
              </a:rPr>
              <a:t>5.5. </a:t>
            </a:r>
            <a:r>
              <a:rPr sz="1200" i="1" spc="20" dirty="0">
                <a:latin typeface="Georgia"/>
                <a:cs typeface="Georgia"/>
              </a:rPr>
              <a:t>CLASS</a:t>
            </a:r>
            <a:r>
              <a:rPr sz="1200" i="1" spc="-70" dirty="0">
                <a:latin typeface="Georgia"/>
                <a:cs typeface="Georgia"/>
              </a:rPr>
              <a:t> </a:t>
            </a:r>
            <a:r>
              <a:rPr sz="1200" i="1" spc="10" dirty="0">
                <a:latin typeface="Georgia"/>
                <a:cs typeface="Georgia"/>
              </a:rPr>
              <a:t>DIAGRAM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572770" algn="l"/>
              </a:tabLst>
            </a:pPr>
            <a:r>
              <a:rPr sz="1700" b="1" spc="-45" dirty="0">
                <a:latin typeface="Georgia"/>
                <a:cs typeface="Georgia"/>
              </a:rPr>
              <a:t>5.5	</a:t>
            </a:r>
            <a:r>
              <a:rPr sz="1700" b="1" spc="-35" dirty="0">
                <a:latin typeface="Georgia"/>
                <a:cs typeface="Georgia"/>
              </a:rPr>
              <a:t>Class</a:t>
            </a:r>
            <a:r>
              <a:rPr sz="1700" b="1" spc="155" dirty="0">
                <a:latin typeface="Georgia"/>
                <a:cs typeface="Georgia"/>
              </a:rPr>
              <a:t> </a:t>
            </a:r>
            <a:r>
              <a:rPr sz="1700" b="1" spc="-55" dirty="0">
                <a:latin typeface="Georgia"/>
                <a:cs typeface="Georgia"/>
              </a:rPr>
              <a:t>Diagram</a:t>
            </a:r>
            <a:endParaRPr sz="1700">
              <a:latin typeface="Georgia"/>
              <a:cs typeface="Georgi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96021" y="1177216"/>
            <a:ext cx="3767876" cy="58218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27380" y="7147189"/>
            <a:ext cx="6305550" cy="2440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82700">
              <a:lnSpc>
                <a:spcPct val="100000"/>
              </a:lnSpc>
              <a:spcBef>
                <a:spcPts val="95"/>
              </a:spcBef>
            </a:pPr>
            <a:r>
              <a:rPr sz="1200" spc="-25" dirty="0">
                <a:latin typeface="Georgia"/>
                <a:cs typeface="Georgia"/>
              </a:rPr>
              <a:t>Figure </a:t>
            </a:r>
            <a:r>
              <a:rPr sz="1200" spc="-60" dirty="0">
                <a:latin typeface="Georgia"/>
                <a:cs typeface="Georgia"/>
              </a:rPr>
              <a:t>5.8: </a:t>
            </a:r>
            <a:r>
              <a:rPr sz="1200" spc="-25" dirty="0">
                <a:latin typeface="Georgia"/>
                <a:cs typeface="Georgia"/>
              </a:rPr>
              <a:t>UML </a:t>
            </a:r>
            <a:r>
              <a:rPr sz="1200" spc="-20" dirty="0">
                <a:latin typeface="Georgia"/>
                <a:cs typeface="Georgia"/>
              </a:rPr>
              <a:t>Class </a:t>
            </a:r>
            <a:r>
              <a:rPr sz="1200" spc="-35" dirty="0">
                <a:latin typeface="Georgia"/>
                <a:cs typeface="Georgia"/>
              </a:rPr>
              <a:t>Diagram </a:t>
            </a:r>
            <a:r>
              <a:rPr sz="1200" spc="-20" dirty="0">
                <a:latin typeface="Georgia"/>
                <a:cs typeface="Georgia"/>
              </a:rPr>
              <a:t>(Details </a:t>
            </a:r>
            <a:r>
              <a:rPr sz="1200" spc="-45" dirty="0">
                <a:latin typeface="Georgia"/>
                <a:cs typeface="Georgia"/>
              </a:rPr>
              <a:t>in </a:t>
            </a:r>
            <a:r>
              <a:rPr sz="1200" spc="-20" dirty="0">
                <a:latin typeface="Georgia"/>
                <a:cs typeface="Georgia"/>
              </a:rPr>
              <a:t>Appendix</a:t>
            </a:r>
            <a:r>
              <a:rPr sz="1200" spc="160" dirty="0">
                <a:latin typeface="Georgia"/>
                <a:cs typeface="Georgia"/>
              </a:rPr>
              <a:t> </a:t>
            </a:r>
            <a:r>
              <a:rPr sz="1200" spc="35" dirty="0">
                <a:latin typeface="Georgia"/>
                <a:cs typeface="Georgia"/>
              </a:rPr>
              <a:t>A)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20" dirty="0">
                <a:latin typeface="Georgia"/>
                <a:cs typeface="Georgia"/>
              </a:rPr>
              <a:t>project </a:t>
            </a:r>
            <a:r>
              <a:rPr sz="1200" spc="-45" dirty="0">
                <a:latin typeface="Georgia"/>
                <a:cs typeface="Georgia"/>
              </a:rPr>
              <a:t>manage </a:t>
            </a:r>
            <a:r>
              <a:rPr sz="1200" spc="-50" dirty="0">
                <a:latin typeface="Georgia"/>
                <a:cs typeface="Georgia"/>
              </a:rPr>
              <a:t>management </a:t>
            </a:r>
            <a:r>
              <a:rPr sz="1200" spc="-35" dirty="0">
                <a:latin typeface="Georgia"/>
                <a:cs typeface="Georgia"/>
              </a:rPr>
              <a:t>system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45" dirty="0">
                <a:latin typeface="Georgia"/>
                <a:cs typeface="Georgia"/>
              </a:rPr>
              <a:t>most </a:t>
            </a:r>
            <a:r>
              <a:rPr sz="1200" spc="-30" dirty="0">
                <a:latin typeface="Georgia"/>
                <a:cs typeface="Georgia"/>
              </a:rPr>
              <a:t>important </a:t>
            </a:r>
            <a:r>
              <a:rPr sz="1200" spc="-15" dirty="0">
                <a:latin typeface="Georgia"/>
                <a:cs typeface="Georgia"/>
              </a:rPr>
              <a:t>part </a:t>
            </a:r>
            <a:r>
              <a:rPr sz="1200" spc="-50" dirty="0">
                <a:latin typeface="Georgia"/>
                <a:cs typeface="Georgia"/>
              </a:rPr>
              <a:t>of</a:t>
            </a:r>
            <a:r>
              <a:rPr sz="1200" spc="-45" dirty="0">
                <a:latin typeface="Georgia"/>
                <a:cs typeface="Georgia"/>
              </a:rPr>
              <a:t> </a:t>
            </a:r>
            <a:r>
              <a:rPr sz="1200" spc="-10" dirty="0">
                <a:latin typeface="Georgia"/>
                <a:cs typeface="Georgia"/>
              </a:rPr>
              <a:t>GitGroup.</a:t>
            </a:r>
            <a:endParaRPr sz="1200"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200" spc="-50" dirty="0">
                <a:latin typeface="Georgia"/>
                <a:cs typeface="Georgia"/>
              </a:rPr>
              <a:t>User </a:t>
            </a:r>
            <a:r>
              <a:rPr sz="1200" spc="-40" dirty="0">
                <a:latin typeface="Georgia"/>
                <a:cs typeface="Georgia"/>
              </a:rPr>
              <a:t>class </a:t>
            </a:r>
            <a:r>
              <a:rPr sz="1200" spc="-50" dirty="0">
                <a:latin typeface="Georgia"/>
                <a:cs typeface="Georgia"/>
              </a:rPr>
              <a:t>represents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50" dirty="0">
                <a:latin typeface="Georgia"/>
                <a:cs typeface="Georgia"/>
              </a:rPr>
              <a:t>user of </a:t>
            </a:r>
            <a:r>
              <a:rPr sz="1200" spc="-10" dirty="0">
                <a:latin typeface="Georgia"/>
                <a:cs typeface="Georgia"/>
              </a:rPr>
              <a:t>GitGroup, </a:t>
            </a:r>
            <a:r>
              <a:rPr sz="1200" spc="-15" dirty="0">
                <a:latin typeface="Georgia"/>
                <a:cs typeface="Georgia"/>
              </a:rPr>
              <a:t>its </a:t>
            </a:r>
            <a:r>
              <a:rPr sz="1200" spc="-35" dirty="0">
                <a:latin typeface="Georgia"/>
                <a:cs typeface="Georgia"/>
              </a:rPr>
              <a:t>properties </a:t>
            </a:r>
            <a:r>
              <a:rPr sz="1200" spc="-40" dirty="0">
                <a:latin typeface="Georgia"/>
                <a:cs typeface="Georgia"/>
              </a:rPr>
              <a:t>are </a:t>
            </a:r>
            <a:r>
              <a:rPr sz="1200" spc="-25" dirty="0">
                <a:latin typeface="Georgia"/>
                <a:cs typeface="Georgia"/>
              </a:rPr>
              <a:t>id, </a:t>
            </a:r>
            <a:r>
              <a:rPr sz="1200" spc="-60" dirty="0">
                <a:latin typeface="Georgia"/>
                <a:cs typeface="Georgia"/>
              </a:rPr>
              <a:t>name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35" dirty="0">
                <a:latin typeface="Georgia"/>
                <a:cs typeface="Georgia"/>
              </a:rPr>
              <a:t>repositories. Because  there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are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45" dirty="0">
                <a:latin typeface="Georgia"/>
                <a:cs typeface="Georgia"/>
              </a:rPr>
              <a:t>two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-20" dirty="0">
                <a:latin typeface="Georgia"/>
                <a:cs typeface="Georgia"/>
              </a:rPr>
              <a:t>types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50" dirty="0">
                <a:latin typeface="Georgia"/>
                <a:cs typeface="Georgia"/>
              </a:rPr>
              <a:t>of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-45" dirty="0">
                <a:latin typeface="Georgia"/>
                <a:cs typeface="Georgia"/>
              </a:rPr>
              <a:t>users,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</a:rPr>
              <a:t>there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are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45" dirty="0">
                <a:latin typeface="Georgia"/>
                <a:cs typeface="Georgia"/>
              </a:rPr>
              <a:t>two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class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Owner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and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20" dirty="0">
                <a:latin typeface="Georgia"/>
                <a:cs typeface="Georgia"/>
              </a:rPr>
              <a:t>Collaborator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30" dirty="0">
                <a:latin typeface="Georgia"/>
                <a:cs typeface="Georgia"/>
              </a:rPr>
              <a:t>extend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-55" dirty="0">
                <a:latin typeface="Georgia"/>
                <a:cs typeface="Georgia"/>
              </a:rPr>
              <a:t>from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User.</a:t>
            </a:r>
            <a:endParaRPr sz="1200"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  <a:spcBef>
                <a:spcPts val="10"/>
              </a:spcBef>
            </a:pPr>
            <a:r>
              <a:rPr sz="1200" spc="-5" dirty="0">
                <a:latin typeface="Georgia"/>
                <a:cs typeface="Georgia"/>
              </a:rPr>
              <a:t>Project </a:t>
            </a:r>
            <a:r>
              <a:rPr sz="1200" spc="-40" dirty="0">
                <a:latin typeface="Georgia"/>
                <a:cs typeface="Georgia"/>
              </a:rPr>
              <a:t>class </a:t>
            </a:r>
            <a:r>
              <a:rPr sz="1200" spc="-50" dirty="0">
                <a:latin typeface="Georgia"/>
                <a:cs typeface="Georgia"/>
              </a:rPr>
              <a:t>represents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20" dirty="0">
                <a:latin typeface="Georgia"/>
                <a:cs typeface="Georgia"/>
              </a:rPr>
              <a:t>project </a:t>
            </a:r>
            <a:r>
              <a:rPr sz="1200" spc="-45" dirty="0">
                <a:latin typeface="Georgia"/>
                <a:cs typeface="Georgia"/>
              </a:rPr>
              <a:t>in </a:t>
            </a:r>
            <a:r>
              <a:rPr sz="1200" spc="-10" dirty="0">
                <a:latin typeface="Georgia"/>
                <a:cs typeface="Georgia"/>
              </a:rPr>
              <a:t>GitGroup,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20" dirty="0">
                <a:latin typeface="Georgia"/>
                <a:cs typeface="Georgia"/>
              </a:rPr>
              <a:t>project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45" dirty="0">
                <a:latin typeface="Georgia"/>
                <a:cs typeface="Georgia"/>
              </a:rPr>
              <a:t>combination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40" dirty="0">
                <a:latin typeface="Georgia"/>
                <a:cs typeface="Georgia"/>
              </a:rPr>
              <a:t>repositories.  </a:t>
            </a:r>
            <a:r>
              <a:rPr sz="1200" spc="-25" dirty="0">
                <a:latin typeface="Georgia"/>
                <a:cs typeface="Georgia"/>
              </a:rPr>
              <a:t>Its </a:t>
            </a:r>
            <a:r>
              <a:rPr sz="1200" spc="-35" dirty="0">
                <a:latin typeface="Georgia"/>
                <a:cs typeface="Georgia"/>
              </a:rPr>
              <a:t>properties </a:t>
            </a:r>
            <a:r>
              <a:rPr sz="1200" spc="-45" dirty="0">
                <a:latin typeface="Georgia"/>
                <a:cs typeface="Georgia"/>
              </a:rPr>
              <a:t>have </a:t>
            </a:r>
            <a:r>
              <a:rPr sz="1200" spc="-25" dirty="0">
                <a:latin typeface="Georgia"/>
                <a:cs typeface="Georgia"/>
              </a:rPr>
              <a:t>id, </a:t>
            </a:r>
            <a:r>
              <a:rPr sz="1200" spc="-45" dirty="0">
                <a:latin typeface="Georgia"/>
                <a:cs typeface="Georgia"/>
              </a:rPr>
              <a:t>name, </a:t>
            </a:r>
            <a:r>
              <a:rPr sz="1200" spc="-40" dirty="0">
                <a:latin typeface="Georgia"/>
                <a:cs typeface="Georgia"/>
              </a:rPr>
              <a:t>repositories and</a:t>
            </a:r>
            <a:r>
              <a:rPr sz="1200" spc="-80" dirty="0">
                <a:latin typeface="Georgia"/>
                <a:cs typeface="Georgia"/>
              </a:rPr>
              <a:t> </a:t>
            </a:r>
            <a:r>
              <a:rPr sz="1200" spc="-30" dirty="0">
                <a:latin typeface="Georgia"/>
                <a:cs typeface="Georgia"/>
              </a:rPr>
              <a:t>collaborators.</a:t>
            </a:r>
            <a:endParaRPr sz="1200"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  <a:spcBef>
                <a:spcPts val="10"/>
              </a:spcBef>
            </a:pPr>
            <a:r>
              <a:rPr sz="1200" spc="-25" dirty="0">
                <a:latin typeface="Georgia"/>
                <a:cs typeface="Georgia"/>
              </a:rPr>
              <a:t>Repository </a:t>
            </a:r>
            <a:r>
              <a:rPr sz="1200" spc="-40" dirty="0">
                <a:latin typeface="Georgia"/>
                <a:cs typeface="Georgia"/>
              </a:rPr>
              <a:t>class </a:t>
            </a:r>
            <a:r>
              <a:rPr sz="1200" spc="-50" dirty="0">
                <a:latin typeface="Georgia"/>
                <a:cs typeface="Georgia"/>
              </a:rPr>
              <a:t>represents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30" dirty="0">
                <a:latin typeface="Georgia"/>
                <a:cs typeface="Georgia"/>
              </a:rPr>
              <a:t>repository </a:t>
            </a:r>
            <a:r>
              <a:rPr sz="1200" spc="-45" dirty="0">
                <a:latin typeface="Georgia"/>
                <a:cs typeface="Georgia"/>
              </a:rPr>
              <a:t>in </a:t>
            </a:r>
            <a:r>
              <a:rPr sz="1200" spc="-15" dirty="0">
                <a:latin typeface="Georgia"/>
                <a:cs typeface="Georgia"/>
              </a:rPr>
              <a:t>GitHub. </a:t>
            </a:r>
            <a:r>
              <a:rPr sz="1200" spc="-25" dirty="0">
                <a:latin typeface="Georgia"/>
                <a:cs typeface="Georgia"/>
              </a:rPr>
              <a:t>Its </a:t>
            </a:r>
            <a:r>
              <a:rPr sz="1200" spc="-35" dirty="0">
                <a:latin typeface="Georgia"/>
                <a:cs typeface="Georgia"/>
              </a:rPr>
              <a:t>properties </a:t>
            </a:r>
            <a:r>
              <a:rPr sz="1200" spc="-45" dirty="0">
                <a:latin typeface="Georgia"/>
                <a:cs typeface="Georgia"/>
              </a:rPr>
              <a:t>have </a:t>
            </a:r>
            <a:r>
              <a:rPr sz="1200" spc="-25" dirty="0">
                <a:latin typeface="Georgia"/>
                <a:cs typeface="Georgia"/>
              </a:rPr>
              <a:t>id, </a:t>
            </a:r>
            <a:r>
              <a:rPr sz="1200" spc="-45" dirty="0">
                <a:latin typeface="Georgia"/>
                <a:cs typeface="Georgia"/>
              </a:rPr>
              <a:t>name, </a:t>
            </a:r>
            <a:r>
              <a:rPr sz="1200" spc="-50" dirty="0">
                <a:latin typeface="Georgia"/>
                <a:cs typeface="Georgia"/>
              </a:rPr>
              <a:t>owner, </a:t>
            </a:r>
            <a:r>
              <a:rPr sz="1200" spc="-45" dirty="0">
                <a:latin typeface="Georgia"/>
                <a:cs typeface="Georgia"/>
              </a:rPr>
              <a:t>descrip-  </a:t>
            </a:r>
            <a:r>
              <a:rPr sz="1200" spc="-25" dirty="0">
                <a:latin typeface="Georgia"/>
                <a:cs typeface="Georgia"/>
              </a:rPr>
              <a:t>tion, </a:t>
            </a:r>
            <a:r>
              <a:rPr sz="1200" spc="-45" dirty="0">
                <a:latin typeface="Georgia"/>
                <a:cs typeface="Georgia"/>
              </a:rPr>
              <a:t>issues, </a:t>
            </a:r>
            <a:r>
              <a:rPr sz="1200" spc="-55" dirty="0">
                <a:latin typeface="Georgia"/>
                <a:cs typeface="Georgia"/>
              </a:rPr>
              <a:t>kanbans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30" dirty="0">
                <a:latin typeface="Georgia"/>
                <a:cs typeface="Georgia"/>
              </a:rPr>
              <a:t>collaborators. </a:t>
            </a:r>
            <a:r>
              <a:rPr sz="1200" spc="-10" dirty="0">
                <a:latin typeface="Georgia"/>
                <a:cs typeface="Georgia"/>
              </a:rPr>
              <a:t>And </a:t>
            </a:r>
            <a:r>
              <a:rPr sz="1200" spc="-40" dirty="0">
                <a:latin typeface="Georgia"/>
                <a:cs typeface="Georgia"/>
              </a:rPr>
              <a:t>also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55" dirty="0">
                <a:latin typeface="Georgia"/>
                <a:cs typeface="Georgia"/>
              </a:rPr>
              <a:t>Issue </a:t>
            </a:r>
            <a:r>
              <a:rPr sz="1200" spc="-40" dirty="0">
                <a:latin typeface="Georgia"/>
                <a:cs typeface="Georgia"/>
              </a:rPr>
              <a:t>class </a:t>
            </a:r>
            <a:r>
              <a:rPr sz="1200" spc="-50" dirty="0">
                <a:latin typeface="Georgia"/>
                <a:cs typeface="Georgia"/>
              </a:rPr>
              <a:t>represents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50" dirty="0">
                <a:latin typeface="Georgia"/>
                <a:cs typeface="Georgia"/>
              </a:rPr>
              <a:t>issue </a:t>
            </a:r>
            <a:r>
              <a:rPr sz="1200" spc="-45" dirty="0">
                <a:latin typeface="Georgia"/>
                <a:cs typeface="Georgia"/>
              </a:rPr>
              <a:t>in </a:t>
            </a:r>
            <a:r>
              <a:rPr sz="1200" spc="-15" dirty="0">
                <a:latin typeface="Georgia"/>
                <a:cs typeface="Georgia"/>
              </a:rPr>
              <a:t>GitHub.  </a:t>
            </a:r>
            <a:r>
              <a:rPr sz="1200" spc="-10" dirty="0">
                <a:latin typeface="Georgia"/>
                <a:cs typeface="Georgia"/>
              </a:rPr>
              <a:t>KanBan, </a:t>
            </a:r>
            <a:r>
              <a:rPr sz="1200" spc="-20" dirty="0">
                <a:latin typeface="Georgia"/>
                <a:cs typeface="Georgia"/>
              </a:rPr>
              <a:t>KanBanColumn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10" dirty="0">
                <a:latin typeface="Georgia"/>
                <a:cs typeface="Georgia"/>
              </a:rPr>
              <a:t>Card </a:t>
            </a:r>
            <a:r>
              <a:rPr sz="1200" spc="-40" dirty="0">
                <a:latin typeface="Georgia"/>
                <a:cs typeface="Georgia"/>
              </a:rPr>
              <a:t>class are </a:t>
            </a:r>
            <a:r>
              <a:rPr sz="1200" spc="-35" dirty="0">
                <a:latin typeface="Georgia"/>
                <a:cs typeface="Georgia"/>
              </a:rPr>
              <a:t>key </a:t>
            </a:r>
            <a:r>
              <a:rPr sz="1200" spc="-45" dirty="0">
                <a:latin typeface="Georgia"/>
                <a:cs typeface="Georgia"/>
              </a:rPr>
              <a:t>classes for </a:t>
            </a:r>
            <a:r>
              <a:rPr sz="1200" spc="-10" dirty="0">
                <a:latin typeface="Georgia"/>
                <a:cs typeface="Georgia"/>
              </a:rPr>
              <a:t>KanBan </a:t>
            </a:r>
            <a:r>
              <a:rPr sz="1200" spc="-35" dirty="0">
                <a:latin typeface="Georgia"/>
                <a:cs typeface="Georgia"/>
              </a:rPr>
              <a:t>board </a:t>
            </a:r>
            <a:r>
              <a:rPr sz="1200" spc="-30" dirty="0">
                <a:latin typeface="Georgia"/>
                <a:cs typeface="Georgia"/>
              </a:rPr>
              <a:t>functionality. </a:t>
            </a:r>
            <a:r>
              <a:rPr sz="1200" spc="-5" dirty="0">
                <a:latin typeface="Georgia"/>
                <a:cs typeface="Georgia"/>
              </a:rPr>
              <a:t>Card’s  </a:t>
            </a:r>
            <a:r>
              <a:rPr sz="1200" spc="-35" dirty="0">
                <a:latin typeface="Georgia"/>
                <a:cs typeface="Georgia"/>
              </a:rPr>
              <a:t>properties </a:t>
            </a:r>
            <a:r>
              <a:rPr sz="1200" spc="-40" dirty="0">
                <a:latin typeface="Georgia"/>
                <a:cs typeface="Georgia"/>
              </a:rPr>
              <a:t>are note and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50" dirty="0">
                <a:latin typeface="Georgia"/>
                <a:cs typeface="Georgia"/>
              </a:rPr>
              <a:t>column </a:t>
            </a:r>
            <a:r>
              <a:rPr sz="1200" spc="-35" dirty="0">
                <a:latin typeface="Georgia"/>
                <a:cs typeface="Georgia"/>
              </a:rPr>
              <a:t>id </a:t>
            </a:r>
            <a:r>
              <a:rPr sz="1200" spc="5" dirty="0">
                <a:latin typeface="Georgia"/>
                <a:cs typeface="Georgia"/>
              </a:rPr>
              <a:t>it </a:t>
            </a:r>
            <a:r>
              <a:rPr sz="1200" spc="-40" dirty="0">
                <a:latin typeface="Georgia"/>
                <a:cs typeface="Georgia"/>
              </a:rPr>
              <a:t>belongs </a:t>
            </a:r>
            <a:r>
              <a:rPr sz="1200" spc="-10" dirty="0">
                <a:latin typeface="Georgia"/>
                <a:cs typeface="Georgia"/>
              </a:rPr>
              <a:t>to. KanBan’s </a:t>
            </a:r>
            <a:r>
              <a:rPr sz="1200" spc="-35" dirty="0">
                <a:latin typeface="Georgia"/>
                <a:cs typeface="Georgia"/>
              </a:rPr>
              <a:t>properties </a:t>
            </a:r>
            <a:r>
              <a:rPr sz="1200" spc="-40" dirty="0">
                <a:latin typeface="Georgia"/>
                <a:cs typeface="Georgia"/>
              </a:rPr>
              <a:t>are </a:t>
            </a:r>
            <a:r>
              <a:rPr sz="1200" spc="-25" dirty="0">
                <a:latin typeface="Georgia"/>
                <a:cs typeface="Georgia"/>
              </a:rPr>
              <a:t>id, </a:t>
            </a:r>
            <a:r>
              <a:rPr sz="1200" spc="-45" dirty="0">
                <a:latin typeface="Georgia"/>
                <a:cs typeface="Georgia"/>
              </a:rPr>
              <a:t>name, </a:t>
            </a:r>
            <a:r>
              <a:rPr sz="1200" spc="-30" dirty="0">
                <a:latin typeface="Georgia"/>
                <a:cs typeface="Georgia"/>
              </a:rPr>
              <a:t>body,  state(close </a:t>
            </a:r>
            <a:r>
              <a:rPr sz="1200" spc="-50" dirty="0">
                <a:latin typeface="Georgia"/>
                <a:cs typeface="Georgia"/>
              </a:rPr>
              <a:t>or </a:t>
            </a:r>
            <a:r>
              <a:rPr sz="1200" spc="-40" dirty="0">
                <a:latin typeface="Georgia"/>
                <a:cs typeface="Georgia"/>
              </a:rPr>
              <a:t>open) and </a:t>
            </a:r>
            <a:r>
              <a:rPr sz="1200" spc="-50" dirty="0">
                <a:latin typeface="Georgia"/>
                <a:cs typeface="Georgia"/>
              </a:rPr>
              <a:t>columns </a:t>
            </a:r>
            <a:r>
              <a:rPr sz="1200" spc="5" dirty="0">
                <a:latin typeface="Georgia"/>
                <a:cs typeface="Georgia"/>
              </a:rPr>
              <a:t>it </a:t>
            </a:r>
            <a:r>
              <a:rPr sz="1200" spc="-35" dirty="0">
                <a:latin typeface="Georgia"/>
                <a:cs typeface="Georgia"/>
              </a:rPr>
              <a:t>has. </a:t>
            </a:r>
            <a:r>
              <a:rPr sz="1200" spc="-20" dirty="0">
                <a:latin typeface="Georgia"/>
                <a:cs typeface="Georgia"/>
              </a:rPr>
              <a:t>KanBanColumn’s </a:t>
            </a:r>
            <a:r>
              <a:rPr sz="1200" spc="-35" dirty="0">
                <a:latin typeface="Georgia"/>
                <a:cs typeface="Georgia"/>
              </a:rPr>
              <a:t>properties </a:t>
            </a:r>
            <a:r>
              <a:rPr sz="1200" spc="-40" dirty="0">
                <a:latin typeface="Georgia"/>
                <a:cs typeface="Georgia"/>
              </a:rPr>
              <a:t>are </a:t>
            </a:r>
            <a:r>
              <a:rPr sz="1200" spc="-25" dirty="0">
                <a:latin typeface="Georgia"/>
                <a:cs typeface="Georgia"/>
              </a:rPr>
              <a:t>id, </a:t>
            </a:r>
            <a:r>
              <a:rPr sz="1200" spc="-45" dirty="0">
                <a:latin typeface="Georgia"/>
                <a:cs typeface="Georgia"/>
              </a:rPr>
              <a:t>name, </a:t>
            </a:r>
            <a:r>
              <a:rPr sz="1200" spc="-10" dirty="0">
                <a:latin typeface="Georgia"/>
                <a:cs typeface="Georgia"/>
              </a:rPr>
              <a:t>KanBan </a:t>
            </a:r>
            <a:r>
              <a:rPr sz="1200" spc="-50" dirty="0">
                <a:latin typeface="Georgia"/>
                <a:cs typeface="Georgia"/>
              </a:rPr>
              <a:t>which 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50" dirty="0">
                <a:latin typeface="Georgia"/>
                <a:cs typeface="Georgia"/>
              </a:rPr>
              <a:t>column </a:t>
            </a:r>
            <a:r>
              <a:rPr sz="1200" spc="-40" dirty="0">
                <a:latin typeface="Georgia"/>
                <a:cs typeface="Georgia"/>
              </a:rPr>
              <a:t>belong </a:t>
            </a:r>
            <a:r>
              <a:rPr sz="1200" spc="-10" dirty="0">
                <a:latin typeface="Georgia"/>
                <a:cs typeface="Georgia"/>
              </a:rPr>
              <a:t>to, </a:t>
            </a:r>
            <a:r>
              <a:rPr sz="1200" spc="-20" dirty="0">
                <a:latin typeface="Georgia"/>
                <a:cs typeface="Georgia"/>
              </a:rPr>
              <a:t>Cards </a:t>
            </a:r>
            <a:r>
              <a:rPr sz="1200" spc="-50" dirty="0">
                <a:latin typeface="Georgia"/>
                <a:cs typeface="Georgia"/>
              </a:rPr>
              <a:t>which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50" dirty="0">
                <a:latin typeface="Georgia"/>
                <a:cs typeface="Georgia"/>
              </a:rPr>
              <a:t>column</a:t>
            </a:r>
            <a:r>
              <a:rPr sz="1200" spc="50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</a:rPr>
              <a:t>has.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35"/>
              </a:lnSpc>
            </a:pPr>
            <a:r>
              <a:rPr spc="5" dirty="0"/>
              <a:t>20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80" y="1476615"/>
            <a:ext cx="1586230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30" dirty="0"/>
              <a:t>Chapter</a:t>
            </a:r>
            <a:r>
              <a:rPr spc="240" dirty="0"/>
              <a:t> </a:t>
            </a:r>
            <a:r>
              <a:rPr spc="-195" dirty="0"/>
              <a:t>6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7380" y="2109252"/>
            <a:ext cx="3212465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b="1" spc="-50" dirty="0">
                <a:latin typeface="Georgia"/>
                <a:cs typeface="Georgia"/>
              </a:rPr>
              <a:t>System</a:t>
            </a:r>
            <a:r>
              <a:rPr sz="2450" b="1" spc="229" dirty="0">
                <a:latin typeface="Georgia"/>
                <a:cs typeface="Georgia"/>
              </a:rPr>
              <a:t> </a:t>
            </a:r>
            <a:r>
              <a:rPr sz="2450" b="1" spc="-50" dirty="0">
                <a:latin typeface="Georgia"/>
                <a:cs typeface="Georgia"/>
              </a:rPr>
              <a:t>Architecture</a:t>
            </a:r>
            <a:endParaRPr sz="2450">
              <a:latin typeface="Georgia"/>
              <a:cs typeface="Georg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56374" y="3196115"/>
            <a:ext cx="5647269" cy="33714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27380" y="6713001"/>
            <a:ext cx="6304915" cy="2494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66570">
              <a:lnSpc>
                <a:spcPct val="100000"/>
              </a:lnSpc>
              <a:spcBef>
                <a:spcPts val="95"/>
              </a:spcBef>
            </a:pPr>
            <a:r>
              <a:rPr sz="1200" spc="-25" dirty="0">
                <a:latin typeface="Georgia"/>
                <a:cs typeface="Georgia"/>
              </a:rPr>
              <a:t>Figure </a:t>
            </a:r>
            <a:r>
              <a:rPr sz="1200" spc="-20" dirty="0">
                <a:latin typeface="Georgia"/>
                <a:cs typeface="Georgia"/>
              </a:rPr>
              <a:t>6.1: </a:t>
            </a:r>
            <a:r>
              <a:rPr sz="1200" spc="-10" dirty="0">
                <a:latin typeface="Georgia"/>
                <a:cs typeface="Georgia"/>
              </a:rPr>
              <a:t>GitGroup </a:t>
            </a:r>
            <a:r>
              <a:rPr sz="1200" spc="-30" dirty="0">
                <a:latin typeface="Georgia"/>
                <a:cs typeface="Georgia"/>
              </a:rPr>
              <a:t>System</a:t>
            </a:r>
            <a:r>
              <a:rPr sz="1200" spc="50" dirty="0">
                <a:latin typeface="Georgia"/>
                <a:cs typeface="Georgia"/>
              </a:rPr>
              <a:t> </a:t>
            </a:r>
            <a:r>
              <a:rPr sz="1200" spc="-25" dirty="0">
                <a:latin typeface="Georgia"/>
                <a:cs typeface="Georgia"/>
              </a:rPr>
              <a:t>Architecture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572770" algn="l"/>
              </a:tabLst>
            </a:pPr>
            <a:r>
              <a:rPr sz="1700" b="1" spc="-10" dirty="0">
                <a:latin typeface="Georgia"/>
                <a:cs typeface="Georgia"/>
              </a:rPr>
              <a:t>6.1	TypeScript</a:t>
            </a:r>
            <a:endParaRPr sz="1700">
              <a:latin typeface="Georgia"/>
              <a:cs typeface="Georgia"/>
            </a:endParaRPr>
          </a:p>
          <a:p>
            <a:pPr marL="12700" marR="6350">
              <a:lnSpc>
                <a:spcPct val="100000"/>
              </a:lnSpc>
              <a:spcBef>
                <a:spcPts val="1085"/>
              </a:spcBef>
            </a:pPr>
            <a:r>
              <a:rPr sz="1200" spc="-10" dirty="0">
                <a:latin typeface="Georgia"/>
                <a:cs typeface="Georgia"/>
              </a:rPr>
              <a:t>TypeScript </a:t>
            </a:r>
            <a:r>
              <a:rPr sz="1200" spc="-20" dirty="0">
                <a:latin typeface="Georgia"/>
                <a:cs typeface="Georgia"/>
              </a:rPr>
              <a:t>(</a:t>
            </a:r>
            <a:r>
              <a:rPr sz="1200" spc="-20" dirty="0">
                <a:latin typeface="Georgia"/>
                <a:cs typeface="Georgia"/>
                <a:hlinkClick r:id="rId3" action="ppaction://hlinksldjump"/>
              </a:rPr>
              <a:t>Wikipedia </a:t>
            </a:r>
            <a:r>
              <a:rPr sz="1200" spc="-40" dirty="0">
                <a:latin typeface="Georgia"/>
                <a:cs typeface="Georgia"/>
                <a:hlinkClick r:id="rId3" action="ppaction://hlinksldjump"/>
              </a:rPr>
              <a:t>contributors</a:t>
            </a:r>
            <a:r>
              <a:rPr sz="1200" spc="-40" dirty="0">
                <a:latin typeface="Georgia"/>
                <a:cs typeface="Georgia"/>
              </a:rPr>
              <a:t>,</a:t>
            </a:r>
            <a:r>
              <a:rPr sz="1200" spc="-40" dirty="0">
                <a:latin typeface="Georgia"/>
                <a:cs typeface="Georgia"/>
                <a:hlinkClick r:id="rId3" action="ppaction://hlinksldjump"/>
              </a:rPr>
              <a:t>2018h)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40" dirty="0">
                <a:latin typeface="Georgia"/>
                <a:cs typeface="Georgia"/>
              </a:rPr>
              <a:t>an </a:t>
            </a:r>
            <a:r>
              <a:rPr sz="1200" spc="-50" dirty="0">
                <a:latin typeface="Georgia"/>
                <a:cs typeface="Georgia"/>
              </a:rPr>
              <a:t>open-source programming </a:t>
            </a:r>
            <a:r>
              <a:rPr sz="1200" spc="-35" dirty="0">
                <a:latin typeface="Georgia"/>
                <a:cs typeface="Georgia"/>
              </a:rPr>
              <a:t>language </a:t>
            </a:r>
            <a:r>
              <a:rPr sz="1200" spc="-45" dirty="0">
                <a:latin typeface="Georgia"/>
                <a:cs typeface="Georgia"/>
              </a:rPr>
              <a:t>developed  </a:t>
            </a:r>
            <a:r>
              <a:rPr sz="1200" spc="-40" dirty="0">
                <a:latin typeface="Georgia"/>
                <a:cs typeface="Georgia"/>
              </a:rPr>
              <a:t>and maintained </a:t>
            </a:r>
            <a:r>
              <a:rPr sz="1200" spc="-20" dirty="0">
                <a:latin typeface="Georgia"/>
                <a:cs typeface="Georgia"/>
              </a:rPr>
              <a:t>by </a:t>
            </a:r>
            <a:r>
              <a:rPr sz="1200" spc="-35" dirty="0">
                <a:latin typeface="Georgia"/>
                <a:cs typeface="Georgia"/>
              </a:rPr>
              <a:t>Microsoft. </a:t>
            </a:r>
            <a:r>
              <a:rPr sz="1200" spc="-5" dirty="0">
                <a:latin typeface="Georgia"/>
                <a:cs typeface="Georgia"/>
              </a:rPr>
              <a:t>It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15" dirty="0">
                <a:latin typeface="Georgia"/>
                <a:cs typeface="Georgia"/>
              </a:rPr>
              <a:t>strict </a:t>
            </a:r>
            <a:r>
              <a:rPr sz="1200" spc="-20" dirty="0">
                <a:latin typeface="Georgia"/>
                <a:cs typeface="Georgia"/>
              </a:rPr>
              <a:t>syntactical </a:t>
            </a:r>
            <a:r>
              <a:rPr sz="1200" spc="-35" dirty="0">
                <a:latin typeface="Georgia"/>
                <a:cs typeface="Georgia"/>
              </a:rPr>
              <a:t>superset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25" dirty="0">
                <a:latin typeface="Georgia"/>
                <a:cs typeface="Georgia"/>
              </a:rPr>
              <a:t>JavaScript, </a:t>
            </a:r>
            <a:r>
              <a:rPr sz="1200" spc="-40" dirty="0">
                <a:latin typeface="Georgia"/>
                <a:cs typeface="Georgia"/>
              </a:rPr>
              <a:t>and adds </a:t>
            </a:r>
            <a:r>
              <a:rPr sz="1200" spc="-35" dirty="0">
                <a:latin typeface="Georgia"/>
                <a:cs typeface="Georgia"/>
              </a:rPr>
              <a:t>optional  </a:t>
            </a:r>
            <a:r>
              <a:rPr sz="1200" spc="-10" dirty="0">
                <a:latin typeface="Georgia"/>
                <a:cs typeface="Georgia"/>
              </a:rPr>
              <a:t>static </a:t>
            </a:r>
            <a:r>
              <a:rPr sz="1200" spc="-20" dirty="0">
                <a:latin typeface="Georgia"/>
                <a:cs typeface="Georgia"/>
              </a:rPr>
              <a:t>typing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25" dirty="0">
                <a:latin typeface="Georgia"/>
                <a:cs typeface="Georgia"/>
              </a:rPr>
              <a:t>the</a:t>
            </a:r>
            <a:r>
              <a:rPr sz="1200" spc="170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</a:rPr>
              <a:t>language.</a:t>
            </a:r>
            <a:endParaRPr sz="1200">
              <a:latin typeface="Georgia"/>
              <a:cs typeface="Georgia"/>
            </a:endParaRPr>
          </a:p>
          <a:p>
            <a:pPr marL="12700" marR="6985">
              <a:lnSpc>
                <a:spcPct val="100000"/>
              </a:lnSpc>
              <a:spcBef>
                <a:spcPts val="15"/>
              </a:spcBef>
            </a:pPr>
            <a:r>
              <a:rPr sz="1200" spc="-10" dirty="0">
                <a:latin typeface="Georgia"/>
                <a:cs typeface="Georgia"/>
              </a:rPr>
              <a:t>TypeScript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50" dirty="0">
                <a:latin typeface="Georgia"/>
                <a:cs typeface="Georgia"/>
              </a:rPr>
              <a:t>used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45" dirty="0">
                <a:latin typeface="Georgia"/>
                <a:cs typeface="Georgia"/>
              </a:rPr>
              <a:t>develop </a:t>
            </a:r>
            <a:r>
              <a:rPr sz="1200" spc="-10" dirty="0">
                <a:latin typeface="Georgia"/>
                <a:cs typeface="Georgia"/>
              </a:rPr>
              <a:t>GitGroup </a:t>
            </a:r>
            <a:r>
              <a:rPr sz="1200" spc="-40" dirty="0">
                <a:latin typeface="Georgia"/>
                <a:cs typeface="Georgia"/>
              </a:rPr>
              <a:t>because </a:t>
            </a:r>
            <a:r>
              <a:rPr sz="1200" spc="-15" dirty="0">
                <a:latin typeface="Georgia"/>
                <a:cs typeface="Georgia"/>
              </a:rPr>
              <a:t>its </a:t>
            </a:r>
            <a:r>
              <a:rPr sz="1200" spc="-35" dirty="0">
                <a:latin typeface="Georgia"/>
                <a:cs typeface="Georgia"/>
              </a:rPr>
              <a:t>strong </a:t>
            </a:r>
            <a:r>
              <a:rPr sz="1200" spc="-30" dirty="0">
                <a:latin typeface="Georgia"/>
                <a:cs typeface="Georgia"/>
              </a:rPr>
              <a:t>Object-Oriented-Programming </a:t>
            </a:r>
            <a:r>
              <a:rPr sz="1200" spc="-45" dirty="0">
                <a:latin typeface="Georgia"/>
                <a:cs typeface="Georgia"/>
              </a:rPr>
              <a:t>fea-  </a:t>
            </a:r>
            <a:r>
              <a:rPr sz="1200" spc="-30" dirty="0">
                <a:latin typeface="Georgia"/>
                <a:cs typeface="Georgia"/>
              </a:rPr>
              <a:t>tures.</a:t>
            </a:r>
            <a:endParaRPr sz="1200">
              <a:latin typeface="Georgia"/>
              <a:cs typeface="Georgia"/>
            </a:endParaRPr>
          </a:p>
          <a:p>
            <a:pPr marL="12700" marR="5080" algn="just">
              <a:lnSpc>
                <a:spcPct val="100000"/>
              </a:lnSpc>
              <a:spcBef>
                <a:spcPts val="10"/>
              </a:spcBef>
            </a:pPr>
            <a:r>
              <a:rPr sz="1200" spc="-10" dirty="0">
                <a:latin typeface="Georgia"/>
                <a:cs typeface="Georgia"/>
              </a:rPr>
              <a:t>TypeScript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50" dirty="0">
                <a:latin typeface="Georgia"/>
                <a:cs typeface="Georgia"/>
              </a:rPr>
              <a:t>designed </a:t>
            </a:r>
            <a:r>
              <a:rPr sz="1200" spc="-45" dirty="0">
                <a:latin typeface="Georgia"/>
                <a:cs typeface="Georgia"/>
              </a:rPr>
              <a:t>for development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35" dirty="0">
                <a:latin typeface="Georgia"/>
                <a:cs typeface="Georgia"/>
              </a:rPr>
              <a:t>large </a:t>
            </a:r>
            <a:r>
              <a:rPr sz="1200" spc="-30" dirty="0">
                <a:latin typeface="Georgia"/>
                <a:cs typeface="Georgia"/>
              </a:rPr>
              <a:t>applications </a:t>
            </a:r>
            <a:r>
              <a:rPr sz="1200" spc="-40" dirty="0">
                <a:latin typeface="Georgia"/>
                <a:cs typeface="Georgia"/>
              </a:rPr>
              <a:t>and transcompiles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20" dirty="0">
                <a:latin typeface="Georgia"/>
                <a:cs typeface="Georgia"/>
              </a:rPr>
              <a:t>JavaScript.As  </a:t>
            </a:r>
            <a:r>
              <a:rPr sz="1200" spc="-10" dirty="0">
                <a:latin typeface="Georgia"/>
                <a:cs typeface="Georgia"/>
              </a:rPr>
              <a:t>TypeScript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35" dirty="0">
                <a:latin typeface="Georgia"/>
                <a:cs typeface="Georgia"/>
              </a:rPr>
              <a:t>superset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25" dirty="0">
                <a:latin typeface="Georgia"/>
                <a:cs typeface="Georgia"/>
              </a:rPr>
              <a:t>JavaScript, </a:t>
            </a:r>
            <a:r>
              <a:rPr sz="1200" spc="-30" dirty="0">
                <a:latin typeface="Georgia"/>
                <a:cs typeface="Georgia"/>
              </a:rPr>
              <a:t>existing JavaScript </a:t>
            </a:r>
            <a:r>
              <a:rPr sz="1200" spc="-45" dirty="0">
                <a:latin typeface="Georgia"/>
                <a:cs typeface="Georgia"/>
              </a:rPr>
              <a:t>programs </a:t>
            </a:r>
            <a:r>
              <a:rPr sz="1200" spc="-40" dirty="0">
                <a:latin typeface="Georgia"/>
                <a:cs typeface="Georgia"/>
              </a:rPr>
              <a:t>are also </a:t>
            </a:r>
            <a:r>
              <a:rPr sz="1200" spc="-35" dirty="0">
                <a:latin typeface="Georgia"/>
                <a:cs typeface="Georgia"/>
              </a:rPr>
              <a:t>valid </a:t>
            </a:r>
            <a:r>
              <a:rPr sz="1200" spc="-10" dirty="0">
                <a:latin typeface="Georgia"/>
                <a:cs typeface="Georgia"/>
              </a:rPr>
              <a:t>TypeScript  </a:t>
            </a:r>
            <a:r>
              <a:rPr sz="1200" spc="-40" dirty="0">
                <a:latin typeface="Georgia"/>
                <a:cs typeface="Georgia"/>
              </a:rPr>
              <a:t>programs. </a:t>
            </a:r>
            <a:r>
              <a:rPr sz="1200" spc="-10" dirty="0">
                <a:latin typeface="Georgia"/>
                <a:cs typeface="Georgia"/>
              </a:rPr>
              <a:t>TypeScript </a:t>
            </a:r>
            <a:r>
              <a:rPr sz="1200" spc="-40" dirty="0">
                <a:latin typeface="Georgia"/>
                <a:cs typeface="Georgia"/>
              </a:rPr>
              <a:t>may </a:t>
            </a:r>
            <a:r>
              <a:rPr sz="1200" spc="-30" dirty="0">
                <a:latin typeface="Georgia"/>
                <a:cs typeface="Georgia"/>
              </a:rPr>
              <a:t>be </a:t>
            </a:r>
            <a:r>
              <a:rPr sz="1200" spc="-50" dirty="0">
                <a:latin typeface="Georgia"/>
                <a:cs typeface="Georgia"/>
              </a:rPr>
              <a:t>used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45" dirty="0">
                <a:latin typeface="Georgia"/>
                <a:cs typeface="Georgia"/>
              </a:rPr>
              <a:t>develop </a:t>
            </a:r>
            <a:r>
              <a:rPr sz="1200" spc="-25" dirty="0">
                <a:latin typeface="Georgia"/>
                <a:cs typeface="Georgia"/>
              </a:rPr>
              <a:t>JavaScript </a:t>
            </a:r>
            <a:r>
              <a:rPr sz="1200" spc="-30" dirty="0">
                <a:latin typeface="Georgia"/>
                <a:cs typeface="Georgia"/>
              </a:rPr>
              <a:t>applications </a:t>
            </a:r>
            <a:r>
              <a:rPr sz="1200" spc="-45" dirty="0">
                <a:latin typeface="Georgia"/>
                <a:cs typeface="Georgia"/>
              </a:rPr>
              <a:t>for </a:t>
            </a:r>
            <a:r>
              <a:rPr sz="1200" spc="-20" dirty="0">
                <a:latin typeface="Georgia"/>
                <a:cs typeface="Georgia"/>
              </a:rPr>
              <a:t>both </a:t>
            </a:r>
            <a:r>
              <a:rPr sz="1200" spc="-40" dirty="0">
                <a:latin typeface="Georgia"/>
                <a:cs typeface="Georgia"/>
              </a:rPr>
              <a:t>client-side and  </a:t>
            </a:r>
            <a:r>
              <a:rPr sz="1200" spc="-50" dirty="0">
                <a:latin typeface="Georgia"/>
                <a:cs typeface="Georgia"/>
              </a:rPr>
              <a:t>server-side </a:t>
            </a:r>
            <a:r>
              <a:rPr sz="1200" spc="-25" dirty="0">
                <a:latin typeface="Georgia"/>
                <a:cs typeface="Georgia"/>
              </a:rPr>
              <a:t>(Node.js)</a:t>
            </a:r>
            <a:r>
              <a:rPr sz="1200" spc="5" dirty="0">
                <a:latin typeface="Georgia"/>
                <a:cs typeface="Georgia"/>
              </a:rPr>
              <a:t> </a:t>
            </a:r>
            <a:r>
              <a:rPr sz="1200" spc="-30" dirty="0">
                <a:latin typeface="Georgia"/>
                <a:cs typeface="Georgia"/>
              </a:rPr>
              <a:t>execution.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35"/>
              </a:lnSpc>
            </a:pPr>
            <a:r>
              <a:rPr spc="5" dirty="0"/>
              <a:t>21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1519" y="60513"/>
            <a:ext cx="296164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i="1" spc="35" dirty="0">
                <a:latin typeface="Georgia"/>
                <a:cs typeface="Georgia"/>
              </a:rPr>
              <a:t>CHAPTER </a:t>
            </a:r>
            <a:r>
              <a:rPr sz="1200" i="1" spc="-50" dirty="0">
                <a:latin typeface="Georgia"/>
                <a:cs typeface="Georgia"/>
              </a:rPr>
              <a:t>6. </a:t>
            </a:r>
            <a:r>
              <a:rPr sz="1200" i="1" spc="25" dirty="0">
                <a:latin typeface="Georgia"/>
                <a:cs typeface="Georgia"/>
              </a:rPr>
              <a:t>SYSTEM</a:t>
            </a:r>
            <a:r>
              <a:rPr sz="1200" i="1" spc="75" dirty="0">
                <a:latin typeface="Georgia"/>
                <a:cs typeface="Georgia"/>
              </a:rPr>
              <a:t> </a:t>
            </a:r>
            <a:r>
              <a:rPr sz="1200" i="1" spc="20" dirty="0">
                <a:latin typeface="Georgia"/>
                <a:cs typeface="Georgia"/>
              </a:rPr>
              <a:t>ARCHITECTURE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40080" y="282613"/>
            <a:ext cx="6280150" cy="0"/>
          </a:xfrm>
          <a:custGeom>
            <a:avLst/>
            <a:gdLst/>
            <a:ahLst/>
            <a:cxnLst/>
            <a:rect l="l" t="t" r="r" b="b"/>
            <a:pathLst>
              <a:path w="6280150">
                <a:moveTo>
                  <a:pt x="0" y="0"/>
                </a:moveTo>
                <a:lnTo>
                  <a:pt x="6279845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7380" y="60513"/>
            <a:ext cx="1195070" cy="788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i="1" spc="-45" dirty="0">
                <a:latin typeface="Georgia"/>
                <a:cs typeface="Georgia"/>
              </a:rPr>
              <a:t>6.2.</a:t>
            </a:r>
            <a:r>
              <a:rPr sz="1200" i="1" spc="105" dirty="0">
                <a:latin typeface="Georgia"/>
                <a:cs typeface="Georgia"/>
              </a:rPr>
              <a:t> </a:t>
            </a:r>
            <a:r>
              <a:rPr sz="1200" i="1" spc="20" dirty="0">
                <a:latin typeface="Georgia"/>
                <a:cs typeface="Georgia"/>
              </a:rPr>
              <a:t>MLAB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572770" algn="l"/>
              </a:tabLst>
            </a:pPr>
            <a:r>
              <a:rPr sz="1700" b="1" spc="-85" dirty="0">
                <a:latin typeface="Georgia"/>
                <a:cs typeface="Georgia"/>
              </a:rPr>
              <a:t>6.2	</a:t>
            </a:r>
            <a:r>
              <a:rPr sz="1700" b="1" spc="-55" dirty="0">
                <a:latin typeface="Georgia"/>
                <a:cs typeface="Georgia"/>
              </a:rPr>
              <a:t>mLab</a:t>
            </a:r>
            <a:endParaRPr sz="1700">
              <a:latin typeface="Georgia"/>
              <a:cs typeface="Georgi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35"/>
              </a:lnSpc>
            </a:pPr>
            <a:r>
              <a:rPr spc="5" dirty="0"/>
              <a:t>22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7380" y="961197"/>
            <a:ext cx="6306820" cy="8999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6985">
              <a:lnSpc>
                <a:spcPct val="100000"/>
              </a:lnSpc>
              <a:spcBef>
                <a:spcPts val="95"/>
              </a:spcBef>
            </a:pPr>
            <a:r>
              <a:rPr sz="1200" spc="-30" dirty="0">
                <a:latin typeface="Georgia"/>
                <a:cs typeface="Georgia"/>
              </a:rPr>
              <a:t>mLab </a:t>
            </a:r>
            <a:r>
              <a:rPr sz="1200" spc="-20" dirty="0">
                <a:latin typeface="Georgia"/>
                <a:cs typeface="Georgia"/>
              </a:rPr>
              <a:t>(</a:t>
            </a:r>
            <a:r>
              <a:rPr sz="1200" spc="-20" dirty="0">
                <a:latin typeface="Georgia"/>
                <a:cs typeface="Georgia"/>
                <a:hlinkClick r:id="rId2" action="ppaction://hlinksldjump"/>
              </a:rPr>
              <a:t>Wikipedia </a:t>
            </a:r>
            <a:r>
              <a:rPr sz="1200" spc="-40" dirty="0">
                <a:latin typeface="Georgia"/>
                <a:cs typeface="Georgia"/>
                <a:hlinkClick r:id="rId2" action="ppaction://hlinksldjump"/>
              </a:rPr>
              <a:t>contributors</a:t>
            </a:r>
            <a:r>
              <a:rPr sz="1200" spc="-40" dirty="0">
                <a:latin typeface="Georgia"/>
                <a:cs typeface="Georgia"/>
              </a:rPr>
              <a:t>,</a:t>
            </a:r>
            <a:r>
              <a:rPr sz="1200" spc="-40" dirty="0">
                <a:latin typeface="Georgia"/>
                <a:cs typeface="Georgia"/>
                <a:hlinkClick r:id="rId2" action="ppaction://hlinksldjump"/>
              </a:rPr>
              <a:t>2018d)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20" dirty="0">
                <a:latin typeface="Georgia"/>
                <a:cs typeface="Georgia"/>
              </a:rPr>
              <a:t>fully </a:t>
            </a:r>
            <a:r>
              <a:rPr sz="1200" spc="-45" dirty="0">
                <a:latin typeface="Georgia"/>
                <a:cs typeface="Georgia"/>
              </a:rPr>
              <a:t>managed </a:t>
            </a:r>
            <a:r>
              <a:rPr sz="1200" spc="-40" dirty="0">
                <a:latin typeface="Georgia"/>
                <a:cs typeface="Georgia"/>
              </a:rPr>
              <a:t>cloud </a:t>
            </a:r>
            <a:r>
              <a:rPr sz="1200" spc="-25" dirty="0">
                <a:latin typeface="Georgia"/>
                <a:cs typeface="Georgia"/>
              </a:rPr>
              <a:t>database </a:t>
            </a:r>
            <a:r>
              <a:rPr sz="1200" spc="-40" dirty="0">
                <a:latin typeface="Georgia"/>
                <a:cs typeface="Georgia"/>
              </a:rPr>
              <a:t>service </a:t>
            </a:r>
            <a:r>
              <a:rPr sz="1200" dirty="0">
                <a:latin typeface="Georgia"/>
                <a:cs typeface="Georgia"/>
              </a:rPr>
              <a:t>that </a:t>
            </a:r>
            <a:r>
              <a:rPr sz="1200" spc="-40" dirty="0">
                <a:latin typeface="Georgia"/>
                <a:cs typeface="Georgia"/>
              </a:rPr>
              <a:t>hosts </a:t>
            </a:r>
            <a:r>
              <a:rPr sz="1200" spc="-60" dirty="0">
                <a:latin typeface="Georgia"/>
                <a:cs typeface="Georgia"/>
              </a:rPr>
              <a:t>Mon-  </a:t>
            </a:r>
            <a:r>
              <a:rPr sz="1200" spc="-15" dirty="0">
                <a:latin typeface="Georgia"/>
                <a:cs typeface="Georgia"/>
              </a:rPr>
              <a:t>goDB </a:t>
            </a:r>
            <a:r>
              <a:rPr sz="1200" spc="-30" dirty="0">
                <a:latin typeface="Georgia"/>
                <a:cs typeface="Georgia"/>
              </a:rPr>
              <a:t>databases. mLab </a:t>
            </a:r>
            <a:r>
              <a:rPr sz="1200" spc="-50" dirty="0">
                <a:latin typeface="Georgia"/>
                <a:cs typeface="Georgia"/>
              </a:rPr>
              <a:t>runs </a:t>
            </a:r>
            <a:r>
              <a:rPr sz="1200" spc="-65" dirty="0">
                <a:latin typeface="Georgia"/>
                <a:cs typeface="Georgia"/>
              </a:rPr>
              <a:t>on </a:t>
            </a:r>
            <a:r>
              <a:rPr sz="1200" spc="-40" dirty="0">
                <a:latin typeface="Georgia"/>
                <a:cs typeface="Georgia"/>
              </a:rPr>
              <a:t>cloud </a:t>
            </a:r>
            <a:r>
              <a:rPr sz="1200" spc="-45" dirty="0">
                <a:latin typeface="Georgia"/>
                <a:cs typeface="Georgia"/>
              </a:rPr>
              <a:t>providers </a:t>
            </a:r>
            <a:r>
              <a:rPr sz="1200" spc="-25" dirty="0">
                <a:latin typeface="Georgia"/>
                <a:cs typeface="Georgia"/>
              </a:rPr>
              <a:t>Amazon, Google,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35" dirty="0">
                <a:latin typeface="Georgia"/>
                <a:cs typeface="Georgia"/>
              </a:rPr>
              <a:t>Microsoft </a:t>
            </a:r>
            <a:r>
              <a:rPr sz="1200" spc="-15" dirty="0">
                <a:latin typeface="Georgia"/>
                <a:cs typeface="Georgia"/>
              </a:rPr>
              <a:t>Azure,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45" dirty="0">
                <a:latin typeface="Georgia"/>
                <a:cs typeface="Georgia"/>
              </a:rPr>
              <a:t>has  </a:t>
            </a:r>
            <a:r>
              <a:rPr sz="1200" spc="-35" dirty="0">
                <a:latin typeface="Georgia"/>
                <a:cs typeface="Georgia"/>
              </a:rPr>
              <a:t>partnered </a:t>
            </a:r>
            <a:r>
              <a:rPr sz="1200" spc="-20" dirty="0">
                <a:latin typeface="Georgia"/>
                <a:cs typeface="Georgia"/>
              </a:rPr>
              <a:t>with </a:t>
            </a:r>
            <a:r>
              <a:rPr sz="1200" spc="-40" dirty="0">
                <a:latin typeface="Georgia"/>
                <a:cs typeface="Georgia"/>
              </a:rPr>
              <a:t>platform-as-a-service</a:t>
            </a:r>
            <a:r>
              <a:rPr sz="1200" spc="-170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providers.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50">
              <a:latin typeface="Times New Roman"/>
              <a:cs typeface="Times New Roman"/>
            </a:endParaRPr>
          </a:p>
          <a:p>
            <a:pPr marL="572770" lvl="1" indent="-560070">
              <a:lnSpc>
                <a:spcPct val="100000"/>
              </a:lnSpc>
              <a:buFont typeface="Georgia"/>
              <a:buAutoNum type="arabicPeriod" startAt="3"/>
              <a:tabLst>
                <a:tab pos="572770" algn="l"/>
                <a:tab pos="573405" algn="l"/>
              </a:tabLst>
            </a:pPr>
            <a:r>
              <a:rPr sz="1700" b="1" spc="-15" dirty="0">
                <a:latin typeface="Georgia"/>
                <a:cs typeface="Georgia"/>
              </a:rPr>
              <a:t>MongoDB</a:t>
            </a:r>
            <a:endParaRPr sz="1700">
              <a:latin typeface="Georgia"/>
              <a:cs typeface="Georgia"/>
            </a:endParaRPr>
          </a:p>
          <a:p>
            <a:pPr marL="12700" marR="6350">
              <a:lnSpc>
                <a:spcPct val="100000"/>
              </a:lnSpc>
              <a:spcBef>
                <a:spcPts val="1090"/>
              </a:spcBef>
            </a:pPr>
            <a:r>
              <a:rPr sz="1200" spc="-35" dirty="0">
                <a:latin typeface="Georgia"/>
                <a:cs typeface="Georgia"/>
              </a:rPr>
              <a:t>MongoDB </a:t>
            </a:r>
            <a:r>
              <a:rPr sz="1200" spc="-20" dirty="0">
                <a:latin typeface="Georgia"/>
                <a:cs typeface="Georgia"/>
              </a:rPr>
              <a:t>(</a:t>
            </a:r>
            <a:r>
              <a:rPr sz="1200" spc="-20" dirty="0">
                <a:latin typeface="Georgia"/>
                <a:cs typeface="Georgia"/>
                <a:hlinkClick r:id="rId2" action="ppaction://hlinksldjump"/>
              </a:rPr>
              <a:t>Wikipedia </a:t>
            </a:r>
            <a:r>
              <a:rPr sz="1200" spc="-40" dirty="0">
                <a:latin typeface="Georgia"/>
                <a:cs typeface="Georgia"/>
                <a:hlinkClick r:id="rId2" action="ppaction://hlinksldjump"/>
              </a:rPr>
              <a:t>contributors</a:t>
            </a:r>
            <a:r>
              <a:rPr sz="1200" spc="-40" dirty="0">
                <a:latin typeface="Georgia"/>
                <a:cs typeface="Georgia"/>
              </a:rPr>
              <a:t>,</a:t>
            </a:r>
            <a:r>
              <a:rPr sz="1200" spc="-40" dirty="0">
                <a:latin typeface="Georgia"/>
                <a:cs typeface="Georgia"/>
                <a:hlinkClick r:id="rId2" action="ppaction://hlinksldjump"/>
              </a:rPr>
              <a:t>2018e)</a:t>
            </a:r>
            <a:r>
              <a:rPr sz="1200" spc="-40" dirty="0">
                <a:latin typeface="Georgia"/>
                <a:cs typeface="Georgia"/>
              </a:rPr>
              <a:t>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50" dirty="0">
                <a:latin typeface="Georgia"/>
                <a:cs typeface="Georgia"/>
              </a:rPr>
              <a:t>free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50" dirty="0">
                <a:latin typeface="Georgia"/>
                <a:cs typeface="Georgia"/>
              </a:rPr>
              <a:t>open-source </a:t>
            </a:r>
            <a:r>
              <a:rPr sz="1200" spc="-40" dirty="0">
                <a:latin typeface="Georgia"/>
                <a:cs typeface="Georgia"/>
              </a:rPr>
              <a:t>cross-platform </a:t>
            </a:r>
            <a:r>
              <a:rPr sz="1200" spc="-45" dirty="0">
                <a:latin typeface="Georgia"/>
                <a:cs typeface="Georgia"/>
              </a:rPr>
              <a:t>document-  oriented </a:t>
            </a:r>
            <a:r>
              <a:rPr sz="1200" spc="-25" dirty="0">
                <a:latin typeface="Georgia"/>
                <a:cs typeface="Georgia"/>
              </a:rPr>
              <a:t>database </a:t>
            </a:r>
            <a:r>
              <a:rPr sz="1200" spc="-40" dirty="0">
                <a:latin typeface="Georgia"/>
                <a:cs typeface="Georgia"/>
              </a:rPr>
              <a:t>program. </a:t>
            </a:r>
            <a:r>
              <a:rPr sz="1200" spc="-30" dirty="0">
                <a:latin typeface="Georgia"/>
                <a:cs typeface="Georgia"/>
              </a:rPr>
              <a:t>Classified </a:t>
            </a:r>
            <a:r>
              <a:rPr sz="1200" spc="-40" dirty="0">
                <a:latin typeface="Georgia"/>
                <a:cs typeface="Georgia"/>
              </a:rPr>
              <a:t>as </a:t>
            </a:r>
            <a:r>
              <a:rPr sz="1200" spc="-25" dirty="0">
                <a:latin typeface="Georgia"/>
                <a:cs typeface="Georgia"/>
              </a:rPr>
              <a:t>a NoSQL database </a:t>
            </a:r>
            <a:r>
              <a:rPr sz="1200" spc="-40" dirty="0">
                <a:latin typeface="Georgia"/>
                <a:cs typeface="Georgia"/>
              </a:rPr>
              <a:t>program, </a:t>
            </a:r>
            <a:r>
              <a:rPr sz="1200" spc="-35" dirty="0">
                <a:latin typeface="Georgia"/>
                <a:cs typeface="Georgia"/>
              </a:rPr>
              <a:t>MongoDB </a:t>
            </a:r>
            <a:r>
              <a:rPr sz="1200" spc="-55" dirty="0">
                <a:latin typeface="Georgia"/>
                <a:cs typeface="Georgia"/>
              </a:rPr>
              <a:t>uses </a:t>
            </a:r>
            <a:r>
              <a:rPr sz="1200" spc="-35" dirty="0">
                <a:latin typeface="Georgia"/>
                <a:cs typeface="Georgia"/>
              </a:rPr>
              <a:t>JSON-like  </a:t>
            </a:r>
            <a:r>
              <a:rPr sz="1200" spc="-45" dirty="0">
                <a:latin typeface="Georgia"/>
                <a:cs typeface="Georgia"/>
              </a:rPr>
              <a:t>documents </a:t>
            </a:r>
            <a:r>
              <a:rPr sz="1200" spc="-20" dirty="0">
                <a:latin typeface="Georgia"/>
                <a:cs typeface="Georgia"/>
              </a:rPr>
              <a:t>with </a:t>
            </a:r>
            <a:r>
              <a:rPr sz="1200" spc="-35" dirty="0">
                <a:latin typeface="Georgia"/>
                <a:cs typeface="Georgia"/>
              </a:rPr>
              <a:t>schemata. MongoDB </a:t>
            </a:r>
            <a:r>
              <a:rPr sz="1200" spc="-45" dirty="0">
                <a:latin typeface="Georgia"/>
                <a:cs typeface="Georgia"/>
              </a:rPr>
              <a:t>is developed </a:t>
            </a:r>
            <a:r>
              <a:rPr sz="1200" spc="-20" dirty="0">
                <a:latin typeface="Georgia"/>
                <a:cs typeface="Georgia"/>
              </a:rPr>
              <a:t>by </a:t>
            </a:r>
            <a:r>
              <a:rPr sz="1200" spc="-35" dirty="0">
                <a:latin typeface="Georgia"/>
                <a:cs typeface="Georgia"/>
              </a:rPr>
              <a:t>MongoDB </a:t>
            </a:r>
            <a:r>
              <a:rPr sz="1200" spc="-30" dirty="0">
                <a:latin typeface="Georgia"/>
                <a:cs typeface="Georgia"/>
              </a:rPr>
              <a:t>Inc.,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40" dirty="0">
                <a:latin typeface="Georgia"/>
                <a:cs typeface="Georgia"/>
              </a:rPr>
              <a:t>published </a:t>
            </a:r>
            <a:r>
              <a:rPr sz="1200" spc="-50" dirty="0">
                <a:latin typeface="Georgia"/>
                <a:cs typeface="Georgia"/>
              </a:rPr>
              <a:t>under </a:t>
            </a:r>
            <a:r>
              <a:rPr sz="1200" spc="-25" dirty="0">
                <a:latin typeface="Georgia"/>
                <a:cs typeface="Georgia"/>
              </a:rPr>
              <a:t>a  </a:t>
            </a:r>
            <a:r>
              <a:rPr sz="1200" spc="-45" dirty="0">
                <a:latin typeface="Georgia"/>
                <a:cs typeface="Georgia"/>
              </a:rPr>
              <a:t>combination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40" dirty="0">
                <a:latin typeface="Georgia"/>
                <a:cs typeface="Georgia"/>
              </a:rPr>
              <a:t>Server Side </a:t>
            </a:r>
            <a:r>
              <a:rPr sz="1200" spc="-15" dirty="0">
                <a:latin typeface="Georgia"/>
                <a:cs typeface="Georgia"/>
              </a:rPr>
              <a:t>Public </a:t>
            </a:r>
            <a:r>
              <a:rPr sz="1200" spc="-45" dirty="0">
                <a:latin typeface="Georgia"/>
                <a:cs typeface="Georgia"/>
              </a:rPr>
              <a:t>License and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30" dirty="0">
                <a:latin typeface="Georgia"/>
                <a:cs typeface="Georgia"/>
              </a:rPr>
              <a:t>Apache</a:t>
            </a:r>
            <a:r>
              <a:rPr sz="1200" spc="-120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License.</a:t>
            </a:r>
            <a:endParaRPr sz="1200">
              <a:latin typeface="Georgia"/>
              <a:cs typeface="Georgia"/>
            </a:endParaRPr>
          </a:p>
          <a:p>
            <a:pPr marL="12700" marR="5715">
              <a:lnSpc>
                <a:spcPct val="100000"/>
              </a:lnSpc>
              <a:spcBef>
                <a:spcPts val="15"/>
              </a:spcBef>
              <a:tabLst>
                <a:tab pos="3150870" algn="l"/>
              </a:tabLst>
            </a:pPr>
            <a:r>
              <a:rPr sz="1200" spc="-35" dirty="0">
                <a:latin typeface="Georgia"/>
                <a:cs typeface="Georgia"/>
              </a:rPr>
              <a:t>MongoDB   </a:t>
            </a:r>
            <a:r>
              <a:rPr sz="1200" spc="-45" dirty="0">
                <a:latin typeface="Georgia"/>
                <a:cs typeface="Georgia"/>
              </a:rPr>
              <a:t>is   </a:t>
            </a:r>
            <a:r>
              <a:rPr sz="1200" spc="-50" dirty="0">
                <a:latin typeface="Georgia"/>
                <a:cs typeface="Georgia"/>
              </a:rPr>
              <a:t>used   </a:t>
            </a:r>
            <a:r>
              <a:rPr sz="1200" spc="-10" dirty="0">
                <a:latin typeface="Georgia"/>
                <a:cs typeface="Georgia"/>
              </a:rPr>
              <a:t>via  </a:t>
            </a:r>
            <a:r>
              <a:rPr sz="1200" spc="-30" dirty="0">
                <a:latin typeface="Georgia"/>
                <a:cs typeface="Georgia"/>
              </a:rPr>
              <a:t>mLab  </a:t>
            </a:r>
            <a:r>
              <a:rPr sz="1200" spc="-45" dirty="0">
                <a:latin typeface="Georgia"/>
                <a:cs typeface="Georgia"/>
              </a:rPr>
              <a:t>in</a:t>
            </a:r>
            <a:r>
              <a:rPr sz="1200" spc="-65" dirty="0">
                <a:latin typeface="Georgia"/>
                <a:cs typeface="Georgia"/>
              </a:rPr>
              <a:t> </a:t>
            </a:r>
            <a:r>
              <a:rPr sz="1200" spc="-25" dirty="0">
                <a:latin typeface="Georgia"/>
                <a:cs typeface="Georgia"/>
              </a:rPr>
              <a:t>this </a:t>
            </a:r>
            <a:r>
              <a:rPr sz="1200" spc="35" dirty="0">
                <a:latin typeface="Georgia"/>
                <a:cs typeface="Georgia"/>
              </a:rPr>
              <a:t> </a:t>
            </a:r>
            <a:r>
              <a:rPr sz="1200" spc="-15" dirty="0">
                <a:latin typeface="Georgia"/>
                <a:cs typeface="Georgia"/>
              </a:rPr>
              <a:t>project.	</a:t>
            </a:r>
            <a:r>
              <a:rPr sz="1200" spc="-10" dirty="0">
                <a:latin typeface="Georgia"/>
                <a:cs typeface="Georgia"/>
              </a:rPr>
              <a:t>And </a:t>
            </a:r>
            <a:r>
              <a:rPr sz="1200" spc="-55" dirty="0">
                <a:latin typeface="Georgia"/>
                <a:cs typeface="Georgia"/>
              </a:rPr>
              <a:t>Mongoose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60" dirty="0">
                <a:latin typeface="Georgia"/>
                <a:cs typeface="Georgia"/>
              </a:rPr>
              <a:t>chosen </a:t>
            </a:r>
            <a:r>
              <a:rPr sz="1200" spc="-40" dirty="0">
                <a:latin typeface="Georgia"/>
                <a:cs typeface="Georgia"/>
              </a:rPr>
              <a:t>as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5" dirty="0">
                <a:latin typeface="Georgia"/>
                <a:cs typeface="Georgia"/>
              </a:rPr>
              <a:t>ORM(Object-  </a:t>
            </a:r>
            <a:r>
              <a:rPr sz="1200" spc="-30" dirty="0">
                <a:latin typeface="Georgia"/>
                <a:cs typeface="Georgia"/>
              </a:rPr>
              <a:t>relational</a:t>
            </a:r>
            <a:r>
              <a:rPr sz="1200" spc="95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</a:rPr>
              <a:t>mapping).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50">
              <a:latin typeface="Times New Roman"/>
              <a:cs typeface="Times New Roman"/>
            </a:endParaRPr>
          </a:p>
          <a:p>
            <a:pPr marL="572770" lvl="1" indent="-560070">
              <a:lnSpc>
                <a:spcPct val="100000"/>
              </a:lnSpc>
              <a:buFont typeface="Georgia"/>
              <a:buAutoNum type="arabicPeriod" startAt="4"/>
              <a:tabLst>
                <a:tab pos="572770" algn="l"/>
                <a:tab pos="573405" algn="l"/>
              </a:tabLst>
            </a:pPr>
            <a:r>
              <a:rPr sz="1700" b="1" spc="-55" dirty="0">
                <a:latin typeface="Georgia"/>
                <a:cs typeface="Georgia"/>
              </a:rPr>
              <a:t>Express</a:t>
            </a:r>
            <a:endParaRPr sz="1700">
              <a:latin typeface="Georgia"/>
              <a:cs typeface="Georgia"/>
            </a:endParaRPr>
          </a:p>
          <a:p>
            <a:pPr marL="12700" marR="6350">
              <a:lnSpc>
                <a:spcPct val="100000"/>
              </a:lnSpc>
              <a:spcBef>
                <a:spcPts val="1090"/>
              </a:spcBef>
            </a:pPr>
            <a:r>
              <a:rPr sz="1200" spc="-30" dirty="0">
                <a:latin typeface="Georgia"/>
                <a:cs typeface="Georgia"/>
              </a:rPr>
              <a:t>Express, </a:t>
            </a:r>
            <a:r>
              <a:rPr sz="1200" spc="-20" dirty="0">
                <a:latin typeface="Georgia"/>
                <a:cs typeface="Georgia"/>
              </a:rPr>
              <a:t>(</a:t>
            </a:r>
            <a:r>
              <a:rPr sz="1200" spc="-20" dirty="0">
                <a:latin typeface="Georgia"/>
                <a:cs typeface="Georgia"/>
                <a:hlinkClick r:id="rId2" action="ppaction://hlinksldjump"/>
              </a:rPr>
              <a:t>Wikipedia </a:t>
            </a:r>
            <a:r>
              <a:rPr sz="1200" spc="-40" dirty="0">
                <a:latin typeface="Georgia"/>
                <a:cs typeface="Georgia"/>
                <a:hlinkClick r:id="rId2" action="ppaction://hlinksldjump"/>
              </a:rPr>
              <a:t>contributors</a:t>
            </a:r>
            <a:r>
              <a:rPr sz="1200" spc="-40" dirty="0">
                <a:latin typeface="Georgia"/>
                <a:cs typeface="Georgia"/>
              </a:rPr>
              <a:t>,</a:t>
            </a:r>
            <a:r>
              <a:rPr sz="1200" spc="-40" dirty="0">
                <a:latin typeface="Georgia"/>
                <a:cs typeface="Georgia"/>
                <a:hlinkClick r:id="rId2" action="ppaction://hlinksldjump"/>
              </a:rPr>
              <a:t>2018a)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55" dirty="0">
                <a:latin typeface="Georgia"/>
                <a:cs typeface="Georgia"/>
              </a:rPr>
              <a:t>web </a:t>
            </a:r>
            <a:r>
              <a:rPr sz="1200" spc="-45" dirty="0">
                <a:latin typeface="Georgia"/>
                <a:cs typeface="Georgia"/>
              </a:rPr>
              <a:t>server </a:t>
            </a:r>
            <a:r>
              <a:rPr sz="1200" spc="-15" dirty="0">
                <a:latin typeface="Georgia"/>
                <a:cs typeface="Georgia"/>
              </a:rPr>
              <a:t>built </a:t>
            </a:r>
            <a:r>
              <a:rPr sz="1200" spc="-65" dirty="0">
                <a:latin typeface="Georgia"/>
                <a:cs typeface="Georgia"/>
              </a:rPr>
              <a:t>on </a:t>
            </a:r>
            <a:r>
              <a:rPr sz="1200" spc="-30" dirty="0">
                <a:latin typeface="Georgia"/>
                <a:cs typeface="Georgia"/>
              </a:rPr>
              <a:t>Node.js, </a:t>
            </a:r>
            <a:r>
              <a:rPr sz="1200" spc="-55" dirty="0">
                <a:latin typeface="Georgia"/>
                <a:cs typeface="Georgia"/>
              </a:rPr>
              <a:t>forms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45" dirty="0">
                <a:latin typeface="Georgia"/>
                <a:cs typeface="Georgia"/>
              </a:rPr>
              <a:t>middle </a:t>
            </a:r>
            <a:r>
              <a:rPr sz="1200" spc="-25" dirty="0">
                <a:latin typeface="Georgia"/>
                <a:cs typeface="Georgia"/>
              </a:rPr>
              <a:t>tier </a:t>
            </a:r>
            <a:r>
              <a:rPr sz="1200" spc="-50" dirty="0">
                <a:latin typeface="Georgia"/>
                <a:cs typeface="Georgia"/>
              </a:rPr>
              <a:t>or 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55" dirty="0">
                <a:latin typeface="Georgia"/>
                <a:cs typeface="Georgia"/>
              </a:rPr>
              <a:t>web </a:t>
            </a:r>
            <a:r>
              <a:rPr sz="1200" spc="-40" dirty="0">
                <a:latin typeface="Georgia"/>
                <a:cs typeface="Georgia"/>
              </a:rPr>
              <a:t>server. </a:t>
            </a:r>
            <a:r>
              <a:rPr sz="1200" spc="-5" dirty="0">
                <a:latin typeface="Georgia"/>
                <a:cs typeface="Georgia"/>
              </a:rPr>
              <a:t>It </a:t>
            </a:r>
            <a:r>
              <a:rPr sz="1200" spc="-55" dirty="0">
                <a:latin typeface="Georgia"/>
                <a:cs typeface="Georgia"/>
              </a:rPr>
              <a:t>defines </a:t>
            </a:r>
            <a:r>
              <a:rPr sz="1200" spc="-35" dirty="0">
                <a:latin typeface="Georgia"/>
                <a:cs typeface="Georgia"/>
              </a:rPr>
              <a:t>routes, specifications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20" dirty="0">
                <a:latin typeface="Georgia"/>
                <a:cs typeface="Georgia"/>
              </a:rPr>
              <a:t>what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55" dirty="0">
                <a:latin typeface="Georgia"/>
                <a:cs typeface="Georgia"/>
              </a:rPr>
              <a:t>do when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40" dirty="0">
                <a:latin typeface="Georgia"/>
                <a:cs typeface="Georgia"/>
              </a:rPr>
              <a:t>HTTP </a:t>
            </a:r>
            <a:r>
              <a:rPr sz="1200" spc="-40" dirty="0">
                <a:latin typeface="Georgia"/>
                <a:cs typeface="Georgia"/>
              </a:rPr>
              <a:t>request matching </a:t>
            </a:r>
            <a:r>
              <a:rPr sz="1200" spc="-25" dirty="0">
                <a:latin typeface="Georgia"/>
                <a:cs typeface="Georgia"/>
              </a:rPr>
              <a:t>a  </a:t>
            </a:r>
            <a:r>
              <a:rPr sz="1200" spc="-30" dirty="0">
                <a:latin typeface="Georgia"/>
                <a:cs typeface="Georgia"/>
              </a:rPr>
              <a:t>certain </a:t>
            </a:r>
            <a:r>
              <a:rPr sz="1200" spc="-20" dirty="0">
                <a:latin typeface="Georgia"/>
                <a:cs typeface="Georgia"/>
              </a:rPr>
              <a:t>pattern </a:t>
            </a:r>
            <a:r>
              <a:rPr sz="1200" spc="-35" dirty="0">
                <a:latin typeface="Georgia"/>
                <a:cs typeface="Georgia"/>
              </a:rPr>
              <a:t>arrives. </a:t>
            </a: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40" dirty="0">
                <a:latin typeface="Georgia"/>
                <a:cs typeface="Georgia"/>
              </a:rPr>
              <a:t>matching </a:t>
            </a:r>
            <a:r>
              <a:rPr sz="1200" spc="-35" dirty="0">
                <a:latin typeface="Georgia"/>
                <a:cs typeface="Georgia"/>
              </a:rPr>
              <a:t>specification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35" dirty="0">
                <a:latin typeface="Georgia"/>
                <a:cs typeface="Georgia"/>
              </a:rPr>
              <a:t>regular </a:t>
            </a:r>
            <a:r>
              <a:rPr sz="1200" spc="-50" dirty="0">
                <a:latin typeface="Georgia"/>
                <a:cs typeface="Georgia"/>
              </a:rPr>
              <a:t>expression </a:t>
            </a:r>
            <a:r>
              <a:rPr sz="1200" spc="-25" dirty="0">
                <a:latin typeface="Georgia"/>
                <a:cs typeface="Georgia"/>
              </a:rPr>
              <a:t>(regex) </a:t>
            </a:r>
            <a:r>
              <a:rPr sz="1200" spc="-40" dirty="0">
                <a:latin typeface="Georgia"/>
                <a:cs typeface="Georgia"/>
              </a:rPr>
              <a:t>based and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25" dirty="0">
                <a:latin typeface="Georgia"/>
                <a:cs typeface="Georgia"/>
              </a:rPr>
              <a:t>very  </a:t>
            </a:r>
            <a:r>
              <a:rPr sz="1200" spc="-30" dirty="0">
                <a:latin typeface="Georgia"/>
                <a:cs typeface="Georgia"/>
              </a:rPr>
              <a:t>flexible. </a:t>
            </a: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35" dirty="0">
                <a:latin typeface="Georgia"/>
                <a:cs typeface="Georgia"/>
              </a:rPr>
              <a:t>what-to-do </a:t>
            </a:r>
            <a:r>
              <a:rPr sz="1200" spc="-15" dirty="0">
                <a:latin typeface="Georgia"/>
                <a:cs typeface="Georgia"/>
              </a:rPr>
              <a:t>part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15" dirty="0">
                <a:latin typeface="Georgia"/>
                <a:cs typeface="Georgia"/>
              </a:rPr>
              <a:t>just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35" dirty="0">
                <a:latin typeface="Georgia"/>
                <a:cs typeface="Georgia"/>
              </a:rPr>
              <a:t>function </a:t>
            </a:r>
            <a:r>
              <a:rPr sz="1200" dirty="0">
                <a:latin typeface="Georgia"/>
                <a:cs typeface="Georgia"/>
              </a:rPr>
              <a:t>that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40" dirty="0">
                <a:latin typeface="Georgia"/>
                <a:cs typeface="Georgia"/>
              </a:rPr>
              <a:t>given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45" dirty="0">
                <a:latin typeface="Georgia"/>
                <a:cs typeface="Georgia"/>
              </a:rPr>
              <a:t>parsed </a:t>
            </a:r>
            <a:r>
              <a:rPr sz="1200" spc="40" dirty="0">
                <a:latin typeface="Georgia"/>
                <a:cs typeface="Georgia"/>
              </a:rPr>
              <a:t>HTTP </a:t>
            </a:r>
            <a:r>
              <a:rPr sz="1200" spc="-35" dirty="0">
                <a:latin typeface="Georgia"/>
                <a:cs typeface="Georgia"/>
              </a:rPr>
              <a:t>request. Express  </a:t>
            </a:r>
            <a:r>
              <a:rPr sz="1200" spc="-45" dirty="0">
                <a:latin typeface="Georgia"/>
                <a:cs typeface="Georgia"/>
              </a:rPr>
              <a:t>parses </a:t>
            </a:r>
            <a:r>
              <a:rPr sz="1200" spc="-40" dirty="0">
                <a:latin typeface="Georgia"/>
                <a:cs typeface="Georgia"/>
              </a:rPr>
              <a:t>request </a:t>
            </a:r>
            <a:r>
              <a:rPr sz="1200" spc="-5" dirty="0">
                <a:latin typeface="Georgia"/>
                <a:cs typeface="Georgia"/>
              </a:rPr>
              <a:t>URL, </a:t>
            </a:r>
            <a:r>
              <a:rPr sz="1200" spc="-45" dirty="0">
                <a:latin typeface="Georgia"/>
                <a:cs typeface="Georgia"/>
              </a:rPr>
              <a:t>headers, </a:t>
            </a:r>
            <a:r>
              <a:rPr sz="1200" spc="-40" dirty="0">
                <a:latin typeface="Georgia"/>
                <a:cs typeface="Georgia"/>
              </a:rPr>
              <a:t>and parameters </a:t>
            </a:r>
            <a:r>
              <a:rPr sz="1200" spc="-45" dirty="0">
                <a:latin typeface="Georgia"/>
                <a:cs typeface="Georgia"/>
              </a:rPr>
              <a:t>for </a:t>
            </a:r>
            <a:r>
              <a:rPr sz="1200" spc="-35" dirty="0">
                <a:latin typeface="Georgia"/>
                <a:cs typeface="Georgia"/>
              </a:rPr>
              <a:t>us. </a:t>
            </a:r>
            <a:r>
              <a:rPr sz="1200" spc="-25" dirty="0">
                <a:latin typeface="Georgia"/>
                <a:cs typeface="Georgia"/>
              </a:rPr>
              <a:t>On the </a:t>
            </a:r>
            <a:r>
              <a:rPr sz="1200" spc="-55" dirty="0">
                <a:latin typeface="Georgia"/>
                <a:cs typeface="Georgia"/>
              </a:rPr>
              <a:t>response </a:t>
            </a:r>
            <a:r>
              <a:rPr sz="1200" spc="-40" dirty="0">
                <a:latin typeface="Georgia"/>
                <a:cs typeface="Georgia"/>
              </a:rPr>
              <a:t>side, </a:t>
            </a:r>
            <a:r>
              <a:rPr sz="1200" spc="5" dirty="0">
                <a:latin typeface="Georgia"/>
                <a:cs typeface="Georgia"/>
              </a:rPr>
              <a:t>it </a:t>
            </a:r>
            <a:r>
              <a:rPr sz="1200" spc="-35" dirty="0">
                <a:latin typeface="Georgia"/>
                <a:cs typeface="Georgia"/>
              </a:rPr>
              <a:t>has, </a:t>
            </a:r>
            <a:r>
              <a:rPr sz="1200" spc="-40" dirty="0">
                <a:latin typeface="Georgia"/>
                <a:cs typeface="Georgia"/>
              </a:rPr>
              <a:t>as </a:t>
            </a:r>
            <a:r>
              <a:rPr sz="1200" spc="-25" dirty="0">
                <a:latin typeface="Georgia"/>
                <a:cs typeface="Georgia"/>
              </a:rPr>
              <a:t>expected, </a:t>
            </a:r>
            <a:r>
              <a:rPr sz="1200" spc="-20" dirty="0">
                <a:latin typeface="Georgia"/>
                <a:cs typeface="Georgia"/>
              </a:rPr>
              <a:t>all 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25" dirty="0">
                <a:latin typeface="Georgia"/>
                <a:cs typeface="Georgia"/>
              </a:rPr>
              <a:t>the functionality </a:t>
            </a:r>
            <a:r>
              <a:rPr sz="1200" spc="-45" dirty="0">
                <a:latin typeface="Georgia"/>
                <a:cs typeface="Georgia"/>
              </a:rPr>
              <a:t>required </a:t>
            </a:r>
            <a:r>
              <a:rPr sz="1200" spc="-20" dirty="0">
                <a:latin typeface="Georgia"/>
                <a:cs typeface="Georgia"/>
              </a:rPr>
              <a:t>by </a:t>
            </a:r>
            <a:r>
              <a:rPr sz="1200" spc="-55" dirty="0">
                <a:latin typeface="Georgia"/>
                <a:cs typeface="Georgia"/>
              </a:rPr>
              <a:t>web </a:t>
            </a:r>
            <a:r>
              <a:rPr sz="1200" spc="-30" dirty="0">
                <a:latin typeface="Georgia"/>
                <a:cs typeface="Georgia"/>
              </a:rPr>
              <a:t>applications </a:t>
            </a:r>
            <a:r>
              <a:rPr sz="1200" spc="-40" dirty="0">
                <a:latin typeface="Georgia"/>
                <a:cs typeface="Georgia"/>
              </a:rPr>
              <a:t>including </a:t>
            </a:r>
            <a:r>
              <a:rPr sz="1200" spc="-25" dirty="0">
                <a:latin typeface="Georgia"/>
                <a:cs typeface="Georgia"/>
              </a:rPr>
              <a:t>setting </a:t>
            </a:r>
            <a:r>
              <a:rPr sz="1200" spc="-50" dirty="0">
                <a:latin typeface="Georgia"/>
                <a:cs typeface="Georgia"/>
              </a:rPr>
              <a:t>response </a:t>
            </a:r>
            <a:r>
              <a:rPr sz="1200" spc="-40" dirty="0">
                <a:latin typeface="Georgia"/>
                <a:cs typeface="Georgia"/>
              </a:rPr>
              <a:t>codes, </a:t>
            </a:r>
            <a:r>
              <a:rPr sz="1200" spc="-25" dirty="0">
                <a:latin typeface="Georgia"/>
                <a:cs typeface="Georgia"/>
              </a:rPr>
              <a:t>setting </a:t>
            </a:r>
            <a:r>
              <a:rPr sz="1200" spc="-40" dirty="0">
                <a:latin typeface="Georgia"/>
                <a:cs typeface="Georgia"/>
              </a:rPr>
              <a:t>cookies,  </a:t>
            </a:r>
            <a:r>
              <a:rPr sz="1200" spc="-50" dirty="0">
                <a:latin typeface="Georgia"/>
                <a:cs typeface="Georgia"/>
              </a:rPr>
              <a:t>sending </a:t>
            </a:r>
            <a:r>
              <a:rPr sz="1200" spc="-40" dirty="0">
                <a:latin typeface="Georgia"/>
                <a:cs typeface="Georgia"/>
              </a:rPr>
              <a:t>custom </a:t>
            </a:r>
            <a:r>
              <a:rPr sz="1200" spc="-45" dirty="0">
                <a:latin typeface="Georgia"/>
                <a:cs typeface="Georgia"/>
              </a:rPr>
              <a:t>headers,</a:t>
            </a:r>
            <a:r>
              <a:rPr sz="1200" spc="-100" dirty="0">
                <a:latin typeface="Georgia"/>
                <a:cs typeface="Georgia"/>
              </a:rPr>
              <a:t> </a:t>
            </a:r>
            <a:r>
              <a:rPr sz="1200" spc="-15" dirty="0">
                <a:latin typeface="Georgia"/>
                <a:cs typeface="Georgia"/>
              </a:rPr>
              <a:t>etc.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572770" lvl="1" indent="-560070">
              <a:lnSpc>
                <a:spcPct val="100000"/>
              </a:lnSpc>
              <a:spcBef>
                <a:spcPts val="700"/>
              </a:spcBef>
              <a:buFont typeface="Georgia"/>
              <a:buAutoNum type="arabicPeriod" startAt="5"/>
              <a:tabLst>
                <a:tab pos="572770" algn="l"/>
                <a:tab pos="573405" algn="l"/>
              </a:tabLst>
            </a:pPr>
            <a:r>
              <a:rPr sz="1700" b="1" spc="-10" dirty="0">
                <a:latin typeface="Georgia"/>
                <a:cs typeface="Georgia"/>
              </a:rPr>
              <a:t>React</a:t>
            </a:r>
            <a:endParaRPr sz="1700"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  <a:spcBef>
                <a:spcPts val="1090"/>
              </a:spcBef>
            </a:pPr>
            <a:r>
              <a:rPr sz="1200" spc="-10" dirty="0">
                <a:latin typeface="Georgia"/>
                <a:cs typeface="Georgia"/>
              </a:rPr>
              <a:t>React </a:t>
            </a:r>
            <a:r>
              <a:rPr sz="1200" spc="-20" dirty="0">
                <a:latin typeface="Georgia"/>
                <a:cs typeface="Georgia"/>
              </a:rPr>
              <a:t>(</a:t>
            </a:r>
            <a:r>
              <a:rPr sz="1200" spc="-20" dirty="0">
                <a:latin typeface="Georgia"/>
                <a:cs typeface="Georgia"/>
                <a:hlinkClick r:id="rId2" action="ppaction://hlinksldjump"/>
              </a:rPr>
              <a:t>Wikipedia </a:t>
            </a:r>
            <a:r>
              <a:rPr sz="1200" spc="-40" dirty="0">
                <a:latin typeface="Georgia"/>
                <a:cs typeface="Georgia"/>
                <a:hlinkClick r:id="rId2" action="ppaction://hlinksldjump"/>
              </a:rPr>
              <a:t>contributors</a:t>
            </a:r>
            <a:r>
              <a:rPr sz="1200" spc="-40" dirty="0">
                <a:latin typeface="Georgia"/>
                <a:cs typeface="Georgia"/>
              </a:rPr>
              <a:t>,20</a:t>
            </a:r>
            <a:r>
              <a:rPr sz="1200" spc="-40" dirty="0">
                <a:latin typeface="Georgia"/>
                <a:cs typeface="Georgia"/>
                <a:hlinkClick r:id="rId2" action="ppaction://hlinksldjump"/>
              </a:rPr>
              <a:t>18g)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50" dirty="0">
                <a:latin typeface="Georgia"/>
                <a:cs typeface="Georgia"/>
              </a:rPr>
              <a:t>front-end </a:t>
            </a:r>
            <a:r>
              <a:rPr sz="1200" spc="-35" dirty="0">
                <a:latin typeface="Georgia"/>
                <a:cs typeface="Georgia"/>
              </a:rPr>
              <a:t>technology </a:t>
            </a:r>
            <a:r>
              <a:rPr sz="1200" spc="-55" dirty="0">
                <a:latin typeface="Georgia"/>
                <a:cs typeface="Georgia"/>
              </a:rPr>
              <a:t>from </a:t>
            </a:r>
            <a:r>
              <a:rPr sz="1200" spc="-35" dirty="0">
                <a:latin typeface="Georgia"/>
                <a:cs typeface="Georgia"/>
              </a:rPr>
              <a:t>Facebook. </a:t>
            </a:r>
            <a:r>
              <a:rPr sz="1200" spc="-25" dirty="0">
                <a:latin typeface="Georgia"/>
                <a:cs typeface="Georgia"/>
              </a:rPr>
              <a:t>It?s </a:t>
            </a:r>
            <a:r>
              <a:rPr sz="1200" spc="-30" dirty="0">
                <a:latin typeface="Georgia"/>
                <a:cs typeface="Georgia"/>
              </a:rPr>
              <a:t>not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35" dirty="0">
                <a:latin typeface="Georgia"/>
                <a:cs typeface="Georgia"/>
              </a:rPr>
              <a:t>full-  </a:t>
            </a:r>
            <a:r>
              <a:rPr sz="1200" spc="-45" dirty="0">
                <a:latin typeface="Georgia"/>
                <a:cs typeface="Georgia"/>
              </a:rPr>
              <a:t>fledged </a:t>
            </a:r>
            <a:r>
              <a:rPr sz="1200" spc="25" dirty="0">
                <a:latin typeface="Georgia"/>
                <a:cs typeface="Georgia"/>
              </a:rPr>
              <a:t>MVC </a:t>
            </a:r>
            <a:r>
              <a:rPr sz="1200" spc="-45" dirty="0">
                <a:latin typeface="Georgia"/>
                <a:cs typeface="Georgia"/>
              </a:rPr>
              <a:t>framework, </a:t>
            </a:r>
            <a:r>
              <a:rPr sz="1200" spc="-10" dirty="0">
                <a:latin typeface="Georgia"/>
                <a:cs typeface="Georgia"/>
              </a:rPr>
              <a:t>but </a:t>
            </a:r>
            <a:r>
              <a:rPr sz="1200" spc="-20" dirty="0">
                <a:latin typeface="Georgia"/>
                <a:cs typeface="Georgia"/>
              </a:rPr>
              <a:t>it?s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30" dirty="0">
                <a:latin typeface="Georgia"/>
                <a:cs typeface="Georgia"/>
              </a:rPr>
              <a:t>JavaScript </a:t>
            </a:r>
            <a:r>
              <a:rPr sz="1200" spc="-20" dirty="0">
                <a:latin typeface="Georgia"/>
                <a:cs typeface="Georgia"/>
              </a:rPr>
              <a:t>library </a:t>
            </a:r>
            <a:r>
              <a:rPr sz="1200" spc="-45" dirty="0">
                <a:latin typeface="Georgia"/>
                <a:cs typeface="Georgia"/>
              </a:rPr>
              <a:t>for </a:t>
            </a:r>
            <a:r>
              <a:rPr sz="1200" spc="-35" dirty="0">
                <a:latin typeface="Georgia"/>
                <a:cs typeface="Georgia"/>
              </a:rPr>
              <a:t>building </a:t>
            </a:r>
            <a:r>
              <a:rPr sz="1200" spc="-50" dirty="0">
                <a:latin typeface="Georgia"/>
                <a:cs typeface="Georgia"/>
              </a:rPr>
              <a:t>user </a:t>
            </a:r>
            <a:r>
              <a:rPr sz="1200" spc="-35" dirty="0">
                <a:latin typeface="Georgia"/>
                <a:cs typeface="Georgia"/>
              </a:rPr>
              <a:t>interfaces, </a:t>
            </a:r>
            <a:r>
              <a:rPr sz="1200" spc="-60" dirty="0">
                <a:latin typeface="Georgia"/>
                <a:cs typeface="Georgia"/>
              </a:rPr>
              <a:t>so </a:t>
            </a:r>
            <a:r>
              <a:rPr sz="1200" spc="-45" dirty="0">
                <a:latin typeface="Georgia"/>
                <a:cs typeface="Georgia"/>
              </a:rPr>
              <a:t>in </a:t>
            </a:r>
            <a:r>
              <a:rPr sz="1200" spc="-70" dirty="0">
                <a:latin typeface="Georgia"/>
                <a:cs typeface="Georgia"/>
              </a:rPr>
              <a:t>some </a:t>
            </a:r>
            <a:r>
              <a:rPr sz="1200" spc="-60" dirty="0">
                <a:latin typeface="Georgia"/>
                <a:cs typeface="Georgia"/>
              </a:rPr>
              <a:t>sense  </a:t>
            </a:r>
            <a:r>
              <a:rPr sz="1200" spc="-20" dirty="0">
                <a:latin typeface="Georgia"/>
                <a:cs typeface="Georgia"/>
              </a:rPr>
              <a:t>it?s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30" dirty="0">
                <a:latin typeface="Georgia"/>
                <a:cs typeface="Georgia"/>
              </a:rPr>
              <a:t>view </a:t>
            </a:r>
            <a:r>
              <a:rPr sz="1200" spc="-15" dirty="0">
                <a:latin typeface="Georgia"/>
                <a:cs typeface="Georgia"/>
              </a:rPr>
              <a:t>part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15" dirty="0">
                <a:latin typeface="Georgia"/>
                <a:cs typeface="Georgia"/>
              </a:rPr>
              <a:t>MVC. </a:t>
            </a:r>
            <a:r>
              <a:rPr sz="1200" spc="-65" dirty="0">
                <a:latin typeface="Georgia"/>
                <a:cs typeface="Georgia"/>
              </a:rPr>
              <a:t>We </a:t>
            </a:r>
            <a:r>
              <a:rPr sz="1200" spc="-55" dirty="0">
                <a:latin typeface="Georgia"/>
                <a:cs typeface="Georgia"/>
              </a:rPr>
              <a:t>use </a:t>
            </a:r>
            <a:r>
              <a:rPr sz="1200" spc="-10" dirty="0">
                <a:latin typeface="Georgia"/>
                <a:cs typeface="Georgia"/>
              </a:rPr>
              <a:t>React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50" dirty="0">
                <a:latin typeface="Georgia"/>
                <a:cs typeface="Georgia"/>
              </a:rPr>
              <a:t>render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30" dirty="0">
                <a:latin typeface="Georgia"/>
                <a:cs typeface="Georgia"/>
              </a:rPr>
              <a:t>view </a:t>
            </a:r>
            <a:r>
              <a:rPr sz="1200" spc="-40" dirty="0">
                <a:latin typeface="Georgia"/>
                <a:cs typeface="Georgia"/>
              </a:rPr>
              <a:t>because </a:t>
            </a:r>
            <a:r>
              <a:rPr sz="1200" spc="5" dirty="0">
                <a:latin typeface="Georgia"/>
                <a:cs typeface="Georgia"/>
              </a:rPr>
              <a:t>it </a:t>
            </a:r>
            <a:r>
              <a:rPr sz="1200" spc="-30" dirty="0">
                <a:latin typeface="Georgia"/>
                <a:cs typeface="Georgia"/>
              </a:rPr>
              <a:t>tries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45" dirty="0">
                <a:latin typeface="Georgia"/>
                <a:cs typeface="Georgia"/>
              </a:rPr>
              <a:t>solve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50" dirty="0">
                <a:latin typeface="Georgia"/>
                <a:cs typeface="Georgia"/>
              </a:rPr>
              <a:t>problem  </a:t>
            </a:r>
            <a:r>
              <a:rPr sz="1200" spc="-55" dirty="0">
                <a:latin typeface="Georgia"/>
                <a:cs typeface="Georgia"/>
              </a:rPr>
              <a:t>from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15" dirty="0">
                <a:latin typeface="Georgia"/>
                <a:cs typeface="Georgia"/>
              </a:rPr>
              <a:t>View </a:t>
            </a:r>
            <a:r>
              <a:rPr sz="1200" spc="-40" dirty="0">
                <a:latin typeface="Georgia"/>
                <a:cs typeface="Georgia"/>
              </a:rPr>
              <a:t>layer </a:t>
            </a:r>
            <a:r>
              <a:rPr sz="1200" spc="-20" dirty="0">
                <a:latin typeface="Georgia"/>
                <a:cs typeface="Georgia"/>
              </a:rPr>
              <a:t>by </a:t>
            </a:r>
            <a:r>
              <a:rPr sz="1200" spc="-30" dirty="0">
                <a:latin typeface="Georgia"/>
                <a:cs typeface="Georgia"/>
              </a:rPr>
              <a:t>creating </a:t>
            </a:r>
            <a:r>
              <a:rPr sz="1200" spc="-15" dirty="0">
                <a:latin typeface="Georgia"/>
                <a:cs typeface="Georgia"/>
              </a:rPr>
              <a:t>abstract </a:t>
            </a:r>
            <a:r>
              <a:rPr sz="1200" spc="-40" dirty="0">
                <a:latin typeface="Georgia"/>
                <a:cs typeface="Georgia"/>
              </a:rPr>
              <a:t>representations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30" dirty="0">
                <a:latin typeface="Georgia"/>
                <a:cs typeface="Georgia"/>
              </a:rPr>
              <a:t>views. </a:t>
            </a:r>
            <a:r>
              <a:rPr sz="1200" spc="-5" dirty="0">
                <a:latin typeface="Georgia"/>
                <a:cs typeface="Georgia"/>
              </a:rPr>
              <a:t>It </a:t>
            </a:r>
            <a:r>
              <a:rPr sz="1200" spc="-40" dirty="0">
                <a:latin typeface="Georgia"/>
                <a:cs typeface="Georgia"/>
              </a:rPr>
              <a:t>breaks </a:t>
            </a:r>
            <a:r>
              <a:rPr sz="1200" spc="-60" dirty="0">
                <a:latin typeface="Georgia"/>
                <a:cs typeface="Georgia"/>
              </a:rPr>
              <a:t>down </a:t>
            </a:r>
            <a:r>
              <a:rPr sz="1200" spc="-25" dirty="0">
                <a:latin typeface="Georgia"/>
                <a:cs typeface="Georgia"/>
              </a:rPr>
              <a:t>parts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25" dirty="0">
                <a:latin typeface="Georgia"/>
                <a:cs typeface="Georgia"/>
              </a:rPr>
              <a:t>the  </a:t>
            </a:r>
            <a:r>
              <a:rPr sz="1200" spc="-30" dirty="0">
                <a:latin typeface="Georgia"/>
                <a:cs typeface="Georgia"/>
              </a:rPr>
              <a:t>view </a:t>
            </a:r>
            <a:r>
              <a:rPr sz="1200" spc="-45" dirty="0">
                <a:latin typeface="Georgia"/>
                <a:cs typeface="Georgia"/>
              </a:rPr>
              <a:t>in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35" dirty="0">
                <a:latin typeface="Georgia"/>
                <a:cs typeface="Georgia"/>
              </a:rPr>
              <a:t>Components. </a:t>
            </a:r>
            <a:r>
              <a:rPr sz="1200" spc="-25" dirty="0">
                <a:latin typeface="Georgia"/>
                <a:cs typeface="Georgia"/>
              </a:rPr>
              <a:t>These </a:t>
            </a:r>
            <a:r>
              <a:rPr sz="1200" spc="-50" dirty="0">
                <a:latin typeface="Georgia"/>
                <a:cs typeface="Georgia"/>
              </a:rPr>
              <a:t>components </a:t>
            </a:r>
            <a:r>
              <a:rPr sz="1200" spc="-55" dirty="0">
                <a:latin typeface="Georgia"/>
                <a:cs typeface="Georgia"/>
              </a:rPr>
              <a:t>encompass </a:t>
            </a:r>
            <a:r>
              <a:rPr sz="1200" spc="-20" dirty="0">
                <a:latin typeface="Georgia"/>
                <a:cs typeface="Georgia"/>
              </a:rPr>
              <a:t>both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35" dirty="0">
                <a:latin typeface="Georgia"/>
                <a:cs typeface="Georgia"/>
              </a:rPr>
              <a:t>logic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45" dirty="0">
                <a:latin typeface="Georgia"/>
                <a:cs typeface="Georgia"/>
              </a:rPr>
              <a:t>handle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30" dirty="0">
                <a:latin typeface="Georgia"/>
                <a:cs typeface="Georgia"/>
              </a:rPr>
              <a:t>display </a:t>
            </a:r>
            <a:r>
              <a:rPr sz="1200" spc="-50" dirty="0">
                <a:latin typeface="Georgia"/>
                <a:cs typeface="Georgia"/>
              </a:rPr>
              <a:t>of  </a:t>
            </a:r>
            <a:r>
              <a:rPr sz="1200" spc="-30" dirty="0">
                <a:latin typeface="Georgia"/>
                <a:cs typeface="Georgia"/>
              </a:rPr>
              <a:t>view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and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25" dirty="0">
                <a:latin typeface="Georgia"/>
                <a:cs typeface="Georgia"/>
              </a:rPr>
              <a:t>the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-30" dirty="0">
                <a:latin typeface="Georgia"/>
                <a:cs typeface="Georgia"/>
              </a:rPr>
              <a:t>view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25" dirty="0">
                <a:latin typeface="Georgia"/>
                <a:cs typeface="Georgia"/>
              </a:rPr>
              <a:t>itself.</a:t>
            </a:r>
            <a:r>
              <a:rPr sz="1200" spc="235" dirty="0">
                <a:latin typeface="Georgia"/>
                <a:cs typeface="Georgia"/>
              </a:rPr>
              <a:t> </a:t>
            </a:r>
            <a:r>
              <a:rPr sz="1200" spc="-5" dirty="0">
                <a:latin typeface="Georgia"/>
                <a:cs typeface="Georgia"/>
              </a:rPr>
              <a:t>It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</a:rPr>
              <a:t>can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contain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-10" dirty="0">
                <a:latin typeface="Georgia"/>
                <a:cs typeface="Georgia"/>
              </a:rPr>
              <a:t>data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that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5" dirty="0">
                <a:latin typeface="Georgia"/>
                <a:cs typeface="Georgia"/>
              </a:rPr>
              <a:t>it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55" dirty="0">
                <a:latin typeface="Georgia"/>
                <a:cs typeface="Georgia"/>
              </a:rPr>
              <a:t>uses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15" dirty="0">
                <a:latin typeface="Georgia"/>
                <a:cs typeface="Georgia"/>
              </a:rPr>
              <a:t>to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-50" dirty="0">
                <a:latin typeface="Georgia"/>
                <a:cs typeface="Georgia"/>
              </a:rPr>
              <a:t>render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25" dirty="0">
                <a:latin typeface="Georgia"/>
                <a:cs typeface="Georgia"/>
              </a:rPr>
              <a:t>the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-15" dirty="0">
                <a:latin typeface="Georgia"/>
                <a:cs typeface="Georgia"/>
              </a:rPr>
              <a:t>state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50" dirty="0">
                <a:latin typeface="Georgia"/>
                <a:cs typeface="Georgia"/>
              </a:rPr>
              <a:t>of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25" dirty="0">
                <a:latin typeface="Georgia"/>
                <a:cs typeface="Georgia"/>
              </a:rPr>
              <a:t>the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-25" dirty="0">
                <a:latin typeface="Georgia"/>
                <a:cs typeface="Georgia"/>
              </a:rPr>
              <a:t>app.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572770" lvl="1" indent="-560070">
              <a:lnSpc>
                <a:spcPct val="100000"/>
              </a:lnSpc>
              <a:spcBef>
                <a:spcPts val="695"/>
              </a:spcBef>
              <a:buFont typeface="Georgia"/>
              <a:buAutoNum type="arabicPeriod" startAt="6"/>
              <a:tabLst>
                <a:tab pos="572770" algn="l"/>
                <a:tab pos="573405" algn="l"/>
              </a:tabLst>
            </a:pPr>
            <a:r>
              <a:rPr sz="1700" b="1" spc="-40" dirty="0">
                <a:latin typeface="Georgia"/>
                <a:cs typeface="Georgia"/>
              </a:rPr>
              <a:t>NodeJs</a:t>
            </a:r>
            <a:endParaRPr sz="1700"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  <a:spcBef>
                <a:spcPts val="1090"/>
              </a:spcBef>
            </a:pPr>
            <a:r>
              <a:rPr sz="1200" spc="-40" dirty="0">
                <a:latin typeface="Georgia"/>
                <a:cs typeface="Georgia"/>
              </a:rPr>
              <a:t>NodeJs, </a:t>
            </a:r>
            <a:r>
              <a:rPr sz="1200" spc="-20" dirty="0">
                <a:latin typeface="Georgia"/>
                <a:cs typeface="Georgia"/>
              </a:rPr>
              <a:t>(</a:t>
            </a:r>
            <a:r>
              <a:rPr sz="1200" spc="-20" dirty="0">
                <a:latin typeface="Georgia"/>
                <a:cs typeface="Georgia"/>
                <a:hlinkClick r:id="rId2" action="ppaction://hlinksldjump"/>
              </a:rPr>
              <a:t>Wikipedia </a:t>
            </a:r>
            <a:r>
              <a:rPr sz="1200" spc="-40" dirty="0">
                <a:latin typeface="Georgia"/>
                <a:cs typeface="Georgia"/>
                <a:hlinkClick r:id="rId2" action="ppaction://hlinksldjump"/>
              </a:rPr>
              <a:t>contributors</a:t>
            </a:r>
            <a:r>
              <a:rPr sz="1200" spc="-40" dirty="0">
                <a:latin typeface="Georgia"/>
                <a:cs typeface="Georgia"/>
              </a:rPr>
              <a:t>,</a:t>
            </a:r>
            <a:r>
              <a:rPr sz="1200" spc="-40" dirty="0">
                <a:latin typeface="Georgia"/>
                <a:cs typeface="Georgia"/>
                <a:hlinkClick r:id="rId2" action="ppaction://hlinksldjump"/>
              </a:rPr>
              <a:t>2018f)</a:t>
            </a:r>
            <a:r>
              <a:rPr sz="1200" spc="-40" dirty="0">
                <a:latin typeface="Georgia"/>
                <a:cs typeface="Georgia"/>
              </a:rPr>
              <a:t>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50" dirty="0">
                <a:latin typeface="Georgia"/>
                <a:cs typeface="Georgia"/>
              </a:rPr>
              <a:t>server-side </a:t>
            </a:r>
            <a:r>
              <a:rPr sz="1200" spc="-25" dirty="0">
                <a:latin typeface="Georgia"/>
                <a:cs typeface="Georgia"/>
              </a:rPr>
              <a:t>JavaScript </a:t>
            </a:r>
            <a:r>
              <a:rPr sz="1200" spc="-45" dirty="0">
                <a:latin typeface="Georgia"/>
                <a:cs typeface="Georgia"/>
              </a:rPr>
              <a:t>runtime environment, has </a:t>
            </a:r>
            <a:r>
              <a:rPr sz="1200" spc="-40" dirty="0">
                <a:latin typeface="Georgia"/>
                <a:cs typeface="Georgia"/>
              </a:rPr>
              <a:t>an  </a:t>
            </a:r>
            <a:r>
              <a:rPr sz="1200" spc="-45" dirty="0">
                <a:latin typeface="Georgia"/>
                <a:cs typeface="Georgia"/>
              </a:rPr>
              <a:t>asynchronous </a:t>
            </a:r>
            <a:r>
              <a:rPr sz="1200" spc="-40" dirty="0">
                <a:latin typeface="Georgia"/>
                <a:cs typeface="Georgia"/>
              </a:rPr>
              <a:t>eventdriven, </a:t>
            </a:r>
            <a:r>
              <a:rPr sz="1200" spc="-45" dirty="0">
                <a:latin typeface="Georgia"/>
                <a:cs typeface="Georgia"/>
              </a:rPr>
              <a:t>non-blocking </a:t>
            </a:r>
            <a:r>
              <a:rPr sz="1200" spc="-20" dirty="0">
                <a:latin typeface="Georgia"/>
                <a:cs typeface="Georgia"/>
              </a:rPr>
              <a:t>input/output </a:t>
            </a:r>
            <a:r>
              <a:rPr sz="1200" dirty="0">
                <a:latin typeface="Georgia"/>
                <a:cs typeface="Georgia"/>
              </a:rPr>
              <a:t>(I/O) </a:t>
            </a:r>
            <a:r>
              <a:rPr sz="1200" spc="-40" dirty="0">
                <a:latin typeface="Georgia"/>
                <a:cs typeface="Georgia"/>
              </a:rPr>
              <a:t>model, as </a:t>
            </a:r>
            <a:r>
              <a:rPr sz="1200" spc="-50" dirty="0">
                <a:latin typeface="Georgia"/>
                <a:cs typeface="Georgia"/>
              </a:rPr>
              <a:t>opposed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45" dirty="0">
                <a:latin typeface="Georgia"/>
                <a:cs typeface="Georgia"/>
              </a:rPr>
              <a:t>using </a:t>
            </a:r>
            <a:r>
              <a:rPr sz="1200" spc="-35" dirty="0">
                <a:latin typeface="Georgia"/>
                <a:cs typeface="Georgia"/>
              </a:rPr>
              <a:t>threads 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45" dirty="0">
                <a:latin typeface="Georgia"/>
                <a:cs typeface="Georgia"/>
              </a:rPr>
              <a:t>achieve </a:t>
            </a:r>
            <a:r>
              <a:rPr sz="1200" spc="-30" dirty="0">
                <a:latin typeface="Georgia"/>
                <a:cs typeface="Georgia"/>
              </a:rPr>
              <a:t>multitasking. </a:t>
            </a:r>
            <a:r>
              <a:rPr sz="1200" spc="-5" dirty="0">
                <a:latin typeface="Georgia"/>
                <a:cs typeface="Georgia"/>
              </a:rPr>
              <a:t>It </a:t>
            </a:r>
            <a:r>
              <a:rPr sz="1200" spc="-45" dirty="0">
                <a:latin typeface="Georgia"/>
                <a:cs typeface="Georgia"/>
              </a:rPr>
              <a:t>relies </a:t>
            </a:r>
            <a:r>
              <a:rPr sz="1200" spc="-25" dirty="0">
                <a:latin typeface="Georgia"/>
                <a:cs typeface="Georgia"/>
              </a:rPr>
              <a:t>heavily </a:t>
            </a:r>
            <a:r>
              <a:rPr sz="1200" spc="-65" dirty="0">
                <a:latin typeface="Georgia"/>
                <a:cs typeface="Georgia"/>
              </a:rPr>
              <a:t>on </a:t>
            </a:r>
            <a:r>
              <a:rPr sz="1200" spc="-30" dirty="0">
                <a:latin typeface="Georgia"/>
                <a:cs typeface="Georgia"/>
              </a:rPr>
              <a:t>callbacks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55" dirty="0">
                <a:latin typeface="Georgia"/>
                <a:cs typeface="Georgia"/>
              </a:rPr>
              <a:t>promises </a:t>
            </a:r>
            <a:r>
              <a:rPr sz="1200" spc="-15" dirty="0">
                <a:latin typeface="Georgia"/>
                <a:cs typeface="Georgia"/>
              </a:rPr>
              <a:t>to let </a:t>
            </a:r>
            <a:r>
              <a:rPr sz="1200" spc="-40" dirty="0">
                <a:latin typeface="Georgia"/>
                <a:cs typeface="Georgia"/>
              </a:rPr>
              <a:t>you </a:t>
            </a:r>
            <a:r>
              <a:rPr sz="1200" spc="-60" dirty="0">
                <a:latin typeface="Georgia"/>
                <a:cs typeface="Georgia"/>
              </a:rPr>
              <a:t>know </a:t>
            </a:r>
            <a:r>
              <a:rPr sz="1200" dirty="0">
                <a:latin typeface="Georgia"/>
                <a:cs typeface="Georgia"/>
              </a:rPr>
              <a:t>that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40" dirty="0">
                <a:latin typeface="Georgia"/>
                <a:cs typeface="Georgia"/>
              </a:rPr>
              <a:t>pending  </a:t>
            </a:r>
            <a:r>
              <a:rPr sz="1200" spc="-20" dirty="0">
                <a:latin typeface="Georgia"/>
                <a:cs typeface="Georgia"/>
              </a:rPr>
              <a:t>task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35" dirty="0">
                <a:latin typeface="Georgia"/>
                <a:cs typeface="Georgia"/>
              </a:rPr>
              <a:t>completed. Node.js </a:t>
            </a:r>
            <a:r>
              <a:rPr sz="1200" spc="-45" dirty="0">
                <a:latin typeface="Georgia"/>
                <a:cs typeface="Georgia"/>
              </a:rPr>
              <a:t>achieves </a:t>
            </a:r>
            <a:r>
              <a:rPr sz="1200" spc="-30" dirty="0">
                <a:latin typeface="Georgia"/>
                <a:cs typeface="Georgia"/>
              </a:rPr>
              <a:t>multitasking </a:t>
            </a:r>
            <a:r>
              <a:rPr sz="1200" spc="-45" dirty="0">
                <a:latin typeface="Georgia"/>
                <a:cs typeface="Georgia"/>
              </a:rPr>
              <a:t>using </a:t>
            </a:r>
            <a:r>
              <a:rPr sz="1200" spc="-40" dirty="0">
                <a:latin typeface="Georgia"/>
                <a:cs typeface="Georgia"/>
              </a:rPr>
              <a:t>an event-loop. </a:t>
            </a:r>
            <a:r>
              <a:rPr sz="1200" spc="-10" dirty="0">
                <a:latin typeface="Georgia"/>
                <a:cs typeface="Georgia"/>
              </a:rPr>
              <a:t>This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35" dirty="0">
                <a:latin typeface="Georgia"/>
                <a:cs typeface="Georgia"/>
              </a:rPr>
              <a:t>nothing </a:t>
            </a:r>
            <a:r>
              <a:rPr sz="1200" spc="-10" dirty="0">
                <a:latin typeface="Georgia"/>
                <a:cs typeface="Georgia"/>
              </a:rPr>
              <a:t>but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55" dirty="0">
                <a:latin typeface="Georgia"/>
                <a:cs typeface="Georgia"/>
              </a:rPr>
              <a:t>queue 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45" dirty="0">
                <a:latin typeface="Georgia"/>
                <a:cs typeface="Georgia"/>
              </a:rPr>
              <a:t>events </a:t>
            </a:r>
            <a:r>
              <a:rPr sz="1200" dirty="0">
                <a:latin typeface="Georgia"/>
                <a:cs typeface="Georgia"/>
              </a:rPr>
              <a:t>that </a:t>
            </a:r>
            <a:r>
              <a:rPr sz="1200" spc="-55" dirty="0">
                <a:latin typeface="Georgia"/>
                <a:cs typeface="Georgia"/>
              </a:rPr>
              <a:t>need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30" dirty="0">
                <a:latin typeface="Georgia"/>
                <a:cs typeface="Georgia"/>
              </a:rPr>
              <a:t>be </a:t>
            </a:r>
            <a:r>
              <a:rPr sz="1200" spc="-45" dirty="0">
                <a:latin typeface="Georgia"/>
                <a:cs typeface="Georgia"/>
              </a:rPr>
              <a:t>processed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30" dirty="0">
                <a:latin typeface="Georgia"/>
                <a:cs typeface="Georgia"/>
              </a:rPr>
              <a:t>callbacks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30" dirty="0">
                <a:latin typeface="Georgia"/>
                <a:cs typeface="Georgia"/>
              </a:rPr>
              <a:t>be </a:t>
            </a:r>
            <a:r>
              <a:rPr sz="1200" spc="-50" dirty="0">
                <a:latin typeface="Georgia"/>
                <a:cs typeface="Georgia"/>
              </a:rPr>
              <a:t>run </a:t>
            </a:r>
            <a:r>
              <a:rPr sz="1200" spc="-65" dirty="0">
                <a:latin typeface="Georgia"/>
                <a:cs typeface="Georgia"/>
              </a:rPr>
              <a:t>on </a:t>
            </a:r>
            <a:r>
              <a:rPr sz="1200" spc="-40" dirty="0">
                <a:latin typeface="Georgia"/>
                <a:cs typeface="Georgia"/>
              </a:rPr>
              <a:t>those events. </a:t>
            </a:r>
            <a:r>
              <a:rPr sz="1200" spc="5" dirty="0">
                <a:latin typeface="Georgia"/>
                <a:cs typeface="Georgia"/>
              </a:rPr>
              <a:t>An </a:t>
            </a:r>
            <a:r>
              <a:rPr sz="1200" spc="-45" dirty="0">
                <a:latin typeface="Georgia"/>
                <a:cs typeface="Georgia"/>
              </a:rPr>
              <a:t>event-based  approach </a:t>
            </a:r>
            <a:r>
              <a:rPr sz="1200" spc="-40" dirty="0">
                <a:latin typeface="Georgia"/>
                <a:cs typeface="Georgia"/>
              </a:rPr>
              <a:t>also </a:t>
            </a:r>
            <a:r>
              <a:rPr sz="1200" spc="-60" dirty="0">
                <a:latin typeface="Georgia"/>
                <a:cs typeface="Georgia"/>
              </a:rPr>
              <a:t>makes </a:t>
            </a:r>
            <a:r>
              <a:rPr sz="1200" spc="-35" dirty="0">
                <a:latin typeface="Georgia"/>
                <a:cs typeface="Georgia"/>
              </a:rPr>
              <a:t>Node.js </a:t>
            </a:r>
            <a:r>
              <a:rPr sz="1200" spc="-30" dirty="0">
                <a:latin typeface="Georgia"/>
                <a:cs typeface="Georgia"/>
              </a:rPr>
              <a:t>applications </a:t>
            </a:r>
            <a:r>
              <a:rPr sz="1200" spc="-20" dirty="0">
                <a:latin typeface="Georgia"/>
                <a:cs typeface="Georgia"/>
              </a:rPr>
              <a:t>fast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25" dirty="0">
                <a:latin typeface="Georgia"/>
                <a:cs typeface="Georgia"/>
              </a:rPr>
              <a:t>lets the </a:t>
            </a:r>
            <a:r>
              <a:rPr sz="1200" spc="-50" dirty="0">
                <a:latin typeface="Georgia"/>
                <a:cs typeface="Georgia"/>
              </a:rPr>
              <a:t>programmer </a:t>
            </a:r>
            <a:r>
              <a:rPr sz="1200" spc="-30" dirty="0">
                <a:latin typeface="Georgia"/>
                <a:cs typeface="Georgia"/>
              </a:rPr>
              <a:t>be blissfully </a:t>
            </a:r>
            <a:r>
              <a:rPr sz="1200" spc="-35" dirty="0">
                <a:latin typeface="Georgia"/>
                <a:cs typeface="Georgia"/>
              </a:rPr>
              <a:t>oblivious </a:t>
            </a:r>
            <a:r>
              <a:rPr sz="1200" spc="-50" dirty="0">
                <a:latin typeface="Georgia"/>
                <a:cs typeface="Georgia"/>
              </a:rPr>
              <a:t>of 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55" dirty="0">
                <a:latin typeface="Georgia"/>
                <a:cs typeface="Georgia"/>
              </a:rPr>
              <a:t>semaphores </a:t>
            </a:r>
            <a:r>
              <a:rPr sz="1200" spc="-45" dirty="0">
                <a:latin typeface="Georgia"/>
                <a:cs typeface="Georgia"/>
              </a:rPr>
              <a:t>and </a:t>
            </a:r>
            <a:r>
              <a:rPr sz="1200" spc="-40" dirty="0">
                <a:latin typeface="Georgia"/>
                <a:cs typeface="Georgia"/>
              </a:rPr>
              <a:t>locks </a:t>
            </a:r>
            <a:r>
              <a:rPr sz="1200" dirty="0">
                <a:latin typeface="Georgia"/>
                <a:cs typeface="Georgia"/>
              </a:rPr>
              <a:t>that </a:t>
            </a:r>
            <a:r>
              <a:rPr sz="1200" spc="-40" dirty="0">
                <a:latin typeface="Georgia"/>
                <a:cs typeface="Georgia"/>
              </a:rPr>
              <a:t>are </a:t>
            </a:r>
            <a:r>
              <a:rPr sz="1200" spc="-25" dirty="0">
                <a:latin typeface="Georgia"/>
                <a:cs typeface="Georgia"/>
              </a:rPr>
              <a:t>utilized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45" dirty="0">
                <a:latin typeface="Georgia"/>
                <a:cs typeface="Georgia"/>
              </a:rPr>
              <a:t>synchronize </a:t>
            </a:r>
            <a:r>
              <a:rPr sz="1200" spc="-35" dirty="0">
                <a:latin typeface="Georgia"/>
                <a:cs typeface="Georgia"/>
              </a:rPr>
              <a:t>multithreaded</a:t>
            </a:r>
            <a:r>
              <a:rPr sz="1200" spc="90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events.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572770" lvl="1" indent="-560070">
              <a:lnSpc>
                <a:spcPct val="100000"/>
              </a:lnSpc>
              <a:spcBef>
                <a:spcPts val="700"/>
              </a:spcBef>
              <a:buFont typeface="Georgia"/>
              <a:buAutoNum type="arabicPeriod" startAt="7"/>
              <a:tabLst>
                <a:tab pos="572770" algn="l"/>
                <a:tab pos="573405" algn="l"/>
              </a:tabLst>
            </a:pPr>
            <a:r>
              <a:rPr sz="1700" b="1" spc="-80" dirty="0">
                <a:latin typeface="Georgia"/>
                <a:cs typeface="Georgia"/>
              </a:rPr>
              <a:t>Heroku</a:t>
            </a:r>
            <a:endParaRPr sz="1700">
              <a:latin typeface="Georgia"/>
              <a:cs typeface="Georgia"/>
            </a:endParaRPr>
          </a:p>
          <a:p>
            <a:pPr marL="12700" marR="5715">
              <a:lnSpc>
                <a:spcPct val="100000"/>
              </a:lnSpc>
              <a:spcBef>
                <a:spcPts val="1090"/>
              </a:spcBef>
            </a:pPr>
            <a:r>
              <a:rPr sz="1200" spc="-55" dirty="0">
                <a:latin typeface="Georgia"/>
                <a:cs typeface="Georgia"/>
              </a:rPr>
              <a:t>Heroku </a:t>
            </a:r>
            <a:r>
              <a:rPr sz="1200" spc="-20" dirty="0">
                <a:latin typeface="Georgia"/>
                <a:cs typeface="Georgia"/>
              </a:rPr>
              <a:t>(</a:t>
            </a:r>
            <a:r>
              <a:rPr sz="1200" spc="-20" dirty="0">
                <a:latin typeface="Georgia"/>
                <a:cs typeface="Georgia"/>
                <a:hlinkClick r:id="rId2" action="ppaction://hlinksldjump"/>
              </a:rPr>
              <a:t>Wikipedia </a:t>
            </a:r>
            <a:r>
              <a:rPr sz="1200" spc="-40" dirty="0">
                <a:latin typeface="Georgia"/>
                <a:cs typeface="Georgia"/>
                <a:hlinkClick r:id="rId2" action="ppaction://hlinksldjump"/>
              </a:rPr>
              <a:t>contributors</a:t>
            </a:r>
            <a:r>
              <a:rPr sz="1200" spc="-40" dirty="0">
                <a:latin typeface="Georgia"/>
                <a:cs typeface="Georgia"/>
              </a:rPr>
              <a:t>,</a:t>
            </a:r>
            <a:r>
              <a:rPr sz="1200" spc="-40" dirty="0">
                <a:latin typeface="Georgia"/>
                <a:cs typeface="Georgia"/>
                <a:hlinkClick r:id="rId2" action="ppaction://hlinksldjump"/>
              </a:rPr>
              <a:t>2018c)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40" dirty="0">
                <a:latin typeface="Georgia"/>
                <a:cs typeface="Georgia"/>
              </a:rPr>
              <a:t>cloud </a:t>
            </a:r>
            <a:r>
              <a:rPr sz="1200" spc="-35" dirty="0">
                <a:latin typeface="Georgia"/>
                <a:cs typeface="Georgia"/>
              </a:rPr>
              <a:t>platform </a:t>
            </a:r>
            <a:r>
              <a:rPr sz="1200" spc="-40" dirty="0">
                <a:latin typeface="Georgia"/>
                <a:cs typeface="Georgia"/>
              </a:rPr>
              <a:t>as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40" dirty="0">
                <a:latin typeface="Georgia"/>
                <a:cs typeface="Georgia"/>
              </a:rPr>
              <a:t>service </a:t>
            </a:r>
            <a:r>
              <a:rPr sz="1200" spc="-5" dirty="0">
                <a:latin typeface="Georgia"/>
                <a:cs typeface="Georgia"/>
              </a:rPr>
              <a:t>(PaaS) </a:t>
            </a:r>
            <a:r>
              <a:rPr sz="1200" spc="-35" dirty="0">
                <a:latin typeface="Georgia"/>
                <a:cs typeface="Georgia"/>
              </a:rPr>
              <a:t>supporting </a:t>
            </a:r>
            <a:r>
              <a:rPr sz="1200" spc="-40" dirty="0">
                <a:latin typeface="Georgia"/>
                <a:cs typeface="Georgia"/>
              </a:rPr>
              <a:t>several  </a:t>
            </a:r>
            <a:r>
              <a:rPr sz="1200" spc="-50" dirty="0">
                <a:latin typeface="Georgia"/>
                <a:cs typeface="Georgia"/>
              </a:rPr>
              <a:t>programming </a:t>
            </a:r>
            <a:r>
              <a:rPr sz="1200" spc="-35" dirty="0">
                <a:latin typeface="Georgia"/>
                <a:cs typeface="Georgia"/>
              </a:rPr>
              <a:t>languages. </a:t>
            </a:r>
            <a:r>
              <a:rPr sz="1200" spc="-50" dirty="0">
                <a:latin typeface="Georgia"/>
                <a:cs typeface="Georgia"/>
              </a:rPr>
              <a:t>Heroku, </a:t>
            </a:r>
            <a:r>
              <a:rPr sz="1200" spc="-65" dirty="0">
                <a:latin typeface="Georgia"/>
                <a:cs typeface="Georgia"/>
              </a:rPr>
              <a:t>one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30" dirty="0">
                <a:latin typeface="Georgia"/>
                <a:cs typeface="Georgia"/>
              </a:rPr>
              <a:t>first </a:t>
            </a:r>
            <a:r>
              <a:rPr sz="1200" spc="-40" dirty="0">
                <a:latin typeface="Georgia"/>
                <a:cs typeface="Georgia"/>
              </a:rPr>
              <a:t>cloud </a:t>
            </a:r>
            <a:r>
              <a:rPr sz="1200" spc="-35" dirty="0">
                <a:latin typeface="Georgia"/>
                <a:cs typeface="Georgia"/>
              </a:rPr>
              <a:t>platforms, </a:t>
            </a:r>
            <a:r>
              <a:rPr sz="1200" spc="-45" dirty="0">
                <a:latin typeface="Georgia"/>
                <a:cs typeface="Georgia"/>
              </a:rPr>
              <a:t>has been in development</a:t>
            </a:r>
            <a:r>
              <a:rPr sz="1200" spc="55" dirty="0">
                <a:latin typeface="Georgia"/>
                <a:cs typeface="Georgia"/>
              </a:rPr>
              <a:t> </a:t>
            </a:r>
            <a:r>
              <a:rPr sz="1200" spc="-50" dirty="0">
                <a:latin typeface="Georgia"/>
                <a:cs typeface="Georgia"/>
              </a:rPr>
              <a:t>since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7380" y="60513"/>
            <a:ext cx="1033144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i="1" spc="-30" dirty="0">
                <a:latin typeface="Georgia"/>
                <a:cs typeface="Georgia"/>
              </a:rPr>
              <a:t>6.7.</a:t>
            </a:r>
            <a:r>
              <a:rPr sz="1200" i="1" spc="25" dirty="0">
                <a:latin typeface="Georgia"/>
                <a:cs typeface="Georgia"/>
              </a:rPr>
              <a:t> </a:t>
            </a:r>
            <a:r>
              <a:rPr sz="1200" i="1" spc="-5" dirty="0">
                <a:latin typeface="Georgia"/>
                <a:cs typeface="Georgia"/>
              </a:rPr>
              <a:t>HEROKU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71640" y="60513"/>
            <a:ext cx="296164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i="1" spc="35" dirty="0">
                <a:latin typeface="Georgia"/>
                <a:cs typeface="Georgia"/>
              </a:rPr>
              <a:t>CHAPTER </a:t>
            </a:r>
            <a:r>
              <a:rPr sz="1200" i="1" spc="-50" dirty="0">
                <a:latin typeface="Georgia"/>
                <a:cs typeface="Georgia"/>
              </a:rPr>
              <a:t>6. </a:t>
            </a:r>
            <a:r>
              <a:rPr sz="1200" i="1" spc="25" dirty="0">
                <a:latin typeface="Georgia"/>
                <a:cs typeface="Georgia"/>
              </a:rPr>
              <a:t>SYSTEM</a:t>
            </a:r>
            <a:r>
              <a:rPr sz="1200" i="1" spc="75" dirty="0">
                <a:latin typeface="Georgia"/>
                <a:cs typeface="Georgia"/>
              </a:rPr>
              <a:t> </a:t>
            </a:r>
            <a:r>
              <a:rPr sz="1200" i="1" spc="20" dirty="0">
                <a:latin typeface="Georgia"/>
                <a:cs typeface="Georgia"/>
              </a:rPr>
              <a:t>ARCHITECTURE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0080" y="282613"/>
            <a:ext cx="6280150" cy="0"/>
          </a:xfrm>
          <a:custGeom>
            <a:avLst/>
            <a:gdLst/>
            <a:ahLst/>
            <a:cxnLst/>
            <a:rect l="l" t="t" r="r" b="b"/>
            <a:pathLst>
              <a:path w="6280150">
                <a:moveTo>
                  <a:pt x="0" y="0"/>
                </a:moveTo>
                <a:lnTo>
                  <a:pt x="6279845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27380" y="627377"/>
            <a:ext cx="6304280" cy="574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200" spc="-50" dirty="0">
                <a:latin typeface="Georgia"/>
                <a:cs typeface="Georgia"/>
              </a:rPr>
              <a:t>June </a:t>
            </a:r>
            <a:r>
              <a:rPr sz="1200" spc="-85" dirty="0">
                <a:latin typeface="Georgia"/>
                <a:cs typeface="Georgia"/>
              </a:rPr>
              <a:t>2007, </a:t>
            </a:r>
            <a:r>
              <a:rPr sz="1200" spc="-55" dirty="0">
                <a:latin typeface="Georgia"/>
                <a:cs typeface="Georgia"/>
              </a:rPr>
              <a:t>when </a:t>
            </a:r>
            <a:r>
              <a:rPr sz="1200" spc="5" dirty="0">
                <a:latin typeface="Georgia"/>
                <a:cs typeface="Georgia"/>
              </a:rPr>
              <a:t>it </a:t>
            </a:r>
            <a:r>
              <a:rPr sz="1200" spc="-35" dirty="0">
                <a:latin typeface="Georgia"/>
                <a:cs typeface="Georgia"/>
              </a:rPr>
              <a:t>supported </a:t>
            </a:r>
            <a:r>
              <a:rPr sz="1200" spc="-30" dirty="0">
                <a:latin typeface="Georgia"/>
                <a:cs typeface="Georgia"/>
              </a:rPr>
              <a:t>only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15" dirty="0">
                <a:latin typeface="Georgia"/>
                <a:cs typeface="Georgia"/>
              </a:rPr>
              <a:t>Ruby </a:t>
            </a:r>
            <a:r>
              <a:rPr sz="1200" spc="-50" dirty="0">
                <a:latin typeface="Georgia"/>
                <a:cs typeface="Georgia"/>
              </a:rPr>
              <a:t>programming </a:t>
            </a:r>
            <a:r>
              <a:rPr sz="1200" spc="-35" dirty="0">
                <a:latin typeface="Georgia"/>
                <a:cs typeface="Georgia"/>
              </a:rPr>
              <a:t>language, </a:t>
            </a:r>
            <a:r>
              <a:rPr sz="1200" spc="-10" dirty="0">
                <a:latin typeface="Georgia"/>
                <a:cs typeface="Georgia"/>
              </a:rPr>
              <a:t>but </a:t>
            </a:r>
            <a:r>
              <a:rPr sz="1200" spc="-70" dirty="0">
                <a:latin typeface="Georgia"/>
                <a:cs typeface="Georgia"/>
              </a:rPr>
              <a:t>now </a:t>
            </a:r>
            <a:r>
              <a:rPr sz="1200" spc="-35" dirty="0">
                <a:latin typeface="Georgia"/>
                <a:cs typeface="Georgia"/>
              </a:rPr>
              <a:t>supports </a:t>
            </a:r>
            <a:r>
              <a:rPr sz="1200" spc="-30" dirty="0">
                <a:latin typeface="Georgia"/>
                <a:cs typeface="Georgia"/>
              </a:rPr>
              <a:t>Java,  Node.js, </a:t>
            </a:r>
            <a:r>
              <a:rPr sz="1200" spc="-20" dirty="0">
                <a:latin typeface="Georgia"/>
                <a:cs typeface="Georgia"/>
              </a:rPr>
              <a:t>Scala, </a:t>
            </a:r>
            <a:r>
              <a:rPr sz="1200" spc="-10" dirty="0">
                <a:latin typeface="Georgia"/>
                <a:cs typeface="Georgia"/>
              </a:rPr>
              <a:t>Clojure, Python, </a:t>
            </a:r>
            <a:r>
              <a:rPr sz="1200" spc="-20" dirty="0">
                <a:latin typeface="Georgia"/>
                <a:cs typeface="Georgia"/>
              </a:rPr>
              <a:t>PHP, </a:t>
            </a:r>
            <a:r>
              <a:rPr sz="1200" spc="-40" dirty="0">
                <a:latin typeface="Georgia"/>
                <a:cs typeface="Georgia"/>
              </a:rPr>
              <a:t>and</a:t>
            </a:r>
            <a:r>
              <a:rPr sz="1200" spc="-114" dirty="0">
                <a:latin typeface="Georgia"/>
                <a:cs typeface="Georgia"/>
              </a:rPr>
              <a:t> </a:t>
            </a:r>
            <a:r>
              <a:rPr sz="1200" spc="-5" dirty="0">
                <a:latin typeface="Georgia"/>
                <a:cs typeface="Georgia"/>
              </a:rPr>
              <a:t>Go.</a:t>
            </a:r>
            <a:endParaRPr sz="1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200" spc="-55" dirty="0">
                <a:latin typeface="Georgia"/>
                <a:cs typeface="Georgia"/>
              </a:rPr>
              <a:t>In </a:t>
            </a:r>
            <a:r>
              <a:rPr sz="1200" spc="-25" dirty="0">
                <a:latin typeface="Georgia"/>
                <a:cs typeface="Georgia"/>
              </a:rPr>
              <a:t>this </a:t>
            </a:r>
            <a:r>
              <a:rPr sz="1200" spc="-15" dirty="0">
                <a:latin typeface="Georgia"/>
                <a:cs typeface="Georgia"/>
              </a:rPr>
              <a:t>project, </a:t>
            </a:r>
            <a:r>
              <a:rPr sz="1200" spc="-55" dirty="0">
                <a:latin typeface="Georgia"/>
                <a:cs typeface="Georgia"/>
              </a:rPr>
              <a:t>Heroku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35" dirty="0">
                <a:latin typeface="Georgia"/>
                <a:cs typeface="Georgia"/>
              </a:rPr>
              <a:t>platform </a:t>
            </a:r>
            <a:r>
              <a:rPr sz="1200" spc="-55" dirty="0">
                <a:latin typeface="Georgia"/>
                <a:cs typeface="Georgia"/>
              </a:rPr>
              <a:t>where </a:t>
            </a:r>
            <a:r>
              <a:rPr sz="1200" spc="-10" dirty="0">
                <a:latin typeface="Georgia"/>
                <a:cs typeface="Georgia"/>
              </a:rPr>
              <a:t>GitGroup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50" dirty="0">
                <a:latin typeface="Georgia"/>
                <a:cs typeface="Georgia"/>
              </a:rPr>
              <a:t>deployed</a:t>
            </a:r>
            <a:r>
              <a:rPr sz="1200" spc="30" dirty="0">
                <a:latin typeface="Georgia"/>
                <a:cs typeface="Georgia"/>
              </a:rPr>
              <a:t> </a:t>
            </a:r>
            <a:r>
              <a:rPr sz="1200" spc="-10" dirty="0">
                <a:latin typeface="Georgia"/>
                <a:cs typeface="Georgia"/>
              </a:rPr>
              <a:t>to.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35"/>
              </a:lnSpc>
            </a:pPr>
            <a:r>
              <a:rPr spc="5" dirty="0"/>
              <a:t>23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35"/>
              </a:lnSpc>
            </a:pPr>
            <a:r>
              <a:rPr spc="5" dirty="0"/>
              <a:t>24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27380" y="1476615"/>
            <a:ext cx="1922145" cy="103631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b="1" spc="-30" dirty="0">
                <a:latin typeface="Georgia"/>
                <a:cs typeface="Georgia"/>
              </a:rPr>
              <a:t>Appendix</a:t>
            </a:r>
            <a:r>
              <a:rPr sz="2450" b="1" spc="240" dirty="0">
                <a:latin typeface="Georgia"/>
                <a:cs typeface="Georgia"/>
              </a:rPr>
              <a:t> </a:t>
            </a:r>
            <a:r>
              <a:rPr sz="2450" b="1" spc="245" dirty="0">
                <a:latin typeface="Georgia"/>
                <a:cs typeface="Georgia"/>
              </a:rPr>
              <a:t>A</a:t>
            </a:r>
            <a:endParaRPr sz="245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2045"/>
              </a:spcBef>
            </a:pPr>
            <a:r>
              <a:rPr sz="2450" b="1" spc="-80" dirty="0">
                <a:latin typeface="Georgia"/>
                <a:cs typeface="Georgia"/>
              </a:rPr>
              <a:t>Figures</a:t>
            </a:r>
            <a:endParaRPr sz="24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9994" y="2527"/>
            <a:ext cx="6280150" cy="0"/>
          </a:xfrm>
          <a:custGeom>
            <a:avLst/>
            <a:gdLst/>
            <a:ahLst/>
            <a:cxnLst/>
            <a:rect l="l" t="t" r="r" b="b"/>
            <a:pathLst>
              <a:path w="6280150">
                <a:moveTo>
                  <a:pt x="0" y="0"/>
                </a:moveTo>
                <a:lnTo>
                  <a:pt x="6279845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3325" y="363301"/>
            <a:ext cx="6833483" cy="6456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236622" y="6965756"/>
            <a:ext cx="308673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25" dirty="0">
                <a:latin typeface="Georgia"/>
                <a:cs typeface="Georgia"/>
              </a:rPr>
              <a:t>Figure </a:t>
            </a:r>
            <a:r>
              <a:rPr sz="1200" spc="20" dirty="0">
                <a:latin typeface="Georgia"/>
                <a:cs typeface="Georgia"/>
              </a:rPr>
              <a:t>A.1: </a:t>
            </a:r>
            <a:r>
              <a:rPr sz="1200" b="1" spc="15" dirty="0">
                <a:latin typeface="Georgia"/>
                <a:cs typeface="Georgia"/>
              </a:rPr>
              <a:t>DETAIL </a:t>
            </a:r>
            <a:r>
              <a:rPr sz="1200" spc="-30" dirty="0">
                <a:latin typeface="Georgia"/>
                <a:cs typeface="Georgia"/>
              </a:rPr>
              <a:t>Overview </a:t>
            </a:r>
            <a:r>
              <a:rPr sz="1200" spc="-50" dirty="0">
                <a:latin typeface="Georgia"/>
                <a:cs typeface="Georgia"/>
              </a:rPr>
              <a:t>User</a:t>
            </a:r>
            <a:r>
              <a:rPr sz="1200" spc="90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Interface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00183" y="10205435"/>
            <a:ext cx="20002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35"/>
              </a:lnSpc>
            </a:pPr>
            <a:r>
              <a:rPr sz="1200" spc="-70" dirty="0">
                <a:latin typeface="Georgia"/>
                <a:cs typeface="Georgia"/>
              </a:rPr>
              <a:t>25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9994" y="2527"/>
            <a:ext cx="6280150" cy="0"/>
          </a:xfrm>
          <a:custGeom>
            <a:avLst/>
            <a:gdLst/>
            <a:ahLst/>
            <a:cxnLst/>
            <a:rect l="l" t="t" r="r" b="b"/>
            <a:pathLst>
              <a:path w="6280150">
                <a:moveTo>
                  <a:pt x="0" y="0"/>
                </a:moveTo>
                <a:lnTo>
                  <a:pt x="6279845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3325" y="1759615"/>
            <a:ext cx="6833483" cy="6456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272804" y="8362058"/>
            <a:ext cx="301434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25" dirty="0">
                <a:latin typeface="Georgia"/>
                <a:cs typeface="Georgia"/>
              </a:rPr>
              <a:t>Figure </a:t>
            </a:r>
            <a:r>
              <a:rPr sz="1200" spc="-20" dirty="0">
                <a:latin typeface="Georgia"/>
                <a:cs typeface="Georgia"/>
              </a:rPr>
              <a:t>A.2: </a:t>
            </a:r>
            <a:r>
              <a:rPr sz="1200" b="1" spc="15" dirty="0">
                <a:latin typeface="Georgia"/>
                <a:cs typeface="Georgia"/>
              </a:rPr>
              <a:t>DETAIL </a:t>
            </a:r>
            <a:r>
              <a:rPr sz="1200" spc="-10" dirty="0">
                <a:latin typeface="Georgia"/>
                <a:cs typeface="Georgia"/>
              </a:rPr>
              <a:t>KanBan </a:t>
            </a:r>
            <a:r>
              <a:rPr sz="1200" spc="-50" dirty="0">
                <a:latin typeface="Georgia"/>
                <a:cs typeface="Georgia"/>
              </a:rPr>
              <a:t>User</a:t>
            </a:r>
            <a:r>
              <a:rPr sz="1200" spc="-165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Interface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00183" y="10205435"/>
            <a:ext cx="20002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35"/>
              </a:lnSpc>
            </a:pPr>
            <a:r>
              <a:rPr sz="1200" spc="-70" dirty="0">
                <a:latin typeface="Georgia"/>
                <a:cs typeface="Georgia"/>
              </a:rPr>
              <a:t>26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7380" y="627377"/>
            <a:ext cx="6073775" cy="1824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5585">
              <a:lnSpc>
                <a:spcPct val="100000"/>
              </a:lnSpc>
              <a:spcBef>
                <a:spcPts val="95"/>
              </a:spcBef>
              <a:tabLst>
                <a:tab pos="577215" algn="l"/>
              </a:tabLst>
            </a:pPr>
            <a:r>
              <a:rPr sz="1200" spc="-35" dirty="0">
                <a:latin typeface="Georgia"/>
                <a:cs typeface="Georgia"/>
                <a:hlinkClick r:id="rId2" action="ppaction://hlinksldjump"/>
              </a:rPr>
              <a:t>5.5	</a:t>
            </a:r>
            <a:r>
              <a:rPr sz="1200" spc="-20" dirty="0">
                <a:latin typeface="Georgia"/>
                <a:cs typeface="Georgia"/>
                <a:hlinkClick r:id="rId2" action="ppaction://hlinksldjump"/>
              </a:rPr>
              <a:t>Class</a:t>
            </a:r>
            <a:r>
              <a:rPr sz="1200" spc="95" dirty="0">
                <a:latin typeface="Georgia"/>
                <a:cs typeface="Georgia"/>
                <a:hlinkClick r:id="rId2" action="ppaction://hlinksldjump"/>
              </a:rPr>
              <a:t> </a:t>
            </a:r>
            <a:r>
              <a:rPr sz="1200" spc="-30" dirty="0">
                <a:latin typeface="Georgia"/>
                <a:cs typeface="Georgia"/>
                <a:hlinkClick r:id="rId2" action="ppaction://hlinksldjump"/>
              </a:rPr>
              <a:t>Diagram</a:t>
            </a:r>
            <a:r>
              <a:rPr sz="1200" spc="-30" dirty="0">
                <a:latin typeface="Georgia"/>
                <a:cs typeface="Georgia"/>
              </a:rPr>
              <a:t>.</a:t>
            </a:r>
            <a:r>
              <a:rPr sz="1200" spc="5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spc="-80" dirty="0">
                <a:latin typeface="Georgia"/>
                <a:cs typeface="Georgia"/>
              </a:rPr>
              <a:t>.20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35585" algn="l"/>
              </a:tabLst>
            </a:pPr>
            <a:r>
              <a:rPr sz="1200" b="1" spc="-110" dirty="0">
                <a:latin typeface="Georgia"/>
                <a:cs typeface="Georgia"/>
                <a:hlinkClick r:id="rId3" action="ppaction://hlinksldjump"/>
              </a:rPr>
              <a:t>6	</a:t>
            </a:r>
            <a:r>
              <a:rPr sz="1200" b="1" spc="-35" dirty="0">
                <a:latin typeface="Georgia"/>
                <a:cs typeface="Georgia"/>
                <a:hlinkClick r:id="rId3" action="ppaction://hlinksldjump"/>
              </a:rPr>
              <a:t>System</a:t>
            </a:r>
            <a:r>
              <a:rPr sz="1200" b="1" spc="135" dirty="0">
                <a:latin typeface="Georgia"/>
                <a:cs typeface="Georgia"/>
                <a:hlinkClick r:id="rId3" action="ppaction://hlinksldjump"/>
              </a:rPr>
              <a:t> </a:t>
            </a:r>
            <a:r>
              <a:rPr sz="1200" b="1" spc="-30" dirty="0">
                <a:latin typeface="Georgia"/>
                <a:cs typeface="Georgia"/>
                <a:hlinkClick r:id="rId3" action="ppaction://hlinksldjump"/>
              </a:rPr>
              <a:t>Architecture</a:t>
            </a:r>
            <a:r>
              <a:rPr sz="1200" b="1" spc="-30" dirty="0">
                <a:latin typeface="Georgia"/>
                <a:cs typeface="Georgia"/>
              </a:rPr>
              <a:t>21</a:t>
            </a:r>
            <a:endParaRPr sz="1200">
              <a:latin typeface="Georgia"/>
              <a:cs typeface="Georgia"/>
            </a:endParaRPr>
          </a:p>
          <a:p>
            <a:pPr marL="235585">
              <a:lnSpc>
                <a:spcPct val="100000"/>
              </a:lnSpc>
              <a:spcBef>
                <a:spcPts val="5"/>
              </a:spcBef>
              <a:tabLst>
                <a:tab pos="577215" algn="l"/>
              </a:tabLst>
            </a:pPr>
            <a:r>
              <a:rPr sz="1200" spc="-10" dirty="0">
                <a:latin typeface="Georgia"/>
                <a:cs typeface="Georgia"/>
                <a:hlinkClick r:id="rId3" action="ppaction://hlinksldjump"/>
              </a:rPr>
              <a:t>6.1	TypeScript</a:t>
            </a:r>
            <a:r>
              <a:rPr sz="1200" spc="-10" dirty="0">
                <a:latin typeface="Georgia"/>
                <a:cs typeface="Georgia"/>
              </a:rPr>
              <a:t>.</a:t>
            </a:r>
            <a:r>
              <a:rPr sz="1200" spc="2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spc="-10" dirty="0">
                <a:latin typeface="Georgia"/>
                <a:cs typeface="Georgia"/>
              </a:rPr>
              <a:t>.21</a:t>
            </a:r>
            <a:endParaRPr sz="1200">
              <a:latin typeface="Georgia"/>
              <a:cs typeface="Georgia"/>
            </a:endParaRPr>
          </a:p>
          <a:p>
            <a:pPr marL="235585">
              <a:lnSpc>
                <a:spcPct val="100000"/>
              </a:lnSpc>
              <a:spcBef>
                <a:spcPts val="5"/>
              </a:spcBef>
              <a:tabLst>
                <a:tab pos="577215" algn="l"/>
              </a:tabLst>
            </a:pPr>
            <a:r>
              <a:rPr sz="1200" spc="-60" dirty="0">
                <a:latin typeface="Georgia"/>
                <a:cs typeface="Georgia"/>
                <a:hlinkClick r:id="rId4" action="ppaction://hlinksldjump"/>
              </a:rPr>
              <a:t>6.2	</a:t>
            </a:r>
            <a:r>
              <a:rPr sz="1200" spc="-25" dirty="0">
                <a:latin typeface="Georgia"/>
                <a:cs typeface="Georgia"/>
                <a:hlinkClick r:id="rId4" action="ppaction://hlinksldjump"/>
              </a:rPr>
              <a:t>mLab</a:t>
            </a:r>
            <a:r>
              <a:rPr sz="1200" spc="-25" dirty="0">
                <a:latin typeface="Georgia"/>
                <a:cs typeface="Georgia"/>
              </a:rPr>
              <a:t>.</a:t>
            </a:r>
            <a:r>
              <a:rPr sz="1200" spc="4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spc="-60" dirty="0">
                <a:latin typeface="Georgia"/>
                <a:cs typeface="Georgia"/>
              </a:rPr>
              <a:t>.22</a:t>
            </a:r>
            <a:endParaRPr sz="1200">
              <a:latin typeface="Georgia"/>
              <a:cs typeface="Georgia"/>
            </a:endParaRPr>
          </a:p>
          <a:p>
            <a:pPr marL="235585">
              <a:lnSpc>
                <a:spcPct val="100000"/>
              </a:lnSpc>
              <a:spcBef>
                <a:spcPts val="5"/>
              </a:spcBef>
              <a:tabLst>
                <a:tab pos="577215" algn="l"/>
              </a:tabLst>
            </a:pPr>
            <a:r>
              <a:rPr sz="1200" spc="-60" dirty="0">
                <a:latin typeface="Georgia"/>
                <a:cs typeface="Georgia"/>
                <a:hlinkClick r:id="rId4" action="ppaction://hlinksldjump"/>
              </a:rPr>
              <a:t>6.3	</a:t>
            </a:r>
            <a:r>
              <a:rPr sz="1200" spc="-30" dirty="0">
                <a:latin typeface="Georgia"/>
                <a:cs typeface="Georgia"/>
                <a:hlinkClick r:id="rId4" action="ppaction://hlinksldjump"/>
              </a:rPr>
              <a:t>MongoDB</a:t>
            </a:r>
            <a:r>
              <a:rPr sz="1200" spc="-30" dirty="0">
                <a:latin typeface="Georgia"/>
                <a:cs typeface="Georgia"/>
              </a:rPr>
              <a:t>.</a:t>
            </a:r>
            <a:r>
              <a:rPr sz="1200" spc="4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spc="-60" dirty="0">
                <a:latin typeface="Georgia"/>
                <a:cs typeface="Georgia"/>
              </a:rPr>
              <a:t>.22</a:t>
            </a:r>
            <a:endParaRPr sz="1200">
              <a:latin typeface="Georgia"/>
              <a:cs typeface="Georgia"/>
            </a:endParaRPr>
          </a:p>
          <a:p>
            <a:pPr marL="235585">
              <a:lnSpc>
                <a:spcPct val="100000"/>
              </a:lnSpc>
              <a:spcBef>
                <a:spcPts val="5"/>
              </a:spcBef>
              <a:tabLst>
                <a:tab pos="577215" algn="l"/>
              </a:tabLst>
            </a:pPr>
            <a:r>
              <a:rPr sz="1200" spc="-65" dirty="0">
                <a:latin typeface="Georgia"/>
                <a:cs typeface="Georgia"/>
                <a:hlinkClick r:id="rId4" action="ppaction://hlinksldjump"/>
              </a:rPr>
              <a:t>6.4	</a:t>
            </a:r>
            <a:r>
              <a:rPr sz="1200" spc="-30" dirty="0">
                <a:latin typeface="Georgia"/>
                <a:cs typeface="Georgia"/>
                <a:hlinkClick r:id="rId4" action="ppaction://hlinksldjump"/>
              </a:rPr>
              <a:t>Express</a:t>
            </a:r>
            <a:r>
              <a:rPr sz="1200" spc="-30" dirty="0">
                <a:latin typeface="Georgia"/>
                <a:cs typeface="Georgia"/>
              </a:rPr>
              <a:t>. </a:t>
            </a:r>
            <a:r>
              <a:rPr sz="1200" spc="4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spc="-60" dirty="0">
                <a:latin typeface="Georgia"/>
                <a:cs typeface="Georgia"/>
              </a:rPr>
              <a:t>.22</a:t>
            </a:r>
            <a:endParaRPr sz="1200">
              <a:latin typeface="Georgia"/>
              <a:cs typeface="Georgia"/>
            </a:endParaRPr>
          </a:p>
          <a:p>
            <a:pPr marL="235585">
              <a:lnSpc>
                <a:spcPct val="100000"/>
              </a:lnSpc>
              <a:tabLst>
                <a:tab pos="577215" algn="l"/>
              </a:tabLst>
            </a:pPr>
            <a:r>
              <a:rPr sz="1200" spc="-50" dirty="0">
                <a:latin typeface="Georgia"/>
                <a:cs typeface="Georgia"/>
                <a:hlinkClick r:id="rId4" action="ppaction://hlinksldjump"/>
              </a:rPr>
              <a:t>6.5	</a:t>
            </a:r>
            <a:r>
              <a:rPr sz="1200" spc="-10" dirty="0">
                <a:latin typeface="Georgia"/>
                <a:cs typeface="Georgia"/>
                <a:hlinkClick r:id="rId4" action="ppaction://hlinksldjump"/>
              </a:rPr>
              <a:t>React</a:t>
            </a:r>
            <a:r>
              <a:rPr sz="1200" spc="-10" dirty="0">
                <a:latin typeface="Georgia"/>
                <a:cs typeface="Georgia"/>
              </a:rPr>
              <a:t>. </a:t>
            </a:r>
            <a:r>
              <a:rPr sz="1200" spc="2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spc="-60" dirty="0">
                <a:latin typeface="Georgia"/>
                <a:cs typeface="Georgia"/>
              </a:rPr>
              <a:t>.22</a:t>
            </a:r>
            <a:endParaRPr sz="1200">
              <a:latin typeface="Georgia"/>
              <a:cs typeface="Georgia"/>
            </a:endParaRPr>
          </a:p>
          <a:p>
            <a:pPr marL="235585">
              <a:lnSpc>
                <a:spcPct val="100000"/>
              </a:lnSpc>
              <a:spcBef>
                <a:spcPts val="5"/>
              </a:spcBef>
              <a:tabLst>
                <a:tab pos="577215" algn="l"/>
              </a:tabLst>
            </a:pPr>
            <a:r>
              <a:rPr sz="1200" spc="-65" dirty="0">
                <a:latin typeface="Georgia"/>
                <a:cs typeface="Georgia"/>
                <a:hlinkClick r:id="rId4" action="ppaction://hlinksldjump"/>
              </a:rPr>
              <a:t>6.6	</a:t>
            </a:r>
            <a:r>
              <a:rPr sz="1200" spc="-40" dirty="0">
                <a:latin typeface="Georgia"/>
                <a:cs typeface="Georgia"/>
                <a:hlinkClick r:id="rId4" action="ppaction://hlinksldjump"/>
              </a:rPr>
              <a:t>NodeJs</a:t>
            </a:r>
            <a:r>
              <a:rPr sz="1200" spc="-40" dirty="0">
                <a:latin typeface="Georgia"/>
                <a:cs typeface="Georgia"/>
              </a:rPr>
              <a:t>. </a:t>
            </a:r>
            <a:r>
              <a:rPr sz="1200" spc="5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spc="-60" dirty="0">
                <a:latin typeface="Georgia"/>
                <a:cs typeface="Georgia"/>
              </a:rPr>
              <a:t>.22</a:t>
            </a:r>
            <a:endParaRPr sz="1200">
              <a:latin typeface="Georgia"/>
              <a:cs typeface="Georgia"/>
            </a:endParaRPr>
          </a:p>
          <a:p>
            <a:pPr marL="235585">
              <a:lnSpc>
                <a:spcPct val="100000"/>
              </a:lnSpc>
              <a:spcBef>
                <a:spcPts val="5"/>
              </a:spcBef>
              <a:tabLst>
                <a:tab pos="577215" algn="l"/>
              </a:tabLst>
            </a:pPr>
            <a:r>
              <a:rPr sz="1200" spc="-40" dirty="0">
                <a:latin typeface="Georgia"/>
                <a:cs typeface="Georgia"/>
                <a:hlinkClick r:id="rId4" action="ppaction://hlinksldjump"/>
              </a:rPr>
              <a:t>6.7	</a:t>
            </a:r>
            <a:r>
              <a:rPr sz="1200" spc="-50" dirty="0">
                <a:latin typeface="Georgia"/>
                <a:cs typeface="Georgia"/>
                <a:hlinkClick r:id="rId4" action="ppaction://hlinksldjump"/>
              </a:rPr>
              <a:t>Heroku</a:t>
            </a:r>
            <a:r>
              <a:rPr sz="1200" spc="-50" dirty="0">
                <a:latin typeface="Georgia"/>
                <a:cs typeface="Georgia"/>
              </a:rPr>
              <a:t>. </a:t>
            </a:r>
            <a:r>
              <a:rPr sz="1200" spc="6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spc="-60" dirty="0">
                <a:latin typeface="Georgia"/>
                <a:cs typeface="Georgia"/>
              </a:rPr>
              <a:t>.22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36410" y="2575875"/>
            <a:ext cx="19621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b="1" spc="-95" dirty="0">
                <a:latin typeface="Georgia"/>
                <a:cs typeface="Georgia"/>
              </a:rPr>
              <a:t>24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7380" y="2575875"/>
            <a:ext cx="824865" cy="539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b="1" spc="105" dirty="0">
                <a:latin typeface="Georgia"/>
                <a:cs typeface="Georgia"/>
                <a:hlinkClick r:id="rId5" action="ppaction://hlinksldjump"/>
              </a:rPr>
              <a:t>A</a:t>
            </a:r>
            <a:r>
              <a:rPr sz="1200" b="1" spc="375" dirty="0">
                <a:latin typeface="Georgia"/>
                <a:cs typeface="Georgia"/>
                <a:hlinkClick r:id="rId5" action="ppaction://hlinksldjump"/>
              </a:rPr>
              <a:t> </a:t>
            </a:r>
            <a:r>
              <a:rPr sz="1200" b="1" spc="-50" dirty="0">
                <a:latin typeface="Georgia"/>
                <a:cs typeface="Georgia"/>
                <a:hlinkClick r:id="rId5" action="ppaction://hlinksldjump"/>
              </a:rPr>
              <a:t>Figures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spc="-60" dirty="0">
                <a:latin typeface="Georgia"/>
                <a:cs typeface="Georgia"/>
                <a:hlinkClick r:id="rId6" action="ppaction://hlinksldjump"/>
              </a:rPr>
              <a:t>References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6410" y="2907993"/>
            <a:ext cx="19621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b="1" spc="-65" dirty="0">
                <a:latin typeface="Georgia"/>
                <a:cs typeface="Georgia"/>
              </a:rPr>
              <a:t>35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9994" y="2527"/>
            <a:ext cx="6280150" cy="0"/>
          </a:xfrm>
          <a:custGeom>
            <a:avLst/>
            <a:gdLst/>
            <a:ahLst/>
            <a:cxnLst/>
            <a:rect l="l" t="t" r="r" b="b"/>
            <a:pathLst>
              <a:path w="6280150">
                <a:moveTo>
                  <a:pt x="0" y="0"/>
                </a:moveTo>
                <a:lnTo>
                  <a:pt x="6279845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3325" y="1759615"/>
            <a:ext cx="6833483" cy="6456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50185" y="8362058"/>
            <a:ext cx="285940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25" dirty="0">
                <a:latin typeface="Georgia"/>
                <a:cs typeface="Georgia"/>
              </a:rPr>
              <a:t>Figure </a:t>
            </a:r>
            <a:r>
              <a:rPr sz="1200" spc="-15" dirty="0">
                <a:latin typeface="Georgia"/>
                <a:cs typeface="Georgia"/>
              </a:rPr>
              <a:t>A.3: </a:t>
            </a:r>
            <a:r>
              <a:rPr sz="1200" b="1" spc="15" dirty="0">
                <a:latin typeface="Georgia"/>
                <a:cs typeface="Georgia"/>
              </a:rPr>
              <a:t>DETAIL </a:t>
            </a:r>
            <a:r>
              <a:rPr sz="1200" dirty="0">
                <a:latin typeface="Georgia"/>
                <a:cs typeface="Georgia"/>
              </a:rPr>
              <a:t>Chart </a:t>
            </a:r>
            <a:r>
              <a:rPr sz="1200" spc="-50" dirty="0">
                <a:latin typeface="Georgia"/>
                <a:cs typeface="Georgia"/>
              </a:rPr>
              <a:t>User</a:t>
            </a:r>
            <a:r>
              <a:rPr sz="1200" spc="70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Interface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00183" y="10205435"/>
            <a:ext cx="20002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35"/>
              </a:lnSpc>
            </a:pPr>
            <a:r>
              <a:rPr sz="1200" spc="-70" dirty="0">
                <a:latin typeface="Georgia"/>
                <a:cs typeface="Georgia"/>
              </a:rPr>
              <a:t>27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9994" y="2527"/>
            <a:ext cx="6280150" cy="0"/>
          </a:xfrm>
          <a:custGeom>
            <a:avLst/>
            <a:gdLst/>
            <a:ahLst/>
            <a:cxnLst/>
            <a:rect l="l" t="t" r="r" b="b"/>
            <a:pathLst>
              <a:path w="6280150">
                <a:moveTo>
                  <a:pt x="0" y="0"/>
                </a:moveTo>
                <a:lnTo>
                  <a:pt x="6279845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52677" y="363156"/>
            <a:ext cx="5254625" cy="9267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72068" y="9779606"/>
            <a:ext cx="321500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25" dirty="0">
                <a:latin typeface="Georgia"/>
                <a:cs typeface="Georgia"/>
              </a:rPr>
              <a:t>Figure </a:t>
            </a:r>
            <a:r>
              <a:rPr sz="1200" spc="-20" dirty="0">
                <a:latin typeface="Georgia"/>
                <a:cs typeface="Georgia"/>
              </a:rPr>
              <a:t>A.4: </a:t>
            </a:r>
            <a:r>
              <a:rPr sz="1200" b="1" spc="15" dirty="0">
                <a:latin typeface="Georgia"/>
                <a:cs typeface="Georgia"/>
              </a:rPr>
              <a:t>DETAIL </a:t>
            </a:r>
            <a:r>
              <a:rPr sz="1200" spc="10" dirty="0">
                <a:latin typeface="Georgia"/>
                <a:cs typeface="Georgia"/>
              </a:rPr>
              <a:t>Activity </a:t>
            </a:r>
            <a:r>
              <a:rPr sz="1200" spc="-35" dirty="0">
                <a:latin typeface="Georgia"/>
                <a:cs typeface="Georgia"/>
              </a:rPr>
              <a:t>Diagram </a:t>
            </a:r>
            <a:r>
              <a:rPr sz="1200" spc="10" dirty="0">
                <a:latin typeface="Georgia"/>
                <a:cs typeface="Georgia"/>
              </a:rPr>
              <a:t>PART</a:t>
            </a:r>
            <a:r>
              <a:rPr sz="1200" spc="-40" dirty="0">
                <a:latin typeface="Georgia"/>
                <a:cs typeface="Georgia"/>
              </a:rPr>
              <a:t> </a:t>
            </a:r>
            <a:r>
              <a:rPr sz="1200" spc="-50" dirty="0">
                <a:latin typeface="Georgia"/>
                <a:cs typeface="Georgia"/>
              </a:rPr>
              <a:t>I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00183" y="10205435"/>
            <a:ext cx="20002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35"/>
              </a:lnSpc>
            </a:pPr>
            <a:r>
              <a:rPr sz="1200" spc="-70" dirty="0">
                <a:latin typeface="Georgia"/>
                <a:cs typeface="Georgia"/>
              </a:rPr>
              <a:t>28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9994" y="2527"/>
            <a:ext cx="6280150" cy="0"/>
          </a:xfrm>
          <a:custGeom>
            <a:avLst/>
            <a:gdLst/>
            <a:ahLst/>
            <a:cxnLst/>
            <a:rect l="l" t="t" r="r" b="b"/>
            <a:pathLst>
              <a:path w="6280150">
                <a:moveTo>
                  <a:pt x="0" y="0"/>
                </a:moveTo>
                <a:lnTo>
                  <a:pt x="6279845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2238" y="1501319"/>
            <a:ext cx="6561719" cy="69701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43188" y="8619157"/>
            <a:ext cx="327342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25" dirty="0">
                <a:latin typeface="Georgia"/>
                <a:cs typeface="Georgia"/>
              </a:rPr>
              <a:t>Figure </a:t>
            </a:r>
            <a:r>
              <a:rPr sz="1200" spc="-10" dirty="0">
                <a:latin typeface="Georgia"/>
                <a:cs typeface="Georgia"/>
              </a:rPr>
              <a:t>A.5: </a:t>
            </a:r>
            <a:r>
              <a:rPr sz="1200" b="1" spc="15" dirty="0">
                <a:latin typeface="Georgia"/>
                <a:cs typeface="Georgia"/>
              </a:rPr>
              <a:t>DETAIL </a:t>
            </a:r>
            <a:r>
              <a:rPr sz="1200" spc="10" dirty="0">
                <a:latin typeface="Georgia"/>
                <a:cs typeface="Georgia"/>
              </a:rPr>
              <a:t>Activity </a:t>
            </a:r>
            <a:r>
              <a:rPr sz="1200" spc="-35" dirty="0">
                <a:latin typeface="Georgia"/>
                <a:cs typeface="Georgia"/>
              </a:rPr>
              <a:t>Diagram </a:t>
            </a:r>
            <a:r>
              <a:rPr sz="1200" spc="10" dirty="0">
                <a:latin typeface="Georgia"/>
                <a:cs typeface="Georgia"/>
              </a:rPr>
              <a:t>PART</a:t>
            </a:r>
            <a:r>
              <a:rPr sz="1200" spc="-55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</a:rPr>
              <a:t>II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00183" y="10205435"/>
            <a:ext cx="20002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35"/>
              </a:lnSpc>
            </a:pPr>
            <a:r>
              <a:rPr sz="1200" spc="-70" dirty="0">
                <a:latin typeface="Georgia"/>
                <a:cs typeface="Georgia"/>
              </a:rPr>
              <a:t>29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9994" y="2527"/>
            <a:ext cx="6280150" cy="0"/>
          </a:xfrm>
          <a:custGeom>
            <a:avLst/>
            <a:gdLst/>
            <a:ahLst/>
            <a:cxnLst/>
            <a:rect l="l" t="t" r="r" b="b"/>
            <a:pathLst>
              <a:path w="6280150">
                <a:moveTo>
                  <a:pt x="0" y="0"/>
                </a:moveTo>
                <a:lnTo>
                  <a:pt x="6279845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2698" y="887579"/>
            <a:ext cx="6834664" cy="81978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09623" y="9233558"/>
            <a:ext cx="394017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25" dirty="0">
                <a:latin typeface="Georgia"/>
                <a:cs typeface="Georgia"/>
              </a:rPr>
              <a:t>Figure </a:t>
            </a:r>
            <a:r>
              <a:rPr sz="1200" spc="-20" dirty="0">
                <a:latin typeface="Georgia"/>
                <a:cs typeface="Georgia"/>
              </a:rPr>
              <a:t>A.6: </a:t>
            </a:r>
            <a:r>
              <a:rPr sz="1200" b="1" spc="15" dirty="0">
                <a:latin typeface="Georgia"/>
                <a:cs typeface="Georgia"/>
              </a:rPr>
              <a:t>DETAIL </a:t>
            </a:r>
            <a:r>
              <a:rPr sz="1200" spc="-50" dirty="0">
                <a:latin typeface="Georgia"/>
                <a:cs typeface="Georgia"/>
              </a:rPr>
              <a:t>Sequence </a:t>
            </a:r>
            <a:r>
              <a:rPr sz="1200" spc="-35" dirty="0">
                <a:latin typeface="Georgia"/>
                <a:cs typeface="Georgia"/>
              </a:rPr>
              <a:t>Diagram </a:t>
            </a:r>
            <a:r>
              <a:rPr sz="1200" spc="-55" dirty="0">
                <a:latin typeface="Georgia"/>
                <a:cs typeface="Georgia"/>
              </a:rPr>
              <a:t>For</a:t>
            </a:r>
            <a:r>
              <a:rPr sz="1200" spc="55" dirty="0">
                <a:latin typeface="Georgia"/>
                <a:cs typeface="Georgia"/>
              </a:rPr>
              <a:t> </a:t>
            </a:r>
            <a:r>
              <a:rPr sz="1200" spc="-20" dirty="0">
                <a:latin typeface="Georgia"/>
                <a:cs typeface="Georgia"/>
              </a:rPr>
              <a:t>Authorization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00183" y="10205435"/>
            <a:ext cx="20002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35"/>
              </a:lnSpc>
            </a:pPr>
            <a:r>
              <a:rPr sz="1200" spc="-70" dirty="0">
                <a:latin typeface="Georgia"/>
                <a:cs typeface="Georgia"/>
              </a:rPr>
              <a:t>30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9994" y="2527"/>
            <a:ext cx="6280150" cy="0"/>
          </a:xfrm>
          <a:custGeom>
            <a:avLst/>
            <a:gdLst/>
            <a:ahLst/>
            <a:cxnLst/>
            <a:rect l="l" t="t" r="r" b="b"/>
            <a:pathLst>
              <a:path w="6280150">
                <a:moveTo>
                  <a:pt x="0" y="0"/>
                </a:moveTo>
                <a:lnTo>
                  <a:pt x="6279845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4427" y="1320435"/>
            <a:ext cx="6831152" cy="72744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50072" y="8802406"/>
            <a:ext cx="386143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25" dirty="0">
                <a:latin typeface="Georgia"/>
                <a:cs typeface="Georgia"/>
              </a:rPr>
              <a:t>Figure </a:t>
            </a:r>
            <a:r>
              <a:rPr sz="1200" dirty="0">
                <a:latin typeface="Georgia"/>
                <a:cs typeface="Georgia"/>
              </a:rPr>
              <a:t>A.7: </a:t>
            </a:r>
            <a:r>
              <a:rPr sz="1200" b="1" spc="15" dirty="0">
                <a:latin typeface="Georgia"/>
                <a:cs typeface="Georgia"/>
              </a:rPr>
              <a:t>DETAIL </a:t>
            </a:r>
            <a:r>
              <a:rPr sz="1200" spc="-50" dirty="0">
                <a:latin typeface="Georgia"/>
                <a:cs typeface="Georgia"/>
              </a:rPr>
              <a:t>Sequence </a:t>
            </a:r>
            <a:r>
              <a:rPr sz="1200" spc="-35" dirty="0">
                <a:latin typeface="Georgia"/>
                <a:cs typeface="Georgia"/>
              </a:rPr>
              <a:t>Diagram </a:t>
            </a:r>
            <a:r>
              <a:rPr sz="1200" spc="-55" dirty="0">
                <a:latin typeface="Georgia"/>
                <a:cs typeface="Georgia"/>
              </a:rPr>
              <a:t>For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</a:rPr>
              <a:t>Sub-Systems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00183" y="10205435"/>
            <a:ext cx="20002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35"/>
              </a:lnSpc>
            </a:pPr>
            <a:r>
              <a:rPr sz="1200" spc="-70" dirty="0">
                <a:latin typeface="Georgia"/>
                <a:cs typeface="Georgia"/>
              </a:rPr>
              <a:t>31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9994" y="2527"/>
            <a:ext cx="6280150" cy="0"/>
          </a:xfrm>
          <a:custGeom>
            <a:avLst/>
            <a:gdLst/>
            <a:ahLst/>
            <a:cxnLst/>
            <a:rect l="l" t="t" r="r" b="b"/>
            <a:pathLst>
              <a:path w="6280150">
                <a:moveTo>
                  <a:pt x="0" y="0"/>
                </a:moveTo>
                <a:lnTo>
                  <a:pt x="6279845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3704" y="433902"/>
            <a:ext cx="5892576" cy="91048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49804" y="9688307"/>
            <a:ext cx="286067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25" dirty="0">
                <a:latin typeface="Georgia"/>
                <a:cs typeface="Georgia"/>
              </a:rPr>
              <a:t>Figure </a:t>
            </a:r>
            <a:r>
              <a:rPr sz="1200" spc="-30" dirty="0">
                <a:latin typeface="Georgia"/>
                <a:cs typeface="Georgia"/>
              </a:rPr>
              <a:t>A.8: </a:t>
            </a:r>
            <a:r>
              <a:rPr sz="1200" b="1" spc="15" dirty="0">
                <a:latin typeface="Georgia"/>
                <a:cs typeface="Georgia"/>
              </a:rPr>
              <a:t>DETAIL </a:t>
            </a:r>
            <a:r>
              <a:rPr sz="1200" spc="-25" dirty="0">
                <a:latin typeface="Georgia"/>
                <a:cs typeface="Georgia"/>
              </a:rPr>
              <a:t>UML </a:t>
            </a:r>
            <a:r>
              <a:rPr sz="1200" spc="-20" dirty="0">
                <a:latin typeface="Georgia"/>
                <a:cs typeface="Georgia"/>
              </a:rPr>
              <a:t>Class</a:t>
            </a:r>
            <a:r>
              <a:rPr sz="1200" spc="-125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</a:rPr>
              <a:t>Diagram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00183" y="10205435"/>
            <a:ext cx="20002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35"/>
              </a:lnSpc>
            </a:pPr>
            <a:r>
              <a:rPr sz="1200" spc="-70" dirty="0">
                <a:latin typeface="Georgia"/>
                <a:cs typeface="Georgia"/>
              </a:rPr>
              <a:t>32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680269" y="10205422"/>
            <a:ext cx="20002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35"/>
              </a:lnSpc>
            </a:pPr>
            <a:r>
              <a:rPr sz="1200" spc="-80" dirty="0">
                <a:latin typeface="Georgia"/>
                <a:cs typeface="Georgia"/>
              </a:rPr>
              <a:t>33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294" y="1196541"/>
            <a:ext cx="2276475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0" dirty="0"/>
              <a:t>List </a:t>
            </a:r>
            <a:r>
              <a:rPr spc="-140" dirty="0"/>
              <a:t>of</a:t>
            </a:r>
            <a:r>
              <a:rPr spc="5" dirty="0"/>
              <a:t> </a:t>
            </a:r>
            <a:r>
              <a:rPr spc="-80" dirty="0"/>
              <a:t>Figures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0293" y="2175596"/>
            <a:ext cx="6431280" cy="456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4330" algn="l"/>
              </a:tabLst>
            </a:pPr>
            <a:r>
              <a:rPr sz="1200" spc="45" dirty="0">
                <a:latin typeface="Georgia"/>
                <a:cs typeface="Georgia"/>
                <a:hlinkClick r:id="rId2" action="ppaction://hlinksldjump"/>
              </a:rPr>
              <a:t>1.1	</a:t>
            </a:r>
            <a:r>
              <a:rPr sz="1200" spc="-20" dirty="0">
                <a:latin typeface="Georgia"/>
                <a:cs typeface="Georgia"/>
                <a:hlinkClick r:id="rId2" action="ppaction://hlinksldjump"/>
              </a:rPr>
              <a:t>GitHub</a:t>
            </a:r>
            <a:r>
              <a:rPr sz="1200" spc="95" dirty="0">
                <a:latin typeface="Georgia"/>
                <a:cs typeface="Georgia"/>
                <a:hlinkClick r:id="rId2" action="ppaction://hlinksldjump"/>
              </a:rPr>
              <a:t> </a:t>
            </a:r>
            <a:r>
              <a:rPr sz="1200" spc="-30" dirty="0">
                <a:latin typeface="Georgia"/>
                <a:cs typeface="Georgia"/>
                <a:hlinkClick r:id="rId2" action="ppaction://hlinksldjump"/>
              </a:rPr>
              <a:t>Marketplace</a:t>
            </a:r>
            <a:r>
              <a:rPr sz="1200" spc="-30" dirty="0">
                <a:latin typeface="Georgia"/>
                <a:cs typeface="Georgia"/>
              </a:rPr>
              <a:t>. </a:t>
            </a:r>
            <a:r>
              <a:rPr sz="1200" spc="5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spc="-45" dirty="0">
                <a:latin typeface="Georgia"/>
                <a:cs typeface="Georgia"/>
              </a:rPr>
              <a:t>.2</a:t>
            </a:r>
            <a:endParaRPr sz="1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354330" algn="l"/>
              </a:tabLst>
            </a:pPr>
            <a:r>
              <a:rPr sz="1200" spc="-10" dirty="0">
                <a:latin typeface="Georgia"/>
                <a:cs typeface="Georgia"/>
                <a:hlinkClick r:id="rId2" action="ppaction://hlinksldjump"/>
              </a:rPr>
              <a:t>1.2	</a:t>
            </a:r>
            <a:r>
              <a:rPr sz="1200" spc="-20" dirty="0">
                <a:latin typeface="Georgia"/>
                <a:cs typeface="Georgia"/>
                <a:hlinkClick r:id="rId2" action="ppaction://hlinksldjump"/>
              </a:rPr>
              <a:t>GitHub</a:t>
            </a:r>
            <a:r>
              <a:rPr sz="1200" spc="95" dirty="0">
                <a:latin typeface="Georgia"/>
                <a:cs typeface="Georgia"/>
                <a:hlinkClick r:id="rId2" action="ppaction://hlinksldjump"/>
              </a:rPr>
              <a:t> </a:t>
            </a:r>
            <a:r>
              <a:rPr sz="1200" spc="-30" dirty="0">
                <a:latin typeface="Georgia"/>
                <a:cs typeface="Georgia"/>
                <a:hlinkClick r:id="rId2" action="ppaction://hlinksldjump"/>
              </a:rPr>
              <a:t>Marketplace</a:t>
            </a:r>
            <a:r>
              <a:rPr sz="1200" spc="-30" dirty="0">
                <a:latin typeface="Georgia"/>
                <a:cs typeface="Georgia"/>
              </a:rPr>
              <a:t>. </a:t>
            </a:r>
            <a:r>
              <a:rPr sz="1200" spc="5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spc="-45" dirty="0">
                <a:latin typeface="Georgia"/>
                <a:cs typeface="Georgia"/>
              </a:rPr>
              <a:t>.2</a:t>
            </a:r>
            <a:endParaRPr sz="1200">
              <a:latin typeface="Georgia"/>
              <a:cs typeface="Georgia"/>
            </a:endParaRPr>
          </a:p>
          <a:p>
            <a:pPr marL="354330" lvl="1" indent="-341630">
              <a:lnSpc>
                <a:spcPct val="100000"/>
              </a:lnSpc>
              <a:spcBef>
                <a:spcPts val="1000"/>
              </a:spcBef>
              <a:buAutoNum type="arabicPeriod"/>
              <a:tabLst>
                <a:tab pos="354330" algn="l"/>
                <a:tab pos="354965" algn="l"/>
              </a:tabLst>
            </a:pPr>
            <a:r>
              <a:rPr sz="1200" spc="-30" dirty="0">
                <a:latin typeface="Georgia"/>
                <a:cs typeface="Georgia"/>
                <a:hlinkClick r:id="rId3" action="ppaction://hlinksldjump"/>
              </a:rPr>
              <a:t>Overview </a:t>
            </a:r>
            <a:r>
              <a:rPr sz="1200" spc="-50" dirty="0">
                <a:latin typeface="Georgia"/>
                <a:cs typeface="Georgia"/>
                <a:hlinkClick r:id="rId3" action="ppaction://hlinksldjump"/>
              </a:rPr>
              <a:t>User </a:t>
            </a:r>
            <a:r>
              <a:rPr sz="1200" spc="-40" dirty="0">
                <a:latin typeface="Georgia"/>
                <a:cs typeface="Georgia"/>
                <a:hlinkClick r:id="rId3" action="ppaction://hlinksldjump"/>
              </a:rPr>
              <a:t>Interface </a:t>
            </a:r>
            <a:r>
              <a:rPr sz="1200" spc="-20" dirty="0">
                <a:latin typeface="Georgia"/>
                <a:cs typeface="Georgia"/>
                <a:hlinkClick r:id="rId3" action="ppaction://hlinksldjump"/>
              </a:rPr>
              <a:t>(Details </a:t>
            </a:r>
            <a:r>
              <a:rPr sz="1200" spc="-45" dirty="0">
                <a:latin typeface="Georgia"/>
                <a:cs typeface="Georgia"/>
                <a:hlinkClick r:id="rId3" action="ppaction://hlinksldjump"/>
              </a:rPr>
              <a:t>in </a:t>
            </a:r>
            <a:r>
              <a:rPr sz="1200" spc="-20" dirty="0">
                <a:latin typeface="Georgia"/>
                <a:cs typeface="Georgia"/>
                <a:hlinkClick r:id="rId3" action="ppaction://hlinksldjump"/>
              </a:rPr>
              <a:t>Appendix </a:t>
            </a:r>
            <a:r>
              <a:rPr sz="1200" spc="25" dirty="0">
                <a:latin typeface="Georgia"/>
                <a:cs typeface="Georgia"/>
                <a:hlinkClick r:id="rId3" action="ppaction://hlinksldjump"/>
              </a:rPr>
              <a:t>A)</a:t>
            </a:r>
            <a:r>
              <a:rPr sz="1200" spc="25" dirty="0">
                <a:latin typeface="Georgia"/>
                <a:cs typeface="Georgia"/>
              </a:rPr>
              <a:t>. </a:t>
            </a:r>
            <a:r>
              <a:rPr sz="1200" dirty="0">
                <a:latin typeface="Georgia"/>
                <a:cs typeface="Georgia"/>
              </a:rPr>
              <a:t>. . . . . . . . . . . . . . . . . . . . .</a:t>
            </a:r>
            <a:r>
              <a:rPr sz="1200" spc="-25" dirty="0">
                <a:latin typeface="Georgia"/>
                <a:cs typeface="Georgia"/>
              </a:rPr>
              <a:t> </a:t>
            </a:r>
            <a:r>
              <a:rPr sz="1200" spc="-10" dirty="0">
                <a:latin typeface="Georgia"/>
                <a:cs typeface="Georgia"/>
              </a:rPr>
              <a:t>.7</a:t>
            </a:r>
            <a:endParaRPr sz="1200">
              <a:latin typeface="Georgia"/>
              <a:cs typeface="Georgia"/>
            </a:endParaRPr>
          </a:p>
          <a:p>
            <a:pPr marL="354330" lvl="1" indent="-34163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54330" algn="l"/>
                <a:tab pos="354965" algn="l"/>
              </a:tabLst>
            </a:pPr>
            <a:r>
              <a:rPr sz="1200" spc="-10" dirty="0">
                <a:latin typeface="Georgia"/>
                <a:cs typeface="Georgia"/>
                <a:hlinkClick r:id="rId4" action="ppaction://hlinksldjump"/>
              </a:rPr>
              <a:t>KanBan </a:t>
            </a:r>
            <a:r>
              <a:rPr sz="1200" spc="-50" dirty="0">
                <a:latin typeface="Georgia"/>
                <a:cs typeface="Georgia"/>
                <a:hlinkClick r:id="rId4" action="ppaction://hlinksldjump"/>
              </a:rPr>
              <a:t>User </a:t>
            </a:r>
            <a:r>
              <a:rPr sz="1200" spc="-40" dirty="0">
                <a:latin typeface="Georgia"/>
                <a:cs typeface="Georgia"/>
                <a:hlinkClick r:id="rId4" action="ppaction://hlinksldjump"/>
              </a:rPr>
              <a:t>Interface </a:t>
            </a:r>
            <a:r>
              <a:rPr sz="1200" spc="-20" dirty="0">
                <a:latin typeface="Georgia"/>
                <a:cs typeface="Georgia"/>
                <a:hlinkClick r:id="rId4" action="ppaction://hlinksldjump"/>
              </a:rPr>
              <a:t>(Details </a:t>
            </a:r>
            <a:r>
              <a:rPr sz="1200" spc="-45" dirty="0">
                <a:latin typeface="Georgia"/>
                <a:cs typeface="Georgia"/>
                <a:hlinkClick r:id="rId4" action="ppaction://hlinksldjump"/>
              </a:rPr>
              <a:t>in </a:t>
            </a:r>
            <a:r>
              <a:rPr sz="1200" spc="-20" dirty="0">
                <a:latin typeface="Georgia"/>
                <a:cs typeface="Georgia"/>
                <a:hlinkClick r:id="rId4" action="ppaction://hlinksldjump"/>
              </a:rPr>
              <a:t>Appendix </a:t>
            </a:r>
            <a:r>
              <a:rPr sz="1200" spc="25" dirty="0">
                <a:latin typeface="Georgia"/>
                <a:cs typeface="Georgia"/>
                <a:hlinkClick r:id="rId4" action="ppaction://hlinksldjump"/>
              </a:rPr>
              <a:t>A)</a:t>
            </a:r>
            <a:r>
              <a:rPr sz="1200" spc="25" dirty="0">
                <a:latin typeface="Georgia"/>
                <a:cs typeface="Georgia"/>
              </a:rPr>
              <a:t>. </a:t>
            </a:r>
            <a:r>
              <a:rPr sz="1200" dirty="0">
                <a:latin typeface="Georgia"/>
                <a:cs typeface="Georgia"/>
              </a:rPr>
              <a:t>. . . . . . . . . . . . . . . . . . . . . .</a:t>
            </a:r>
            <a:r>
              <a:rPr sz="1200" spc="-55" dirty="0">
                <a:latin typeface="Georgia"/>
                <a:cs typeface="Georgia"/>
              </a:rPr>
              <a:t> </a:t>
            </a:r>
            <a:r>
              <a:rPr sz="1200" spc="-70" dirty="0">
                <a:latin typeface="Georgia"/>
                <a:cs typeface="Georgia"/>
              </a:rPr>
              <a:t>.8</a:t>
            </a:r>
            <a:endParaRPr sz="1200">
              <a:latin typeface="Georgia"/>
              <a:cs typeface="Georgia"/>
            </a:endParaRPr>
          </a:p>
          <a:p>
            <a:pPr marL="354330" lvl="1" indent="-34163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54330" algn="l"/>
                <a:tab pos="354965" algn="l"/>
              </a:tabLst>
            </a:pPr>
            <a:r>
              <a:rPr sz="1200" dirty="0">
                <a:latin typeface="Georgia"/>
                <a:cs typeface="Georgia"/>
                <a:hlinkClick r:id="rId5" action="ppaction://hlinksldjump"/>
              </a:rPr>
              <a:t>Chart </a:t>
            </a:r>
            <a:r>
              <a:rPr sz="1200" spc="-50" dirty="0">
                <a:latin typeface="Georgia"/>
                <a:cs typeface="Georgia"/>
                <a:hlinkClick r:id="rId5" action="ppaction://hlinksldjump"/>
              </a:rPr>
              <a:t>User </a:t>
            </a:r>
            <a:r>
              <a:rPr sz="1200" spc="-40" dirty="0">
                <a:latin typeface="Georgia"/>
                <a:cs typeface="Georgia"/>
                <a:hlinkClick r:id="rId5" action="ppaction://hlinksldjump"/>
              </a:rPr>
              <a:t>Interface </a:t>
            </a:r>
            <a:r>
              <a:rPr sz="1200" spc="-20" dirty="0">
                <a:latin typeface="Georgia"/>
                <a:cs typeface="Georgia"/>
                <a:hlinkClick r:id="rId5" action="ppaction://hlinksldjump"/>
              </a:rPr>
              <a:t>(Details </a:t>
            </a:r>
            <a:r>
              <a:rPr sz="1200" spc="-45" dirty="0">
                <a:latin typeface="Georgia"/>
                <a:cs typeface="Georgia"/>
                <a:hlinkClick r:id="rId5" action="ppaction://hlinksldjump"/>
              </a:rPr>
              <a:t>in </a:t>
            </a:r>
            <a:r>
              <a:rPr sz="1200" spc="-20" dirty="0">
                <a:latin typeface="Georgia"/>
                <a:cs typeface="Georgia"/>
                <a:hlinkClick r:id="rId5" action="ppaction://hlinksldjump"/>
              </a:rPr>
              <a:t>Appendix </a:t>
            </a:r>
            <a:r>
              <a:rPr sz="1200" spc="25" dirty="0">
                <a:latin typeface="Georgia"/>
                <a:cs typeface="Georgia"/>
                <a:hlinkClick r:id="rId5" action="ppaction://hlinksldjump"/>
              </a:rPr>
              <a:t>A)</a:t>
            </a:r>
            <a:r>
              <a:rPr sz="1200" spc="25" dirty="0">
                <a:latin typeface="Georgia"/>
                <a:cs typeface="Georgia"/>
              </a:rPr>
              <a:t>. </a:t>
            </a:r>
            <a:r>
              <a:rPr sz="1200" dirty="0">
                <a:latin typeface="Georgia"/>
                <a:cs typeface="Georgia"/>
              </a:rPr>
              <a:t>. . . . . . . . . . . . . . . . . . . . . . .</a:t>
            </a:r>
            <a:r>
              <a:rPr sz="1200" spc="-75" dirty="0">
                <a:latin typeface="Georgia"/>
                <a:cs typeface="Georgia"/>
              </a:rPr>
              <a:t> </a:t>
            </a:r>
            <a:r>
              <a:rPr sz="1200" spc="-50" dirty="0">
                <a:latin typeface="Georgia"/>
                <a:cs typeface="Georgia"/>
              </a:rPr>
              <a:t>.9</a:t>
            </a:r>
            <a:endParaRPr sz="1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  <a:tabLst>
                <a:tab pos="354330" algn="l"/>
              </a:tabLst>
            </a:pPr>
            <a:r>
              <a:rPr sz="1200" spc="5" dirty="0">
                <a:latin typeface="Georgia"/>
                <a:cs typeface="Georgia"/>
                <a:hlinkClick r:id="rId6" action="ppaction://hlinksldjump"/>
              </a:rPr>
              <a:t>5.1	</a:t>
            </a:r>
            <a:r>
              <a:rPr sz="1200" spc="-50" dirty="0">
                <a:latin typeface="Georgia"/>
                <a:cs typeface="Georgia"/>
                <a:hlinkClick r:id="rId6" action="ppaction://hlinksldjump"/>
              </a:rPr>
              <a:t>Use  </a:t>
            </a:r>
            <a:r>
              <a:rPr sz="1200" spc="-20" dirty="0">
                <a:latin typeface="Georgia"/>
                <a:cs typeface="Georgia"/>
                <a:hlinkClick r:id="rId6" action="ppaction://hlinksldjump"/>
              </a:rPr>
              <a:t>Case  </a:t>
            </a:r>
            <a:r>
              <a:rPr sz="1200" spc="-30" dirty="0">
                <a:latin typeface="Georgia"/>
                <a:cs typeface="Georgia"/>
                <a:hlinkClick r:id="rId6" action="ppaction://hlinksldjump"/>
              </a:rPr>
              <a:t>Diagram</a:t>
            </a:r>
            <a:r>
              <a:rPr sz="1200" spc="-30" dirty="0">
                <a:latin typeface="Georgia"/>
                <a:cs typeface="Georgia"/>
              </a:rPr>
              <a:t>.   </a:t>
            </a:r>
            <a:r>
              <a:rPr sz="1200" dirty="0">
                <a:latin typeface="Georgia"/>
                <a:cs typeface="Georgia"/>
              </a:rPr>
              <a:t>.  .  .  .  .  .  .  .  .  .  .  .  .  .  .  .  .  .  .  .  .  .  .  .  .  .  .  .  .  .  .  .  .  .  .  .  .  .  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spc="-5" dirty="0">
                <a:latin typeface="Georgia"/>
                <a:cs typeface="Georgia"/>
              </a:rPr>
              <a:t>.13</a:t>
            </a:r>
            <a:endParaRPr sz="1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354330" algn="l"/>
              </a:tabLst>
            </a:pPr>
            <a:r>
              <a:rPr sz="1200" spc="-45" dirty="0">
                <a:latin typeface="Georgia"/>
                <a:cs typeface="Georgia"/>
                <a:hlinkClick r:id="rId7" action="ppaction://hlinksldjump"/>
              </a:rPr>
              <a:t>5.2	</a:t>
            </a:r>
            <a:r>
              <a:rPr sz="1200" spc="-50" dirty="0">
                <a:latin typeface="Georgia"/>
                <a:cs typeface="Georgia"/>
                <a:hlinkClick r:id="rId7" action="ppaction://hlinksldjump"/>
              </a:rPr>
              <a:t>User  </a:t>
            </a:r>
            <a:r>
              <a:rPr sz="1200" spc="5" dirty="0">
                <a:latin typeface="Georgia"/>
                <a:cs typeface="Georgia"/>
                <a:hlinkClick r:id="rId7" action="ppaction://hlinksldjump"/>
              </a:rPr>
              <a:t>Type  </a:t>
            </a:r>
            <a:r>
              <a:rPr sz="1200" spc="-5" dirty="0">
                <a:latin typeface="Georgia"/>
                <a:cs typeface="Georgia"/>
                <a:hlinkClick r:id="rId7" action="ppaction://hlinksldjump"/>
              </a:rPr>
              <a:t>State  </a:t>
            </a:r>
            <a:r>
              <a:rPr sz="1200" spc="-30" dirty="0">
                <a:latin typeface="Georgia"/>
                <a:cs typeface="Georgia"/>
                <a:hlinkClick r:id="rId7" action="ppaction://hlinksldjump"/>
              </a:rPr>
              <a:t>Diagram.</a:t>
            </a:r>
            <a:r>
              <a:rPr sz="1200" spc="-30" dirty="0">
                <a:latin typeface="Georgia"/>
                <a:cs typeface="Georgia"/>
              </a:rPr>
              <a:t>   </a:t>
            </a:r>
            <a:r>
              <a:rPr sz="1200" dirty="0">
                <a:latin typeface="Georgia"/>
                <a:cs typeface="Georgia"/>
              </a:rPr>
              <a:t>.  .  .  .  .  .  .  .  .  .  .  .  .  .  .  .  .  .  .  .  .  .  .  .  .  .  .  .  .  .  .  .  .  .  </a:t>
            </a:r>
            <a:r>
              <a:rPr sz="1200" spc="5" dirty="0">
                <a:latin typeface="Georgia"/>
                <a:cs typeface="Georgia"/>
              </a:rPr>
              <a:t>.15</a:t>
            </a:r>
            <a:endParaRPr sz="1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354330" algn="l"/>
              </a:tabLst>
            </a:pPr>
            <a:r>
              <a:rPr sz="1200" spc="-45" dirty="0">
                <a:latin typeface="Georgia"/>
                <a:cs typeface="Georgia"/>
                <a:hlinkClick r:id="rId7" action="ppaction://hlinksldjump"/>
              </a:rPr>
              <a:t>5.3	</a:t>
            </a:r>
            <a:r>
              <a:rPr sz="1200" spc="-10" dirty="0">
                <a:latin typeface="Georgia"/>
                <a:cs typeface="Georgia"/>
                <a:hlinkClick r:id="rId7" action="ppaction://hlinksldjump"/>
              </a:rPr>
              <a:t>KanBan </a:t>
            </a:r>
            <a:r>
              <a:rPr sz="1200" spc="-5" dirty="0">
                <a:latin typeface="Georgia"/>
                <a:cs typeface="Georgia"/>
                <a:hlinkClick r:id="rId7" action="ppaction://hlinksldjump"/>
              </a:rPr>
              <a:t>State </a:t>
            </a:r>
            <a:r>
              <a:rPr sz="1200" spc="-30" dirty="0">
                <a:latin typeface="Georgia"/>
                <a:cs typeface="Georgia"/>
                <a:hlinkClick r:id="rId7" action="ppaction://hlinksldjump"/>
              </a:rPr>
              <a:t>Diagram.</a:t>
            </a:r>
            <a:r>
              <a:rPr sz="1200" spc="-3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 . . . . . . . . . . . . . . . . . . . . . . . . . . . . . . . . . .</a:t>
            </a:r>
            <a:r>
              <a:rPr sz="1200" spc="130" dirty="0">
                <a:latin typeface="Georgia"/>
                <a:cs typeface="Georgia"/>
              </a:rPr>
              <a:t> </a:t>
            </a:r>
            <a:r>
              <a:rPr sz="1200" spc="5" dirty="0">
                <a:latin typeface="Georgia"/>
                <a:cs typeface="Georgia"/>
              </a:rPr>
              <a:t>.15</a:t>
            </a:r>
            <a:endParaRPr sz="1200">
              <a:latin typeface="Georgia"/>
              <a:cs typeface="Georgia"/>
            </a:endParaRPr>
          </a:p>
          <a:p>
            <a:pPr marL="354330" lvl="1" indent="-341630">
              <a:lnSpc>
                <a:spcPct val="100000"/>
              </a:lnSpc>
              <a:spcBef>
                <a:spcPts val="5"/>
              </a:spcBef>
              <a:buAutoNum type="arabicPeriod" startAt="4"/>
              <a:tabLst>
                <a:tab pos="354330" algn="l"/>
                <a:tab pos="354965" algn="l"/>
              </a:tabLst>
            </a:pPr>
            <a:r>
              <a:rPr sz="1200" spc="10" dirty="0">
                <a:latin typeface="Georgia"/>
                <a:cs typeface="Georgia"/>
                <a:hlinkClick r:id="rId8" action="ppaction://hlinksldjump"/>
              </a:rPr>
              <a:t>Activity </a:t>
            </a:r>
            <a:r>
              <a:rPr sz="1200" spc="-35" dirty="0">
                <a:latin typeface="Georgia"/>
                <a:cs typeface="Georgia"/>
                <a:hlinkClick r:id="rId8" action="ppaction://hlinksldjump"/>
              </a:rPr>
              <a:t>Diagram </a:t>
            </a:r>
            <a:r>
              <a:rPr sz="1200" spc="10" dirty="0">
                <a:latin typeface="Georgia"/>
                <a:cs typeface="Georgia"/>
                <a:hlinkClick r:id="rId8" action="ppaction://hlinksldjump"/>
              </a:rPr>
              <a:t>PART </a:t>
            </a:r>
            <a:r>
              <a:rPr sz="1200" spc="-50" dirty="0">
                <a:latin typeface="Georgia"/>
                <a:cs typeface="Georgia"/>
                <a:hlinkClick r:id="rId8" action="ppaction://hlinksldjump"/>
              </a:rPr>
              <a:t>I </a:t>
            </a:r>
            <a:r>
              <a:rPr sz="1200" spc="-20" dirty="0">
                <a:latin typeface="Georgia"/>
                <a:cs typeface="Georgia"/>
                <a:hlinkClick r:id="rId8" action="ppaction://hlinksldjump"/>
              </a:rPr>
              <a:t>(Details </a:t>
            </a:r>
            <a:r>
              <a:rPr sz="1200" spc="-45" dirty="0">
                <a:latin typeface="Georgia"/>
                <a:cs typeface="Georgia"/>
                <a:hlinkClick r:id="rId8" action="ppaction://hlinksldjump"/>
              </a:rPr>
              <a:t>in </a:t>
            </a:r>
            <a:r>
              <a:rPr sz="1200" spc="-20" dirty="0">
                <a:latin typeface="Georgia"/>
                <a:cs typeface="Georgia"/>
                <a:hlinkClick r:id="rId8" action="ppaction://hlinksldjump"/>
              </a:rPr>
              <a:t>Appendix </a:t>
            </a:r>
            <a:r>
              <a:rPr sz="1200" spc="25" dirty="0">
                <a:latin typeface="Georgia"/>
                <a:cs typeface="Georgia"/>
                <a:hlinkClick r:id="rId8" action="ppaction://hlinksldjump"/>
              </a:rPr>
              <a:t>A)</a:t>
            </a:r>
            <a:r>
              <a:rPr sz="1200" spc="25" dirty="0">
                <a:latin typeface="Georgia"/>
                <a:cs typeface="Georgia"/>
              </a:rPr>
              <a:t>. </a:t>
            </a:r>
            <a:r>
              <a:rPr sz="1200" dirty="0">
                <a:latin typeface="Georgia"/>
                <a:cs typeface="Georgia"/>
              </a:rPr>
              <a:t>. . . . . . . . . . . . . . . . . . . .</a:t>
            </a:r>
            <a:r>
              <a:rPr sz="1200" spc="229" dirty="0">
                <a:latin typeface="Georgia"/>
                <a:cs typeface="Georgia"/>
              </a:rPr>
              <a:t> </a:t>
            </a:r>
            <a:r>
              <a:rPr sz="1200" spc="-10" dirty="0">
                <a:latin typeface="Georgia"/>
                <a:cs typeface="Georgia"/>
              </a:rPr>
              <a:t>.16</a:t>
            </a:r>
            <a:endParaRPr sz="1200">
              <a:latin typeface="Georgia"/>
              <a:cs typeface="Georgia"/>
            </a:endParaRPr>
          </a:p>
          <a:p>
            <a:pPr marL="354330" lvl="1" indent="-341630">
              <a:lnSpc>
                <a:spcPct val="100000"/>
              </a:lnSpc>
              <a:spcBef>
                <a:spcPts val="5"/>
              </a:spcBef>
              <a:buAutoNum type="arabicPeriod" startAt="4"/>
              <a:tabLst>
                <a:tab pos="354330" algn="l"/>
                <a:tab pos="354965" algn="l"/>
              </a:tabLst>
            </a:pPr>
            <a:r>
              <a:rPr sz="1200" spc="10" dirty="0">
                <a:latin typeface="Georgia"/>
                <a:cs typeface="Georgia"/>
                <a:hlinkClick r:id="rId8" action="ppaction://hlinksldjump"/>
              </a:rPr>
              <a:t>Activity </a:t>
            </a:r>
            <a:r>
              <a:rPr sz="1200" spc="-35" dirty="0">
                <a:latin typeface="Georgia"/>
                <a:cs typeface="Georgia"/>
                <a:hlinkClick r:id="rId8" action="ppaction://hlinksldjump"/>
              </a:rPr>
              <a:t>Diagram  </a:t>
            </a:r>
            <a:r>
              <a:rPr sz="1200" spc="10" dirty="0">
                <a:latin typeface="Georgia"/>
                <a:cs typeface="Georgia"/>
                <a:hlinkClick r:id="rId8" action="ppaction://hlinksldjump"/>
              </a:rPr>
              <a:t>PART </a:t>
            </a:r>
            <a:r>
              <a:rPr sz="1200" spc="-35" dirty="0">
                <a:latin typeface="Georgia"/>
                <a:cs typeface="Georgia"/>
                <a:hlinkClick r:id="rId8" action="ppaction://hlinksldjump"/>
              </a:rPr>
              <a:t>II  </a:t>
            </a:r>
            <a:r>
              <a:rPr sz="1200" spc="-20" dirty="0">
                <a:latin typeface="Georgia"/>
                <a:cs typeface="Georgia"/>
                <a:hlinkClick r:id="rId8" action="ppaction://hlinksldjump"/>
              </a:rPr>
              <a:t>(Details  </a:t>
            </a:r>
            <a:r>
              <a:rPr sz="1200" spc="-45" dirty="0">
                <a:latin typeface="Georgia"/>
                <a:cs typeface="Georgia"/>
                <a:hlinkClick r:id="rId8" action="ppaction://hlinksldjump"/>
              </a:rPr>
              <a:t>in  </a:t>
            </a:r>
            <a:r>
              <a:rPr sz="1200" spc="-20" dirty="0">
                <a:latin typeface="Georgia"/>
                <a:cs typeface="Georgia"/>
                <a:hlinkClick r:id="rId8" action="ppaction://hlinksldjump"/>
              </a:rPr>
              <a:t>Appendix  </a:t>
            </a:r>
            <a:r>
              <a:rPr sz="1200" spc="25" dirty="0">
                <a:latin typeface="Georgia"/>
                <a:cs typeface="Georgia"/>
                <a:hlinkClick r:id="rId8" action="ppaction://hlinksldjump"/>
              </a:rPr>
              <a:t>A)</a:t>
            </a:r>
            <a:r>
              <a:rPr sz="1200" spc="25" dirty="0">
                <a:latin typeface="Georgia"/>
                <a:cs typeface="Georgia"/>
              </a:rPr>
              <a:t>.  </a:t>
            </a:r>
            <a:r>
              <a:rPr sz="1200" dirty="0">
                <a:latin typeface="Georgia"/>
                <a:cs typeface="Georgia"/>
              </a:rPr>
              <a:t>.  .  .  .  .  .  .  .  .  .  .  .  .  .  .  .  .  .  .  .</a:t>
            </a:r>
            <a:r>
              <a:rPr sz="1200" spc="204" dirty="0">
                <a:latin typeface="Georgia"/>
                <a:cs typeface="Georgia"/>
              </a:rPr>
              <a:t> </a:t>
            </a:r>
            <a:r>
              <a:rPr sz="1200" spc="-10" dirty="0">
                <a:latin typeface="Georgia"/>
                <a:cs typeface="Georgia"/>
              </a:rPr>
              <a:t>.16</a:t>
            </a:r>
            <a:endParaRPr sz="1200">
              <a:latin typeface="Georgia"/>
              <a:cs typeface="Georgia"/>
            </a:endParaRPr>
          </a:p>
          <a:p>
            <a:pPr marL="354330" lvl="1" indent="-341630">
              <a:lnSpc>
                <a:spcPct val="100000"/>
              </a:lnSpc>
              <a:buAutoNum type="arabicPeriod" startAt="4"/>
              <a:tabLst>
                <a:tab pos="354330" algn="l"/>
                <a:tab pos="354965" algn="l"/>
              </a:tabLst>
            </a:pPr>
            <a:r>
              <a:rPr sz="1200" spc="-50" dirty="0">
                <a:latin typeface="Georgia"/>
                <a:cs typeface="Georgia"/>
                <a:hlinkClick r:id="rId9" action="ppaction://hlinksldjump"/>
              </a:rPr>
              <a:t>Sequence  </a:t>
            </a:r>
            <a:r>
              <a:rPr sz="1200" spc="-35" dirty="0">
                <a:latin typeface="Georgia"/>
                <a:cs typeface="Georgia"/>
                <a:hlinkClick r:id="rId9" action="ppaction://hlinksldjump"/>
              </a:rPr>
              <a:t>Diagram  </a:t>
            </a:r>
            <a:r>
              <a:rPr sz="1200" spc="-55" dirty="0">
                <a:latin typeface="Georgia"/>
                <a:cs typeface="Georgia"/>
                <a:hlinkClick r:id="rId9" action="ppaction://hlinksldjump"/>
              </a:rPr>
              <a:t>For  </a:t>
            </a:r>
            <a:r>
              <a:rPr sz="1200" spc="-20" dirty="0">
                <a:latin typeface="Georgia"/>
                <a:cs typeface="Georgia"/>
                <a:hlinkClick r:id="rId9" action="ppaction://hlinksldjump"/>
              </a:rPr>
              <a:t>Authorization (Details </a:t>
            </a:r>
            <a:r>
              <a:rPr sz="1200" spc="-45" dirty="0">
                <a:latin typeface="Georgia"/>
                <a:cs typeface="Georgia"/>
                <a:hlinkClick r:id="rId9" action="ppaction://hlinksldjump"/>
              </a:rPr>
              <a:t>in  </a:t>
            </a:r>
            <a:r>
              <a:rPr sz="1200" spc="-20" dirty="0">
                <a:latin typeface="Georgia"/>
                <a:cs typeface="Georgia"/>
                <a:hlinkClick r:id="rId9" action="ppaction://hlinksldjump"/>
              </a:rPr>
              <a:t>Appendix </a:t>
            </a:r>
            <a:r>
              <a:rPr sz="1200" spc="25" dirty="0">
                <a:latin typeface="Georgia"/>
                <a:cs typeface="Georgia"/>
                <a:hlinkClick r:id="rId9" action="ppaction://hlinksldjump"/>
              </a:rPr>
              <a:t>A)</a:t>
            </a:r>
            <a:r>
              <a:rPr sz="1200" spc="25" dirty="0">
                <a:latin typeface="Georgia"/>
                <a:cs typeface="Georgia"/>
              </a:rPr>
              <a:t>.  </a:t>
            </a:r>
            <a:r>
              <a:rPr sz="1200" dirty="0">
                <a:latin typeface="Georgia"/>
                <a:cs typeface="Georgia"/>
              </a:rPr>
              <a:t>.  .  .  .  .  .  .  .  .  .  .  .  .  . </a:t>
            </a:r>
            <a:r>
              <a:rPr sz="1200" spc="235" dirty="0">
                <a:latin typeface="Georgia"/>
                <a:cs typeface="Georgia"/>
              </a:rPr>
              <a:t> </a:t>
            </a:r>
            <a:r>
              <a:rPr sz="1200" spc="-25" dirty="0">
                <a:latin typeface="Georgia"/>
                <a:cs typeface="Georgia"/>
              </a:rPr>
              <a:t>.18</a:t>
            </a:r>
            <a:endParaRPr sz="1200">
              <a:latin typeface="Georgia"/>
              <a:cs typeface="Georgia"/>
            </a:endParaRPr>
          </a:p>
          <a:p>
            <a:pPr marL="354330" lvl="1" indent="-341630">
              <a:lnSpc>
                <a:spcPct val="100000"/>
              </a:lnSpc>
              <a:spcBef>
                <a:spcPts val="5"/>
              </a:spcBef>
              <a:buAutoNum type="arabicPeriod" startAt="4"/>
              <a:tabLst>
                <a:tab pos="354330" algn="l"/>
                <a:tab pos="354965" algn="l"/>
              </a:tabLst>
            </a:pPr>
            <a:r>
              <a:rPr sz="1200" spc="-50" dirty="0">
                <a:latin typeface="Georgia"/>
                <a:cs typeface="Georgia"/>
                <a:hlinkClick r:id="rId10" action="ppaction://hlinksldjump"/>
              </a:rPr>
              <a:t>Sequence  </a:t>
            </a:r>
            <a:r>
              <a:rPr sz="1200" spc="-35" dirty="0">
                <a:latin typeface="Georgia"/>
                <a:cs typeface="Georgia"/>
                <a:hlinkClick r:id="rId10" action="ppaction://hlinksldjump"/>
              </a:rPr>
              <a:t>Diagram  </a:t>
            </a:r>
            <a:r>
              <a:rPr sz="1200" spc="-55" dirty="0">
                <a:latin typeface="Georgia"/>
                <a:cs typeface="Georgia"/>
                <a:hlinkClick r:id="rId10" action="ppaction://hlinksldjump"/>
              </a:rPr>
              <a:t>For  </a:t>
            </a:r>
            <a:r>
              <a:rPr sz="1200" spc="-35" dirty="0">
                <a:latin typeface="Georgia"/>
                <a:cs typeface="Georgia"/>
                <a:hlinkClick r:id="rId10" action="ppaction://hlinksldjump"/>
              </a:rPr>
              <a:t>Sub-Systems  </a:t>
            </a:r>
            <a:r>
              <a:rPr sz="1200" spc="-20" dirty="0">
                <a:latin typeface="Georgia"/>
                <a:cs typeface="Georgia"/>
                <a:hlinkClick r:id="rId10" action="ppaction://hlinksldjump"/>
              </a:rPr>
              <a:t>(Details </a:t>
            </a:r>
            <a:r>
              <a:rPr sz="1200" spc="-45" dirty="0">
                <a:latin typeface="Georgia"/>
                <a:cs typeface="Georgia"/>
                <a:hlinkClick r:id="rId10" action="ppaction://hlinksldjump"/>
              </a:rPr>
              <a:t>in  </a:t>
            </a:r>
            <a:r>
              <a:rPr sz="1200" spc="-20" dirty="0">
                <a:latin typeface="Georgia"/>
                <a:cs typeface="Georgia"/>
                <a:hlinkClick r:id="rId10" action="ppaction://hlinksldjump"/>
              </a:rPr>
              <a:t>Appendix </a:t>
            </a:r>
            <a:r>
              <a:rPr sz="1200" spc="25" dirty="0">
                <a:latin typeface="Georgia"/>
                <a:cs typeface="Georgia"/>
                <a:hlinkClick r:id="rId10" action="ppaction://hlinksldjump"/>
              </a:rPr>
              <a:t>A)</a:t>
            </a:r>
            <a:r>
              <a:rPr sz="1200" spc="25" dirty="0">
                <a:latin typeface="Georgia"/>
                <a:cs typeface="Georgia"/>
              </a:rPr>
              <a:t>.  </a:t>
            </a:r>
            <a:r>
              <a:rPr sz="1200" dirty="0">
                <a:latin typeface="Georgia"/>
                <a:cs typeface="Georgia"/>
              </a:rPr>
              <a:t>.  .  .  .  .  .  .  .  .  .  .  .  .  .  . 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spc="-10" dirty="0">
                <a:latin typeface="Georgia"/>
                <a:cs typeface="Georgia"/>
              </a:rPr>
              <a:t>.19</a:t>
            </a:r>
            <a:endParaRPr sz="1200">
              <a:latin typeface="Georgia"/>
              <a:cs typeface="Georgia"/>
            </a:endParaRPr>
          </a:p>
          <a:p>
            <a:pPr marL="354330" lvl="1" indent="-341630">
              <a:lnSpc>
                <a:spcPct val="100000"/>
              </a:lnSpc>
              <a:spcBef>
                <a:spcPts val="5"/>
              </a:spcBef>
              <a:buAutoNum type="arabicPeriod" startAt="4"/>
              <a:tabLst>
                <a:tab pos="354330" algn="l"/>
                <a:tab pos="354965" algn="l"/>
              </a:tabLst>
            </a:pPr>
            <a:r>
              <a:rPr sz="1200" spc="-25" dirty="0">
                <a:latin typeface="Georgia"/>
                <a:cs typeface="Georgia"/>
                <a:hlinkClick r:id="rId11" action="ppaction://hlinksldjump"/>
              </a:rPr>
              <a:t>UML </a:t>
            </a:r>
            <a:r>
              <a:rPr sz="1200" spc="-20" dirty="0">
                <a:latin typeface="Georgia"/>
                <a:cs typeface="Georgia"/>
                <a:hlinkClick r:id="rId11" action="ppaction://hlinksldjump"/>
              </a:rPr>
              <a:t>Class </a:t>
            </a:r>
            <a:r>
              <a:rPr sz="1200" spc="-35" dirty="0">
                <a:latin typeface="Georgia"/>
                <a:cs typeface="Georgia"/>
                <a:hlinkClick r:id="rId11" action="ppaction://hlinksldjump"/>
              </a:rPr>
              <a:t>Diagram </a:t>
            </a:r>
            <a:r>
              <a:rPr sz="1200" spc="-20" dirty="0">
                <a:latin typeface="Georgia"/>
                <a:cs typeface="Georgia"/>
                <a:hlinkClick r:id="rId11" action="ppaction://hlinksldjump"/>
              </a:rPr>
              <a:t>(Details </a:t>
            </a:r>
            <a:r>
              <a:rPr sz="1200" spc="-45" dirty="0">
                <a:latin typeface="Georgia"/>
                <a:cs typeface="Georgia"/>
                <a:hlinkClick r:id="rId11" action="ppaction://hlinksldjump"/>
              </a:rPr>
              <a:t>in </a:t>
            </a:r>
            <a:r>
              <a:rPr sz="1200" spc="-20" dirty="0">
                <a:latin typeface="Georgia"/>
                <a:cs typeface="Georgia"/>
                <a:hlinkClick r:id="rId11" action="ppaction://hlinksldjump"/>
              </a:rPr>
              <a:t>Appendix </a:t>
            </a:r>
            <a:r>
              <a:rPr sz="1200" spc="25" dirty="0">
                <a:latin typeface="Georgia"/>
                <a:cs typeface="Georgia"/>
                <a:hlinkClick r:id="rId11" action="ppaction://hlinksldjump"/>
              </a:rPr>
              <a:t>A)</a:t>
            </a:r>
            <a:r>
              <a:rPr sz="1200" spc="25" dirty="0">
                <a:latin typeface="Georgia"/>
                <a:cs typeface="Georgia"/>
              </a:rPr>
              <a:t>. </a:t>
            </a:r>
            <a:r>
              <a:rPr sz="1200" dirty="0">
                <a:latin typeface="Georgia"/>
                <a:cs typeface="Georgia"/>
              </a:rPr>
              <a:t>. . . . . . . . . . . . . . . . . . . . . . .</a:t>
            </a:r>
            <a:r>
              <a:rPr sz="1200" spc="-90" dirty="0">
                <a:latin typeface="Georgia"/>
                <a:cs typeface="Georgia"/>
              </a:rPr>
              <a:t> </a:t>
            </a:r>
            <a:r>
              <a:rPr sz="1200" spc="-80" dirty="0">
                <a:latin typeface="Georgia"/>
                <a:cs typeface="Georgia"/>
              </a:rPr>
              <a:t>.20</a:t>
            </a:r>
            <a:endParaRPr sz="1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  <a:tabLst>
                <a:tab pos="354330" algn="l"/>
              </a:tabLst>
            </a:pPr>
            <a:r>
              <a:rPr sz="1200" spc="-10" dirty="0">
                <a:latin typeface="Georgia"/>
                <a:cs typeface="Georgia"/>
                <a:hlinkClick r:id="rId12" action="ppaction://hlinksldjump"/>
              </a:rPr>
              <a:t>6.1	GitGroup</a:t>
            </a:r>
            <a:r>
              <a:rPr sz="1200" spc="95" dirty="0">
                <a:latin typeface="Georgia"/>
                <a:cs typeface="Georgia"/>
                <a:hlinkClick r:id="rId12" action="ppaction://hlinksldjump"/>
              </a:rPr>
              <a:t> </a:t>
            </a:r>
            <a:r>
              <a:rPr sz="1200" spc="-30" dirty="0">
                <a:latin typeface="Georgia"/>
                <a:cs typeface="Georgia"/>
                <a:hlinkClick r:id="rId12" action="ppaction://hlinksldjump"/>
              </a:rPr>
              <a:t>System</a:t>
            </a:r>
            <a:r>
              <a:rPr sz="1200" spc="100" dirty="0">
                <a:latin typeface="Georgia"/>
                <a:cs typeface="Georgia"/>
                <a:hlinkClick r:id="rId12" action="ppaction://hlinksldjump"/>
              </a:rPr>
              <a:t> </a:t>
            </a:r>
            <a:r>
              <a:rPr sz="1200" spc="-20" dirty="0">
                <a:latin typeface="Georgia"/>
                <a:cs typeface="Georgia"/>
                <a:hlinkClick r:id="rId12" action="ppaction://hlinksldjump"/>
              </a:rPr>
              <a:t>Architecture</a:t>
            </a:r>
            <a:r>
              <a:rPr sz="1200" spc="-20" dirty="0">
                <a:latin typeface="Georgia"/>
                <a:cs typeface="Georgia"/>
              </a:rPr>
              <a:t>.</a:t>
            </a:r>
            <a:r>
              <a:rPr sz="1200" spc="4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15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dirty="0">
                <a:latin typeface="Georgia"/>
                <a:cs typeface="Georgia"/>
              </a:rPr>
              <a:t>.</a:t>
            </a:r>
            <a:r>
              <a:rPr sz="1200" spc="20" dirty="0">
                <a:latin typeface="Georgia"/>
                <a:cs typeface="Georgia"/>
              </a:rPr>
              <a:t> </a:t>
            </a:r>
            <a:r>
              <a:rPr sz="1200" spc="-10" dirty="0">
                <a:latin typeface="Georgia"/>
                <a:cs typeface="Georgia"/>
              </a:rPr>
              <a:t>.21</a:t>
            </a:r>
            <a:endParaRPr sz="1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1200" spc="45" dirty="0">
                <a:latin typeface="Georgia"/>
                <a:cs typeface="Georgia"/>
                <a:hlinkClick r:id="rId13" action="ppaction://hlinksldjump"/>
              </a:rPr>
              <a:t>A.1 </a:t>
            </a:r>
            <a:r>
              <a:rPr sz="1200" b="1" spc="15" dirty="0">
                <a:latin typeface="Georgia"/>
                <a:cs typeface="Georgia"/>
                <a:hlinkClick r:id="rId13" action="ppaction://hlinksldjump"/>
              </a:rPr>
              <a:t>DETAIL </a:t>
            </a:r>
            <a:r>
              <a:rPr sz="1200" spc="-30" dirty="0">
                <a:latin typeface="Georgia"/>
                <a:cs typeface="Georgia"/>
                <a:hlinkClick r:id="rId13" action="ppaction://hlinksldjump"/>
              </a:rPr>
              <a:t>Overview </a:t>
            </a:r>
            <a:r>
              <a:rPr sz="1200" spc="-50" dirty="0">
                <a:latin typeface="Georgia"/>
                <a:cs typeface="Georgia"/>
                <a:hlinkClick r:id="rId13" action="ppaction://hlinksldjump"/>
              </a:rPr>
              <a:t>User </a:t>
            </a:r>
            <a:r>
              <a:rPr sz="1200" spc="-35" dirty="0">
                <a:latin typeface="Georgia"/>
                <a:cs typeface="Georgia"/>
                <a:hlinkClick r:id="rId13" action="ppaction://hlinksldjump"/>
              </a:rPr>
              <a:t>Interface</a:t>
            </a:r>
            <a:r>
              <a:rPr sz="1200" spc="-35" dirty="0">
                <a:latin typeface="Georgia"/>
                <a:cs typeface="Georgia"/>
              </a:rPr>
              <a:t>. </a:t>
            </a:r>
            <a:r>
              <a:rPr sz="1200" dirty="0">
                <a:latin typeface="Georgia"/>
                <a:cs typeface="Georgia"/>
              </a:rPr>
              <a:t>. . . . . . . . . . . . . . . . . . . . . . . . . . . . .</a:t>
            </a:r>
            <a:r>
              <a:rPr sz="1200" spc="165" dirty="0">
                <a:latin typeface="Georgia"/>
                <a:cs typeface="Georgia"/>
              </a:rPr>
              <a:t> </a:t>
            </a:r>
            <a:r>
              <a:rPr sz="1200" spc="-45" dirty="0">
                <a:latin typeface="Georgia"/>
                <a:cs typeface="Georgia"/>
              </a:rPr>
              <a:t>.25</a:t>
            </a:r>
            <a:endParaRPr sz="1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Georgia"/>
                <a:cs typeface="Georgia"/>
                <a:hlinkClick r:id="rId14" action="ppaction://hlinksldjump"/>
              </a:rPr>
              <a:t>A.2 </a:t>
            </a:r>
            <a:r>
              <a:rPr sz="1200" b="1" spc="15" dirty="0">
                <a:latin typeface="Georgia"/>
                <a:cs typeface="Georgia"/>
                <a:hlinkClick r:id="rId14" action="ppaction://hlinksldjump"/>
              </a:rPr>
              <a:t>DETAIL </a:t>
            </a:r>
            <a:r>
              <a:rPr sz="1200" spc="-10" dirty="0">
                <a:latin typeface="Georgia"/>
                <a:cs typeface="Georgia"/>
                <a:hlinkClick r:id="rId14" action="ppaction://hlinksldjump"/>
              </a:rPr>
              <a:t>KanBan </a:t>
            </a:r>
            <a:r>
              <a:rPr sz="1200" spc="-50" dirty="0">
                <a:latin typeface="Georgia"/>
                <a:cs typeface="Georgia"/>
                <a:hlinkClick r:id="rId14" action="ppaction://hlinksldjump"/>
              </a:rPr>
              <a:t>User </a:t>
            </a:r>
            <a:r>
              <a:rPr sz="1200" spc="-35" dirty="0">
                <a:latin typeface="Georgia"/>
                <a:cs typeface="Georgia"/>
                <a:hlinkClick r:id="rId14" action="ppaction://hlinksldjump"/>
              </a:rPr>
              <a:t>Interface</a:t>
            </a:r>
            <a:r>
              <a:rPr sz="1200" spc="-35" dirty="0">
                <a:latin typeface="Georgia"/>
                <a:cs typeface="Georgia"/>
              </a:rPr>
              <a:t>. </a:t>
            </a:r>
            <a:r>
              <a:rPr sz="1200" dirty="0">
                <a:latin typeface="Georgia"/>
                <a:cs typeface="Georgia"/>
              </a:rPr>
              <a:t>. . . . . . . . . . . . . . . . . . . . . . . . . . . . . .</a:t>
            </a:r>
            <a:r>
              <a:rPr sz="1200" spc="275" dirty="0">
                <a:latin typeface="Georgia"/>
                <a:cs typeface="Georgia"/>
              </a:rPr>
              <a:t> </a:t>
            </a:r>
            <a:r>
              <a:rPr sz="1200" spc="-60" dirty="0">
                <a:latin typeface="Georgia"/>
                <a:cs typeface="Georgia"/>
              </a:rPr>
              <a:t>.26</a:t>
            </a:r>
            <a:endParaRPr sz="1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Georgia"/>
                <a:cs typeface="Georgia"/>
                <a:hlinkClick r:id="rId15" action="ppaction://hlinksldjump"/>
              </a:rPr>
              <a:t>A.3   </a:t>
            </a:r>
            <a:r>
              <a:rPr sz="1200" b="1" spc="15" dirty="0">
                <a:latin typeface="Georgia"/>
                <a:cs typeface="Georgia"/>
                <a:hlinkClick r:id="rId15" action="ppaction://hlinksldjump"/>
              </a:rPr>
              <a:t>DETAIL </a:t>
            </a:r>
            <a:r>
              <a:rPr sz="1200" dirty="0">
                <a:latin typeface="Georgia"/>
                <a:cs typeface="Georgia"/>
                <a:hlinkClick r:id="rId15" action="ppaction://hlinksldjump"/>
              </a:rPr>
              <a:t>Chart</a:t>
            </a:r>
            <a:r>
              <a:rPr sz="1200" spc="285" dirty="0">
                <a:latin typeface="Georgia"/>
                <a:cs typeface="Georgia"/>
                <a:hlinkClick r:id="rId15" action="ppaction://hlinksldjump"/>
              </a:rPr>
              <a:t> </a:t>
            </a:r>
            <a:r>
              <a:rPr sz="1200" spc="-50" dirty="0">
                <a:latin typeface="Georgia"/>
                <a:cs typeface="Georgia"/>
                <a:hlinkClick r:id="rId15" action="ppaction://hlinksldjump"/>
              </a:rPr>
              <a:t>User  </a:t>
            </a:r>
            <a:r>
              <a:rPr sz="1200" spc="-35" dirty="0">
                <a:latin typeface="Georgia"/>
                <a:cs typeface="Georgia"/>
                <a:hlinkClick r:id="rId15" action="ppaction://hlinksldjump"/>
              </a:rPr>
              <a:t>Interface</a:t>
            </a:r>
            <a:r>
              <a:rPr sz="1200" spc="-35" dirty="0">
                <a:latin typeface="Georgia"/>
                <a:cs typeface="Georgia"/>
              </a:rPr>
              <a:t>.   </a:t>
            </a:r>
            <a:r>
              <a:rPr sz="1200" dirty="0">
                <a:latin typeface="Georgia"/>
                <a:cs typeface="Georgia"/>
              </a:rPr>
              <a:t>.  .  .  .  .  .  .  .  .  .  .  .  .  .  .  .  .  .  .  .  .  .  .  .  .  .  .  .  .  .  . </a:t>
            </a:r>
            <a:r>
              <a:rPr sz="1200" spc="270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</a:rPr>
              <a:t>.27</a:t>
            </a:r>
            <a:endParaRPr sz="1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10" dirty="0">
                <a:latin typeface="Georgia"/>
                <a:cs typeface="Georgia"/>
                <a:hlinkClick r:id="rId16" action="ppaction://hlinksldjump"/>
              </a:rPr>
              <a:t>A.4   </a:t>
            </a:r>
            <a:r>
              <a:rPr sz="1200" b="1" spc="15" dirty="0">
                <a:latin typeface="Georgia"/>
                <a:cs typeface="Georgia"/>
                <a:hlinkClick r:id="rId16" action="ppaction://hlinksldjump"/>
              </a:rPr>
              <a:t>DETAIL </a:t>
            </a:r>
            <a:r>
              <a:rPr sz="1200" spc="10" dirty="0">
                <a:latin typeface="Georgia"/>
                <a:cs typeface="Georgia"/>
                <a:hlinkClick r:id="rId16" action="ppaction://hlinksldjump"/>
              </a:rPr>
              <a:t>Activity  </a:t>
            </a:r>
            <a:r>
              <a:rPr sz="1200" spc="-35" dirty="0">
                <a:latin typeface="Georgia"/>
                <a:cs typeface="Georgia"/>
                <a:hlinkClick r:id="rId16" action="ppaction://hlinksldjump"/>
              </a:rPr>
              <a:t>Diagram  </a:t>
            </a:r>
            <a:r>
              <a:rPr sz="1200" spc="10" dirty="0">
                <a:latin typeface="Georgia"/>
                <a:cs typeface="Georgia"/>
                <a:hlinkClick r:id="rId16" action="ppaction://hlinksldjump"/>
              </a:rPr>
              <a:t>PART  </a:t>
            </a:r>
            <a:r>
              <a:rPr sz="1200" spc="-25" dirty="0">
                <a:latin typeface="Georgia"/>
                <a:cs typeface="Georgia"/>
                <a:hlinkClick r:id="rId16" action="ppaction://hlinksldjump"/>
              </a:rPr>
              <a:t>I</a:t>
            </a:r>
            <a:r>
              <a:rPr sz="1200" spc="-25" dirty="0">
                <a:latin typeface="Georgia"/>
                <a:cs typeface="Georgia"/>
              </a:rPr>
              <a:t>.  </a:t>
            </a:r>
            <a:r>
              <a:rPr sz="1200" dirty="0">
                <a:latin typeface="Georgia"/>
                <a:cs typeface="Georgia"/>
              </a:rPr>
              <a:t>.  .  .  .  .  .  .  .  .  .  .  .  .  .  .  .  .  .  .  .  .  .  .  .  .  .  .  . </a:t>
            </a:r>
            <a:r>
              <a:rPr sz="1200" spc="220" dirty="0">
                <a:latin typeface="Georgia"/>
                <a:cs typeface="Georgia"/>
              </a:rPr>
              <a:t> </a:t>
            </a:r>
            <a:r>
              <a:rPr sz="1200" spc="-75" dirty="0">
                <a:latin typeface="Georgia"/>
                <a:cs typeface="Georgia"/>
              </a:rPr>
              <a:t>.28</a:t>
            </a:r>
            <a:endParaRPr sz="1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5" dirty="0">
                <a:latin typeface="Georgia"/>
                <a:cs typeface="Georgia"/>
                <a:hlinkClick r:id="rId17" action="ppaction://hlinksldjump"/>
              </a:rPr>
              <a:t>A.5</a:t>
            </a:r>
            <a:r>
              <a:rPr sz="1200" spc="295" dirty="0">
                <a:latin typeface="Georgia"/>
                <a:cs typeface="Georgia"/>
                <a:hlinkClick r:id="rId17" action="ppaction://hlinksldjump"/>
              </a:rPr>
              <a:t> </a:t>
            </a:r>
            <a:r>
              <a:rPr sz="1200" b="1" spc="15" dirty="0">
                <a:latin typeface="Georgia"/>
                <a:cs typeface="Georgia"/>
                <a:hlinkClick r:id="rId17" action="ppaction://hlinksldjump"/>
              </a:rPr>
              <a:t>DETAIL </a:t>
            </a:r>
            <a:r>
              <a:rPr sz="1200" spc="10" dirty="0">
                <a:latin typeface="Georgia"/>
                <a:cs typeface="Georgia"/>
                <a:hlinkClick r:id="rId17" action="ppaction://hlinksldjump"/>
              </a:rPr>
              <a:t>Activity </a:t>
            </a:r>
            <a:r>
              <a:rPr sz="1200" spc="-35" dirty="0">
                <a:latin typeface="Georgia"/>
                <a:cs typeface="Georgia"/>
                <a:hlinkClick r:id="rId17" action="ppaction://hlinksldjump"/>
              </a:rPr>
              <a:t>Diagram </a:t>
            </a:r>
            <a:r>
              <a:rPr sz="1200" spc="10" dirty="0">
                <a:latin typeface="Georgia"/>
                <a:cs typeface="Georgia"/>
                <a:hlinkClick r:id="rId17" action="ppaction://hlinksldjump"/>
              </a:rPr>
              <a:t>PART </a:t>
            </a:r>
            <a:r>
              <a:rPr sz="1200" spc="-25" dirty="0">
                <a:latin typeface="Georgia"/>
                <a:cs typeface="Georgia"/>
                <a:hlinkClick r:id="rId17" action="ppaction://hlinksldjump"/>
              </a:rPr>
              <a:t>II</a:t>
            </a:r>
            <a:r>
              <a:rPr sz="1200" spc="-25" dirty="0">
                <a:latin typeface="Georgia"/>
                <a:cs typeface="Georgia"/>
              </a:rPr>
              <a:t>. </a:t>
            </a:r>
            <a:r>
              <a:rPr sz="1200" dirty="0">
                <a:latin typeface="Georgia"/>
                <a:cs typeface="Georgia"/>
              </a:rPr>
              <a:t>. . . . . . . . . . . . . . . . . . . . . . . . . . . .</a:t>
            </a:r>
            <a:r>
              <a:rPr sz="1200" spc="180" dirty="0">
                <a:latin typeface="Georgia"/>
                <a:cs typeface="Georgia"/>
              </a:rPr>
              <a:t> </a:t>
            </a:r>
            <a:r>
              <a:rPr sz="1200" spc="-60" dirty="0">
                <a:latin typeface="Georgia"/>
                <a:cs typeface="Georgia"/>
              </a:rPr>
              <a:t>.29</a:t>
            </a:r>
            <a:endParaRPr sz="1200">
              <a:latin typeface="Georgia"/>
              <a:cs typeface="Georgia"/>
            </a:endParaRPr>
          </a:p>
          <a:p>
            <a:pPr marL="12700" lvl="1">
              <a:lnSpc>
                <a:spcPct val="100000"/>
              </a:lnSpc>
              <a:spcBef>
                <a:spcPts val="5"/>
              </a:spcBef>
              <a:buFont typeface="Georgia"/>
              <a:buAutoNum type="arabicPeriod" startAt="6"/>
              <a:tabLst>
                <a:tab pos="354965" algn="l"/>
              </a:tabLst>
            </a:pPr>
            <a:r>
              <a:rPr sz="1200" b="1" spc="15" dirty="0">
                <a:latin typeface="Georgia"/>
                <a:cs typeface="Georgia"/>
                <a:hlinkClick r:id="rId18" action="ppaction://hlinksldjump"/>
              </a:rPr>
              <a:t>DETAIL </a:t>
            </a:r>
            <a:r>
              <a:rPr sz="1200" spc="-50" dirty="0">
                <a:latin typeface="Georgia"/>
                <a:cs typeface="Georgia"/>
                <a:hlinkClick r:id="rId18" action="ppaction://hlinksldjump"/>
              </a:rPr>
              <a:t>Sequence </a:t>
            </a:r>
            <a:r>
              <a:rPr sz="1200" spc="-35" dirty="0">
                <a:latin typeface="Georgia"/>
                <a:cs typeface="Georgia"/>
                <a:hlinkClick r:id="rId18" action="ppaction://hlinksldjump"/>
              </a:rPr>
              <a:t>Diagram </a:t>
            </a:r>
            <a:r>
              <a:rPr sz="1200" spc="-55" dirty="0">
                <a:latin typeface="Georgia"/>
                <a:cs typeface="Georgia"/>
                <a:hlinkClick r:id="rId18" action="ppaction://hlinksldjump"/>
              </a:rPr>
              <a:t>For </a:t>
            </a:r>
            <a:r>
              <a:rPr sz="1200" spc="-20" dirty="0">
                <a:latin typeface="Georgia"/>
                <a:cs typeface="Georgia"/>
                <a:hlinkClick r:id="rId18" action="ppaction://hlinksldjump"/>
              </a:rPr>
              <a:t>Authorization</a:t>
            </a:r>
            <a:r>
              <a:rPr sz="1200" spc="-20" dirty="0">
                <a:latin typeface="Georgia"/>
                <a:cs typeface="Georgia"/>
              </a:rPr>
              <a:t>. </a:t>
            </a:r>
            <a:r>
              <a:rPr sz="1200" dirty="0">
                <a:latin typeface="Georgia"/>
                <a:cs typeface="Georgia"/>
              </a:rPr>
              <a:t>. . . . . . . . . . . . . . . . . . . . . . </a:t>
            </a:r>
            <a:r>
              <a:rPr sz="1200" spc="-80" dirty="0">
                <a:latin typeface="Georgia"/>
                <a:cs typeface="Georgia"/>
              </a:rPr>
              <a:t>.30</a:t>
            </a:r>
            <a:endParaRPr sz="1200">
              <a:latin typeface="Georgia"/>
              <a:cs typeface="Georgia"/>
            </a:endParaRPr>
          </a:p>
          <a:p>
            <a:pPr marL="12700" marR="33020" lvl="1">
              <a:lnSpc>
                <a:spcPct val="100000"/>
              </a:lnSpc>
              <a:spcBef>
                <a:spcPts val="5"/>
              </a:spcBef>
              <a:buFont typeface="Georgia"/>
              <a:buAutoNum type="arabicPeriod" startAt="6"/>
              <a:tabLst>
                <a:tab pos="354965" algn="l"/>
              </a:tabLst>
            </a:pPr>
            <a:r>
              <a:rPr sz="1200" b="1" spc="15" dirty="0">
                <a:latin typeface="Georgia"/>
                <a:cs typeface="Georgia"/>
                <a:hlinkClick r:id="rId19" action="ppaction://hlinksldjump"/>
              </a:rPr>
              <a:t>DETAIL </a:t>
            </a:r>
            <a:r>
              <a:rPr sz="1200" spc="-50" dirty="0">
                <a:latin typeface="Georgia"/>
                <a:cs typeface="Georgia"/>
                <a:hlinkClick r:id="rId19" action="ppaction://hlinksldjump"/>
              </a:rPr>
              <a:t>Sequence </a:t>
            </a:r>
            <a:r>
              <a:rPr sz="1200" spc="-35" dirty="0">
                <a:latin typeface="Georgia"/>
                <a:cs typeface="Georgia"/>
                <a:hlinkClick r:id="rId19" action="ppaction://hlinksldjump"/>
              </a:rPr>
              <a:t>Diagram </a:t>
            </a:r>
            <a:r>
              <a:rPr sz="1200" spc="-55" dirty="0">
                <a:latin typeface="Georgia"/>
                <a:cs typeface="Georgia"/>
                <a:hlinkClick r:id="rId19" action="ppaction://hlinksldjump"/>
              </a:rPr>
              <a:t>For </a:t>
            </a:r>
            <a:r>
              <a:rPr sz="1200" spc="-35" dirty="0">
                <a:latin typeface="Georgia"/>
                <a:cs typeface="Georgia"/>
                <a:hlinkClick r:id="rId19" action="ppaction://hlinksldjump"/>
              </a:rPr>
              <a:t>Sub-Systems</a:t>
            </a:r>
            <a:r>
              <a:rPr sz="1200" spc="-35" dirty="0">
                <a:latin typeface="Georgia"/>
                <a:cs typeface="Georgia"/>
              </a:rPr>
              <a:t>. </a:t>
            </a:r>
            <a:r>
              <a:rPr sz="1200" dirty="0">
                <a:latin typeface="Georgia"/>
                <a:cs typeface="Georgia"/>
              </a:rPr>
              <a:t>. . . . . . . . . . . . . . . . . . . . . . . </a:t>
            </a:r>
            <a:r>
              <a:rPr sz="1200" spc="-5" dirty="0">
                <a:latin typeface="Georgia"/>
                <a:cs typeface="Georgia"/>
              </a:rPr>
              <a:t>.31 </a:t>
            </a:r>
            <a:r>
              <a:rPr sz="1200" spc="-5" dirty="0">
                <a:latin typeface="Georgia"/>
                <a:cs typeface="Georgia"/>
                <a:hlinkClick r:id="rId20" action="ppaction://hlinksldjump"/>
              </a:rPr>
              <a:t> </a:t>
            </a:r>
            <a:r>
              <a:rPr sz="1200" spc="-20" dirty="0">
                <a:latin typeface="Georgia"/>
                <a:cs typeface="Georgia"/>
                <a:hlinkClick r:id="rId20" action="ppaction://hlinksldjump"/>
              </a:rPr>
              <a:t>A.8 </a:t>
            </a:r>
            <a:r>
              <a:rPr sz="1200" b="1" spc="15" dirty="0">
                <a:latin typeface="Georgia"/>
                <a:cs typeface="Georgia"/>
                <a:hlinkClick r:id="rId20" action="ppaction://hlinksldjump"/>
              </a:rPr>
              <a:t>DETAIL </a:t>
            </a:r>
            <a:r>
              <a:rPr sz="1200" spc="-25" dirty="0">
                <a:latin typeface="Georgia"/>
                <a:cs typeface="Georgia"/>
                <a:hlinkClick r:id="rId20" action="ppaction://hlinksldjump"/>
              </a:rPr>
              <a:t>UML </a:t>
            </a:r>
            <a:r>
              <a:rPr sz="1200" spc="-20" dirty="0">
                <a:latin typeface="Georgia"/>
                <a:cs typeface="Georgia"/>
                <a:hlinkClick r:id="rId20" action="ppaction://hlinksldjump"/>
              </a:rPr>
              <a:t>Class </a:t>
            </a:r>
            <a:r>
              <a:rPr sz="1200" spc="-30" dirty="0">
                <a:latin typeface="Georgia"/>
                <a:cs typeface="Georgia"/>
                <a:hlinkClick r:id="rId20" action="ppaction://hlinksldjump"/>
              </a:rPr>
              <a:t>Diagram</a:t>
            </a:r>
            <a:r>
              <a:rPr sz="1200" spc="-30" dirty="0">
                <a:latin typeface="Georgia"/>
                <a:cs typeface="Georgia"/>
              </a:rPr>
              <a:t>. </a:t>
            </a:r>
            <a:r>
              <a:rPr sz="1200" dirty="0">
                <a:latin typeface="Georgia"/>
                <a:cs typeface="Georgia"/>
              </a:rPr>
              <a:t>. . . . . . . . . . . . . . . . . . . . . . . . . . . . . . .</a:t>
            </a:r>
            <a:r>
              <a:rPr sz="1200" spc="25" dirty="0">
                <a:latin typeface="Georgia"/>
                <a:cs typeface="Georgia"/>
              </a:rPr>
              <a:t> </a:t>
            </a:r>
            <a:r>
              <a:rPr sz="1200" spc="-55" dirty="0">
                <a:latin typeface="Georgia"/>
                <a:cs typeface="Georgia"/>
              </a:rPr>
              <a:t>.32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680269" y="10205422"/>
            <a:ext cx="20002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35"/>
              </a:lnSpc>
            </a:pPr>
            <a:r>
              <a:rPr sz="1200" spc="-80" dirty="0">
                <a:latin typeface="Georgia"/>
                <a:cs typeface="Georgia"/>
              </a:rPr>
              <a:t>34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294" y="1196541"/>
            <a:ext cx="2121535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0" dirty="0"/>
              <a:t>List </a:t>
            </a:r>
            <a:r>
              <a:rPr spc="-140" dirty="0"/>
              <a:t>of</a:t>
            </a:r>
            <a:r>
              <a:rPr spc="-5" dirty="0"/>
              <a:t> </a:t>
            </a:r>
            <a:r>
              <a:rPr spc="-80" dirty="0"/>
              <a:t>Tables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0293" y="2175596"/>
            <a:ext cx="633603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4330" algn="l"/>
              </a:tabLst>
            </a:pPr>
            <a:r>
              <a:rPr sz="1200" spc="45" dirty="0">
                <a:latin typeface="Georgia"/>
                <a:cs typeface="Georgia"/>
                <a:hlinkClick r:id="rId2" action="ppaction://hlinksldjump"/>
              </a:rPr>
              <a:t>1.1	</a:t>
            </a:r>
            <a:r>
              <a:rPr sz="1200" spc="-35" dirty="0">
                <a:latin typeface="Georgia"/>
                <a:cs typeface="Georgia"/>
                <a:hlinkClick r:id="rId2" action="ppaction://hlinksldjump"/>
              </a:rPr>
              <a:t>Definitions, Acronyms </a:t>
            </a:r>
            <a:r>
              <a:rPr sz="1200" spc="-40" dirty="0">
                <a:latin typeface="Georgia"/>
                <a:cs typeface="Georgia"/>
                <a:hlinkClick r:id="rId2" action="ppaction://hlinksldjump"/>
              </a:rPr>
              <a:t>and </a:t>
            </a:r>
            <a:r>
              <a:rPr sz="1200" spc="-20" dirty="0">
                <a:latin typeface="Georgia"/>
                <a:cs typeface="Georgia"/>
                <a:hlinkClick r:id="rId2" action="ppaction://hlinksldjump"/>
              </a:rPr>
              <a:t>Abbreviations</a:t>
            </a:r>
            <a:r>
              <a:rPr sz="1200" spc="-20" dirty="0">
                <a:latin typeface="Georgia"/>
                <a:cs typeface="Georgia"/>
              </a:rPr>
              <a:t>. </a:t>
            </a:r>
            <a:r>
              <a:rPr sz="1200" dirty="0">
                <a:latin typeface="Georgia"/>
                <a:cs typeface="Georgia"/>
              </a:rPr>
              <a:t>. . . . . . . . . . . . . . . . . . . . . . . . . .</a:t>
            </a:r>
            <a:r>
              <a:rPr sz="1200" spc="180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.3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294" y="1196541"/>
            <a:ext cx="1682114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105" dirty="0"/>
              <a:t>References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294" y="2049066"/>
            <a:ext cx="6865620" cy="758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4175" marR="5080" indent="-372110" algn="just">
              <a:lnSpc>
                <a:spcPct val="100000"/>
              </a:lnSpc>
              <a:spcBef>
                <a:spcPts val="95"/>
              </a:spcBef>
            </a:pPr>
            <a:r>
              <a:rPr sz="1200" spc="-35" dirty="0">
                <a:latin typeface="Georgia"/>
                <a:cs typeface="Georgia"/>
              </a:rPr>
              <a:t>Daniel Jonathan </a:t>
            </a:r>
            <a:r>
              <a:rPr sz="1200" spc="-30" dirty="0">
                <a:latin typeface="Georgia"/>
                <a:cs typeface="Georgia"/>
              </a:rPr>
              <a:t>Kemp </a:t>
            </a:r>
            <a:r>
              <a:rPr sz="1200" spc="-35" dirty="0">
                <a:latin typeface="Georgia"/>
                <a:cs typeface="Georgia"/>
              </a:rPr>
              <a:t>(Team </a:t>
            </a:r>
            <a:r>
              <a:rPr sz="1200" spc="-30" dirty="0">
                <a:latin typeface="Georgia"/>
                <a:cs typeface="Georgia"/>
              </a:rPr>
              <a:t>leader), </a:t>
            </a:r>
            <a:r>
              <a:rPr sz="1200" spc="-55" dirty="0">
                <a:latin typeface="Georgia"/>
                <a:cs typeface="Georgia"/>
              </a:rPr>
              <a:t>Jinwoo </a:t>
            </a:r>
            <a:r>
              <a:rPr sz="1200" spc="-35" dirty="0">
                <a:latin typeface="Georgia"/>
                <a:cs typeface="Georgia"/>
              </a:rPr>
              <a:t>Song, </a:t>
            </a:r>
            <a:r>
              <a:rPr sz="1200" spc="-20" dirty="0">
                <a:latin typeface="Georgia"/>
                <a:cs typeface="Georgia"/>
              </a:rPr>
              <a:t>Pratheek </a:t>
            </a:r>
            <a:r>
              <a:rPr sz="1200" spc="-30" dirty="0">
                <a:latin typeface="Georgia"/>
                <a:cs typeface="Georgia"/>
              </a:rPr>
              <a:t>Basavana Gowda, </a:t>
            </a:r>
            <a:r>
              <a:rPr sz="1200" spc="-20" dirty="0">
                <a:latin typeface="Georgia"/>
                <a:cs typeface="Georgia"/>
              </a:rPr>
              <a:t>Rajesh </a:t>
            </a:r>
            <a:r>
              <a:rPr sz="1200" spc="-40" dirty="0">
                <a:latin typeface="Georgia"/>
                <a:cs typeface="Georgia"/>
              </a:rPr>
              <a:t>Ramesh, </a:t>
            </a:r>
            <a:r>
              <a:rPr sz="1200" spc="-30" dirty="0">
                <a:latin typeface="Georgia"/>
                <a:cs typeface="Georgia"/>
              </a:rPr>
              <a:t>Rahul  </a:t>
            </a:r>
            <a:r>
              <a:rPr sz="1200" spc="-10" dirty="0">
                <a:latin typeface="Georgia"/>
                <a:cs typeface="Georgia"/>
              </a:rPr>
              <a:t>Vijaydev, </a:t>
            </a:r>
            <a:r>
              <a:rPr sz="1200" spc="-15" dirty="0">
                <a:latin typeface="Georgia"/>
                <a:cs typeface="Georgia"/>
              </a:rPr>
              <a:t>Theerut </a:t>
            </a:r>
            <a:r>
              <a:rPr sz="1200" spc="-35" dirty="0">
                <a:latin typeface="Georgia"/>
                <a:cs typeface="Georgia"/>
              </a:rPr>
              <a:t>Foongkiatcharoen, </a:t>
            </a:r>
            <a:r>
              <a:rPr sz="1200" spc="-20" dirty="0">
                <a:latin typeface="Georgia"/>
                <a:cs typeface="Georgia"/>
              </a:rPr>
              <a:t>Vibhu </a:t>
            </a:r>
            <a:r>
              <a:rPr sz="1200" spc="70" dirty="0">
                <a:latin typeface="Georgia"/>
                <a:cs typeface="Georgia"/>
              </a:rPr>
              <a:t>A </a:t>
            </a:r>
            <a:r>
              <a:rPr sz="1200" spc="-15" dirty="0">
                <a:latin typeface="Georgia"/>
                <a:cs typeface="Georgia"/>
              </a:rPr>
              <a:t>Bharadwaj. </a:t>
            </a:r>
            <a:r>
              <a:rPr sz="1200" spc="-45" dirty="0">
                <a:latin typeface="Georgia"/>
                <a:cs typeface="Georgia"/>
              </a:rPr>
              <a:t>(2018). </a:t>
            </a:r>
            <a:r>
              <a:rPr sz="1200" i="1" spc="45" dirty="0">
                <a:latin typeface="Times New Roman"/>
                <a:cs typeface="Times New Roman"/>
              </a:rPr>
              <a:t>SRS: </a:t>
            </a:r>
            <a:r>
              <a:rPr sz="1200" i="1" spc="15" dirty="0">
                <a:latin typeface="Times New Roman"/>
                <a:cs typeface="Times New Roman"/>
              </a:rPr>
              <a:t>Parking </a:t>
            </a:r>
            <a:r>
              <a:rPr sz="1200" i="1" dirty="0">
                <a:latin typeface="Times New Roman"/>
                <a:cs typeface="Times New Roman"/>
              </a:rPr>
              <a:t>Marketplace </a:t>
            </a:r>
            <a:r>
              <a:rPr sz="1200" spc="-30" dirty="0">
                <a:latin typeface="Georgia"/>
                <a:cs typeface="Georgia"/>
              </a:rPr>
              <a:t>(Tech.  </a:t>
            </a:r>
            <a:r>
              <a:rPr sz="1200" spc="-15" dirty="0">
                <a:latin typeface="Georgia"/>
                <a:cs typeface="Georgia"/>
              </a:rPr>
              <a:t>Rep.).</a:t>
            </a:r>
            <a:endParaRPr sz="1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200" spc="-20" dirty="0">
                <a:latin typeface="Georgia"/>
                <a:cs typeface="Georgia"/>
              </a:rPr>
              <a:t>GitHub </a:t>
            </a:r>
            <a:r>
              <a:rPr sz="1200" spc="-35" dirty="0">
                <a:latin typeface="Georgia"/>
                <a:cs typeface="Georgia"/>
              </a:rPr>
              <a:t>Inc. </a:t>
            </a:r>
            <a:r>
              <a:rPr sz="1200" spc="-15" dirty="0">
                <a:latin typeface="Georgia"/>
                <a:cs typeface="Georgia"/>
              </a:rPr>
              <a:t>(n.d.). </a:t>
            </a:r>
            <a:r>
              <a:rPr sz="1200" i="1" spc="10" dirty="0">
                <a:latin typeface="Times New Roman"/>
                <a:cs typeface="Times New Roman"/>
              </a:rPr>
              <a:t>Github </a:t>
            </a:r>
            <a:r>
              <a:rPr sz="1200" i="1" spc="5" dirty="0">
                <a:latin typeface="Times New Roman"/>
                <a:cs typeface="Times New Roman"/>
              </a:rPr>
              <a:t>api </a:t>
            </a:r>
            <a:r>
              <a:rPr sz="1200" i="1" dirty="0">
                <a:latin typeface="Times New Roman"/>
                <a:cs typeface="Times New Roman"/>
              </a:rPr>
              <a:t>v3 </a:t>
            </a:r>
            <a:r>
              <a:rPr sz="1200" i="1" spc="125" dirty="0">
                <a:latin typeface="Times New Roman"/>
                <a:cs typeface="Times New Roman"/>
              </a:rPr>
              <a:t>— </a:t>
            </a:r>
            <a:r>
              <a:rPr sz="1200" i="1" spc="-5" dirty="0">
                <a:latin typeface="Times New Roman"/>
                <a:cs typeface="Times New Roman"/>
              </a:rPr>
              <a:t>github </a:t>
            </a:r>
            <a:r>
              <a:rPr sz="1200" i="1" spc="-10" dirty="0">
                <a:latin typeface="Times New Roman"/>
                <a:cs typeface="Times New Roman"/>
              </a:rPr>
              <a:t>developer</a:t>
            </a:r>
            <a:r>
              <a:rPr sz="1200" i="1" spc="105" dirty="0">
                <a:latin typeface="Times New Roman"/>
                <a:cs typeface="Times New Roman"/>
              </a:rPr>
              <a:t> </a:t>
            </a:r>
            <a:r>
              <a:rPr sz="1200" i="1" spc="5" dirty="0">
                <a:latin typeface="Times New Roman"/>
                <a:cs typeface="Times New Roman"/>
              </a:rPr>
              <a:t>guide.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77546" y="2782923"/>
            <a:ext cx="1035685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0815" marR="5080" indent="-158750">
              <a:lnSpc>
                <a:spcPct val="100000"/>
              </a:lnSpc>
              <a:spcBef>
                <a:spcPts val="95"/>
              </a:spcBef>
            </a:pPr>
            <a:r>
              <a:rPr sz="1200" spc="-30" dirty="0">
                <a:latin typeface="Georgia"/>
                <a:cs typeface="Georgia"/>
              </a:rPr>
              <a:t>Retrieved </a:t>
            </a:r>
            <a:r>
              <a:rPr sz="1200" spc="-55" dirty="0">
                <a:latin typeface="Georgia"/>
                <a:cs typeface="Georgia"/>
              </a:rPr>
              <a:t>from  </a:t>
            </a:r>
            <a:r>
              <a:rPr sz="1200" spc="-45" dirty="0">
                <a:latin typeface="Georgia"/>
                <a:cs typeface="Georgia"/>
              </a:rPr>
              <a:t>([Online;</a:t>
            </a:r>
            <a:r>
              <a:rPr sz="1200" spc="110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</a:rPr>
              <a:t>ac-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7294" y="2782923"/>
            <a:ext cx="5788660" cy="758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4175" marR="5080" indent="-372110">
              <a:lnSpc>
                <a:spcPct val="100000"/>
              </a:lnSpc>
              <a:spcBef>
                <a:spcPts val="95"/>
              </a:spcBef>
              <a:tabLst>
                <a:tab pos="1771014" algn="l"/>
                <a:tab pos="2477135" algn="l"/>
              </a:tabLst>
            </a:pPr>
            <a:r>
              <a:rPr sz="1200" spc="-25" dirty="0">
                <a:latin typeface="Georgia"/>
                <a:cs typeface="Georgia"/>
              </a:rPr>
              <a:t>Wikipedia </a:t>
            </a:r>
            <a:r>
              <a:rPr sz="1200" spc="170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</a:rPr>
              <a:t>contributors.	</a:t>
            </a:r>
            <a:r>
              <a:rPr sz="1200" spc="-40" dirty="0">
                <a:latin typeface="Georgia"/>
                <a:cs typeface="Georgia"/>
              </a:rPr>
              <a:t>(2018a).	</a:t>
            </a:r>
            <a:r>
              <a:rPr sz="1200" i="1" spc="15" dirty="0">
                <a:latin typeface="Times New Roman"/>
                <a:cs typeface="Times New Roman"/>
              </a:rPr>
              <a:t>Express.js </a:t>
            </a:r>
            <a:r>
              <a:rPr sz="1200" i="1" spc="125" dirty="0">
                <a:latin typeface="Times New Roman"/>
                <a:cs typeface="Times New Roman"/>
              </a:rPr>
              <a:t>— </a:t>
            </a:r>
            <a:r>
              <a:rPr sz="1200" i="1" spc="15" dirty="0">
                <a:latin typeface="Times New Roman"/>
                <a:cs typeface="Times New Roman"/>
              </a:rPr>
              <a:t>Wikipedia, the </a:t>
            </a:r>
            <a:r>
              <a:rPr sz="1200" i="1" spc="-15" dirty="0">
                <a:latin typeface="Times New Roman"/>
                <a:cs typeface="Times New Roman"/>
              </a:rPr>
              <a:t>free </a:t>
            </a:r>
            <a:r>
              <a:rPr sz="1200" i="1" dirty="0">
                <a:latin typeface="Times New Roman"/>
                <a:cs typeface="Times New Roman"/>
              </a:rPr>
              <a:t>encyclopedia.  </a:t>
            </a:r>
            <a:r>
              <a:rPr sz="1200" spc="130" dirty="0">
                <a:latin typeface="Times New Roman"/>
                <a:cs typeface="Times New Roman"/>
                <a:hlinkClick r:id="rId2"/>
              </a:rPr>
              <a:t>https://en.wikipedia.org/w/index</a:t>
            </a:r>
            <a:r>
              <a:rPr sz="1200" spc="75" dirty="0">
                <a:latin typeface="Times New Roman"/>
                <a:cs typeface="Times New Roman"/>
                <a:hlinkClick r:id="rId2"/>
              </a:rPr>
              <a:t>.php?title=Express.js&amp;oldid=861000326 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-50" dirty="0">
                <a:latin typeface="Georgia"/>
                <a:cs typeface="Georgia"/>
              </a:rPr>
              <a:t>cessed</a:t>
            </a:r>
            <a:r>
              <a:rPr sz="1200" spc="95" dirty="0">
                <a:latin typeface="Georgia"/>
                <a:cs typeface="Georgia"/>
              </a:rPr>
              <a:t> </a:t>
            </a:r>
            <a:r>
              <a:rPr sz="1200" spc="-55" dirty="0">
                <a:latin typeface="Georgia"/>
                <a:cs typeface="Georgia"/>
              </a:rPr>
              <a:t>28-October-2018])</a:t>
            </a:r>
            <a:endParaRPr sz="1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200" spc="-25" dirty="0">
                <a:latin typeface="Georgia"/>
                <a:cs typeface="Georgia"/>
              </a:rPr>
              <a:t>Wikipedia </a:t>
            </a:r>
            <a:r>
              <a:rPr sz="1200" spc="-30" dirty="0">
                <a:latin typeface="Georgia"/>
                <a:cs typeface="Georgia"/>
              </a:rPr>
              <a:t>contributors. </a:t>
            </a:r>
            <a:r>
              <a:rPr sz="1200" spc="-40" dirty="0">
                <a:latin typeface="Georgia"/>
                <a:cs typeface="Georgia"/>
              </a:rPr>
              <a:t>(2018b). </a:t>
            </a:r>
            <a:r>
              <a:rPr sz="1200" i="1" spc="10" dirty="0">
                <a:latin typeface="Times New Roman"/>
                <a:cs typeface="Times New Roman"/>
              </a:rPr>
              <a:t>Font awesome </a:t>
            </a:r>
            <a:r>
              <a:rPr sz="1200" i="1" spc="125" dirty="0">
                <a:latin typeface="Times New Roman"/>
                <a:cs typeface="Times New Roman"/>
              </a:rPr>
              <a:t>— </a:t>
            </a:r>
            <a:r>
              <a:rPr sz="1200" i="1" spc="15" dirty="0">
                <a:latin typeface="Times New Roman"/>
                <a:cs typeface="Times New Roman"/>
              </a:rPr>
              <a:t>Wikipedia, the </a:t>
            </a:r>
            <a:r>
              <a:rPr sz="1200" i="1" spc="-15" dirty="0">
                <a:latin typeface="Times New Roman"/>
                <a:cs typeface="Times New Roman"/>
              </a:rPr>
              <a:t>free</a:t>
            </a:r>
            <a:r>
              <a:rPr sz="1200" i="1" spc="-20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encyclopedia.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96584" y="3333303"/>
            <a:ext cx="101600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30" dirty="0">
                <a:latin typeface="Georgia"/>
                <a:cs typeface="Georgia"/>
              </a:rPr>
              <a:t>Retrieved</a:t>
            </a:r>
            <a:r>
              <a:rPr sz="1200" spc="185" dirty="0">
                <a:latin typeface="Georgia"/>
                <a:cs typeface="Georgia"/>
              </a:rPr>
              <a:t> </a:t>
            </a:r>
            <a:r>
              <a:rPr sz="1200" spc="-55" dirty="0">
                <a:latin typeface="Georgia"/>
                <a:cs typeface="Georgia"/>
              </a:rPr>
              <a:t>from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13122" y="3678771"/>
            <a:ext cx="46990" cy="0"/>
          </a:xfrm>
          <a:custGeom>
            <a:avLst/>
            <a:gdLst/>
            <a:ahLst/>
            <a:cxnLst/>
            <a:rect l="l" t="t" r="r" b="b"/>
            <a:pathLst>
              <a:path w="46989">
                <a:moveTo>
                  <a:pt x="0" y="0"/>
                </a:moveTo>
                <a:lnTo>
                  <a:pt x="46875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12409" y="6430695"/>
            <a:ext cx="46990" cy="0"/>
          </a:xfrm>
          <a:custGeom>
            <a:avLst/>
            <a:gdLst/>
            <a:ahLst/>
            <a:cxnLst/>
            <a:rect l="l" t="t" r="r" b="b"/>
            <a:pathLst>
              <a:path w="46989">
                <a:moveTo>
                  <a:pt x="0" y="0"/>
                </a:moveTo>
                <a:lnTo>
                  <a:pt x="46875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28079" y="6430695"/>
            <a:ext cx="46990" cy="0"/>
          </a:xfrm>
          <a:custGeom>
            <a:avLst/>
            <a:gdLst/>
            <a:ahLst/>
            <a:cxnLst/>
            <a:rect l="l" t="t" r="r" b="b"/>
            <a:pathLst>
              <a:path w="46990">
                <a:moveTo>
                  <a:pt x="0" y="0"/>
                </a:moveTo>
                <a:lnTo>
                  <a:pt x="46875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4175" marR="5080">
              <a:lnSpc>
                <a:spcPct val="100000"/>
              </a:lnSpc>
              <a:spcBef>
                <a:spcPts val="95"/>
              </a:spcBef>
              <a:tabLst>
                <a:tab pos="6038215" algn="l"/>
              </a:tabLst>
            </a:pPr>
            <a:r>
              <a:rPr spc="125" dirty="0">
                <a:hlinkClick r:id="rId3"/>
              </a:rPr>
              <a:t>https://en.wikipedia.org/w/index.php?title=Font</a:t>
            </a:r>
            <a:r>
              <a:rPr spc="180" dirty="0">
                <a:hlinkClick r:id="rId3"/>
              </a:rPr>
              <a:t> </a:t>
            </a:r>
            <a:r>
              <a:rPr spc="-10" dirty="0">
                <a:hlinkClick r:id="rId3"/>
              </a:rPr>
              <a:t>Awesome&amp;oldid=862582036</a:t>
            </a:r>
            <a:r>
              <a:rPr spc="-10" dirty="0"/>
              <a:t>	</a:t>
            </a:r>
            <a:r>
              <a:rPr spc="-45" dirty="0">
                <a:latin typeface="Georgia"/>
                <a:cs typeface="Georgia"/>
              </a:rPr>
              <a:t>([Online; </a:t>
            </a:r>
            <a:r>
              <a:rPr spc="-35" dirty="0">
                <a:latin typeface="Georgia"/>
                <a:cs typeface="Georgia"/>
              </a:rPr>
              <a:t>ac-  </a:t>
            </a:r>
            <a:r>
              <a:rPr spc="-50" dirty="0">
                <a:latin typeface="Georgia"/>
                <a:cs typeface="Georgia"/>
              </a:rPr>
              <a:t>cessed</a:t>
            </a:r>
            <a:r>
              <a:rPr spc="95" dirty="0">
                <a:latin typeface="Georgia"/>
                <a:cs typeface="Georgia"/>
              </a:rPr>
              <a:t> </a:t>
            </a:r>
            <a:r>
              <a:rPr spc="-55" dirty="0">
                <a:latin typeface="Georgia"/>
                <a:cs typeface="Georgia"/>
              </a:rPr>
              <a:t>28-October-2018])</a:t>
            </a: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5" dirty="0">
                <a:latin typeface="Georgia"/>
                <a:cs typeface="Georgia"/>
              </a:rPr>
              <a:t>Wikipedia </a:t>
            </a:r>
            <a:r>
              <a:rPr spc="-30" dirty="0">
                <a:latin typeface="Georgia"/>
                <a:cs typeface="Georgia"/>
              </a:rPr>
              <a:t>contributors. </a:t>
            </a:r>
            <a:r>
              <a:rPr spc="-40" dirty="0">
                <a:latin typeface="Georgia"/>
                <a:cs typeface="Georgia"/>
              </a:rPr>
              <a:t>(2018c). </a:t>
            </a:r>
            <a:r>
              <a:rPr i="1" dirty="0">
                <a:latin typeface="Times New Roman"/>
                <a:cs typeface="Times New Roman"/>
              </a:rPr>
              <a:t>Heroku </a:t>
            </a:r>
            <a:r>
              <a:rPr i="1" spc="125" dirty="0">
                <a:latin typeface="Times New Roman"/>
                <a:cs typeface="Times New Roman"/>
              </a:rPr>
              <a:t>— </a:t>
            </a:r>
            <a:r>
              <a:rPr i="1" spc="15" dirty="0">
                <a:latin typeface="Times New Roman"/>
                <a:cs typeface="Times New Roman"/>
              </a:rPr>
              <a:t>Wikipedia, the </a:t>
            </a:r>
            <a:r>
              <a:rPr i="1" spc="-15" dirty="0">
                <a:latin typeface="Times New Roman"/>
                <a:cs typeface="Times New Roman"/>
              </a:rPr>
              <a:t>free </a:t>
            </a:r>
            <a:r>
              <a:rPr i="1" dirty="0">
                <a:latin typeface="Times New Roman"/>
                <a:cs typeface="Times New Roman"/>
              </a:rPr>
              <a:t>encyclopedia. </a:t>
            </a:r>
            <a:r>
              <a:rPr spc="-30" dirty="0">
                <a:latin typeface="Georgia"/>
                <a:cs typeface="Georgia"/>
              </a:rPr>
              <a:t>Retrieved </a:t>
            </a:r>
            <a:r>
              <a:rPr spc="-55" dirty="0">
                <a:latin typeface="Georgia"/>
                <a:cs typeface="Georgia"/>
              </a:rPr>
              <a:t>from</a:t>
            </a:r>
            <a:r>
              <a:rPr spc="-155" dirty="0">
                <a:latin typeface="Georgia"/>
                <a:cs typeface="Georgia"/>
              </a:rPr>
              <a:t> </a:t>
            </a:r>
            <a:r>
              <a:rPr spc="165" dirty="0">
                <a:hlinkClick r:id="rId4"/>
              </a:rPr>
              <a:t>https://en</a:t>
            </a:r>
          </a:p>
          <a:p>
            <a:pPr marL="384175" marR="5080">
              <a:lnSpc>
                <a:spcPct val="100000"/>
              </a:lnSpc>
              <a:spcBef>
                <a:spcPts val="5"/>
              </a:spcBef>
              <a:tabLst>
                <a:tab pos="4843145" algn="l"/>
              </a:tabLst>
            </a:pPr>
            <a:r>
              <a:rPr spc="80" dirty="0">
                <a:hlinkClick r:id="rId4"/>
              </a:rPr>
              <a:t>.wikipedia.org/w/index.php?title=Heroku&amp;oldid=855032748</a:t>
            </a:r>
            <a:r>
              <a:rPr spc="80" dirty="0"/>
              <a:t>	</a:t>
            </a:r>
            <a:r>
              <a:rPr spc="-45" dirty="0">
                <a:latin typeface="Georgia"/>
                <a:cs typeface="Georgia"/>
              </a:rPr>
              <a:t>([Online; accessed 28-October-  </a:t>
            </a:r>
            <a:r>
              <a:rPr spc="-75" dirty="0">
                <a:latin typeface="Georgia"/>
                <a:cs typeface="Georgia"/>
              </a:rPr>
              <a:t>2018])</a:t>
            </a:r>
          </a:p>
          <a:p>
            <a:pPr marL="384175" marR="5080" indent="-372110" algn="just">
              <a:lnSpc>
                <a:spcPct val="100000"/>
              </a:lnSpc>
              <a:spcBef>
                <a:spcPts val="5"/>
              </a:spcBef>
            </a:pPr>
            <a:r>
              <a:rPr spc="-25" dirty="0">
                <a:latin typeface="Georgia"/>
                <a:cs typeface="Georgia"/>
              </a:rPr>
              <a:t>Wikipedia </a:t>
            </a:r>
            <a:r>
              <a:rPr spc="-30" dirty="0">
                <a:latin typeface="Georgia"/>
                <a:cs typeface="Georgia"/>
              </a:rPr>
              <a:t>contributors. </a:t>
            </a:r>
            <a:r>
              <a:rPr spc="-45" dirty="0">
                <a:latin typeface="Georgia"/>
                <a:cs typeface="Georgia"/>
              </a:rPr>
              <a:t>(2018d). </a:t>
            </a:r>
            <a:r>
              <a:rPr i="1" spc="-15" dirty="0">
                <a:latin typeface="Times New Roman"/>
                <a:cs typeface="Times New Roman"/>
              </a:rPr>
              <a:t>Mlab </a:t>
            </a:r>
            <a:r>
              <a:rPr i="1" spc="125" dirty="0">
                <a:latin typeface="Times New Roman"/>
                <a:cs typeface="Times New Roman"/>
              </a:rPr>
              <a:t>— </a:t>
            </a:r>
            <a:r>
              <a:rPr i="1" spc="15" dirty="0">
                <a:latin typeface="Times New Roman"/>
                <a:cs typeface="Times New Roman"/>
              </a:rPr>
              <a:t>Wikipedia, the </a:t>
            </a:r>
            <a:r>
              <a:rPr i="1" spc="-15" dirty="0">
                <a:latin typeface="Times New Roman"/>
                <a:cs typeface="Times New Roman"/>
              </a:rPr>
              <a:t>free </a:t>
            </a:r>
            <a:r>
              <a:rPr i="1" dirty="0">
                <a:latin typeface="Times New Roman"/>
                <a:cs typeface="Times New Roman"/>
              </a:rPr>
              <a:t>encyclopedia. </a:t>
            </a:r>
            <a:r>
              <a:rPr spc="-30" dirty="0">
                <a:latin typeface="Georgia"/>
                <a:cs typeface="Georgia"/>
              </a:rPr>
              <a:t>Retrieved </a:t>
            </a:r>
            <a:r>
              <a:rPr spc="-55" dirty="0">
                <a:latin typeface="Georgia"/>
                <a:cs typeface="Georgia"/>
              </a:rPr>
              <a:t>from </a:t>
            </a:r>
            <a:r>
              <a:rPr spc="195" dirty="0">
                <a:hlinkClick r:id="rId5"/>
              </a:rPr>
              <a:t>https:// </a:t>
            </a:r>
            <a:r>
              <a:rPr spc="195" dirty="0"/>
              <a:t> </a:t>
            </a:r>
            <a:r>
              <a:rPr spc="70" dirty="0">
                <a:hlinkClick r:id="rId5"/>
              </a:rPr>
              <a:t>en.wikipedia.org/w/index.php?title=MLab&amp;oldid=863362348</a:t>
            </a:r>
            <a:r>
              <a:rPr spc="70" dirty="0"/>
              <a:t> </a:t>
            </a:r>
            <a:r>
              <a:rPr spc="-45" dirty="0">
                <a:latin typeface="Georgia"/>
                <a:cs typeface="Georgia"/>
              </a:rPr>
              <a:t>([Online; accessed 28-October-  </a:t>
            </a:r>
            <a:r>
              <a:rPr spc="-75" dirty="0">
                <a:latin typeface="Georgia"/>
                <a:cs typeface="Georgia"/>
              </a:rPr>
              <a:t>2018])</a:t>
            </a: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25" dirty="0">
                <a:latin typeface="Georgia"/>
                <a:cs typeface="Georgia"/>
              </a:rPr>
              <a:t>Wikipedia </a:t>
            </a:r>
            <a:r>
              <a:rPr spc="-30" dirty="0">
                <a:latin typeface="Georgia"/>
                <a:cs typeface="Georgia"/>
              </a:rPr>
              <a:t>contributors. </a:t>
            </a:r>
            <a:r>
              <a:rPr spc="-45" dirty="0">
                <a:latin typeface="Georgia"/>
                <a:cs typeface="Georgia"/>
              </a:rPr>
              <a:t>(2018e). </a:t>
            </a:r>
            <a:r>
              <a:rPr i="1" spc="-15" dirty="0">
                <a:latin typeface="Times New Roman"/>
                <a:cs typeface="Times New Roman"/>
              </a:rPr>
              <a:t>Mongodb </a:t>
            </a:r>
            <a:r>
              <a:rPr i="1" spc="125" dirty="0">
                <a:latin typeface="Times New Roman"/>
                <a:cs typeface="Times New Roman"/>
              </a:rPr>
              <a:t>— </a:t>
            </a:r>
            <a:r>
              <a:rPr i="1" spc="15" dirty="0">
                <a:latin typeface="Times New Roman"/>
                <a:cs typeface="Times New Roman"/>
              </a:rPr>
              <a:t>Wikipedia, the </a:t>
            </a:r>
            <a:r>
              <a:rPr i="1" spc="-15" dirty="0">
                <a:latin typeface="Times New Roman"/>
                <a:cs typeface="Times New Roman"/>
              </a:rPr>
              <a:t>free </a:t>
            </a:r>
            <a:r>
              <a:rPr i="1" dirty="0">
                <a:latin typeface="Times New Roman"/>
                <a:cs typeface="Times New Roman"/>
              </a:rPr>
              <a:t>encyclopedia. </a:t>
            </a:r>
            <a:r>
              <a:rPr spc="-30" dirty="0">
                <a:latin typeface="Georgia"/>
                <a:cs typeface="Georgia"/>
              </a:rPr>
              <a:t>Retrieved </a:t>
            </a:r>
            <a:r>
              <a:rPr spc="-55" dirty="0">
                <a:latin typeface="Georgia"/>
                <a:cs typeface="Georgia"/>
              </a:rPr>
              <a:t>from</a:t>
            </a:r>
            <a:r>
              <a:rPr spc="-165" dirty="0">
                <a:latin typeface="Georgia"/>
                <a:cs typeface="Georgia"/>
              </a:rPr>
              <a:t> </a:t>
            </a:r>
            <a:r>
              <a:rPr spc="165" dirty="0">
                <a:hlinkClick r:id="rId6"/>
              </a:rPr>
              <a:t>https://en</a:t>
            </a:r>
          </a:p>
          <a:p>
            <a:pPr marL="384175" marR="5080">
              <a:lnSpc>
                <a:spcPct val="100000"/>
              </a:lnSpc>
              <a:spcBef>
                <a:spcPts val="5"/>
              </a:spcBef>
            </a:pPr>
            <a:r>
              <a:rPr spc="60" dirty="0">
                <a:hlinkClick r:id="rId6"/>
              </a:rPr>
              <a:t>.wikipedia.org/w/index.php?title=MongoDB&amp;oldid=864580817</a:t>
            </a:r>
            <a:r>
              <a:rPr spc="60" dirty="0"/>
              <a:t> </a:t>
            </a:r>
            <a:r>
              <a:rPr spc="-45" dirty="0">
                <a:latin typeface="Georgia"/>
                <a:cs typeface="Georgia"/>
              </a:rPr>
              <a:t>([Online; accessed 28-October-  </a:t>
            </a:r>
            <a:r>
              <a:rPr spc="-75" dirty="0">
                <a:latin typeface="Georgia"/>
                <a:cs typeface="Georgia"/>
              </a:rPr>
              <a:t>2018])</a:t>
            </a: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5" dirty="0">
                <a:latin typeface="Georgia"/>
                <a:cs typeface="Georgia"/>
              </a:rPr>
              <a:t>Wikipedia </a:t>
            </a:r>
            <a:r>
              <a:rPr spc="-35" dirty="0">
                <a:latin typeface="Georgia"/>
                <a:cs typeface="Georgia"/>
              </a:rPr>
              <a:t>contributors. </a:t>
            </a:r>
            <a:r>
              <a:rPr spc="-45" dirty="0">
                <a:latin typeface="Georgia"/>
                <a:cs typeface="Georgia"/>
              </a:rPr>
              <a:t>(2018f). </a:t>
            </a:r>
            <a:r>
              <a:rPr i="1" spc="10" dirty="0">
                <a:latin typeface="Times New Roman"/>
                <a:cs typeface="Times New Roman"/>
              </a:rPr>
              <a:t>Node.js </a:t>
            </a:r>
            <a:r>
              <a:rPr i="1" spc="125" dirty="0">
                <a:latin typeface="Times New Roman"/>
                <a:cs typeface="Times New Roman"/>
              </a:rPr>
              <a:t>— </a:t>
            </a:r>
            <a:r>
              <a:rPr i="1" spc="15" dirty="0">
                <a:latin typeface="Times New Roman"/>
                <a:cs typeface="Times New Roman"/>
              </a:rPr>
              <a:t>Wikipedia, the </a:t>
            </a:r>
            <a:r>
              <a:rPr i="1" spc="-15" dirty="0">
                <a:latin typeface="Times New Roman"/>
                <a:cs typeface="Times New Roman"/>
              </a:rPr>
              <a:t>free </a:t>
            </a:r>
            <a:r>
              <a:rPr i="1" dirty="0">
                <a:latin typeface="Times New Roman"/>
                <a:cs typeface="Times New Roman"/>
              </a:rPr>
              <a:t>encyclopedia. </a:t>
            </a:r>
            <a:r>
              <a:rPr spc="-30" dirty="0">
                <a:latin typeface="Georgia"/>
                <a:cs typeface="Georgia"/>
              </a:rPr>
              <a:t>Retrieved</a:t>
            </a:r>
            <a:r>
              <a:rPr spc="90" dirty="0">
                <a:latin typeface="Georgia"/>
                <a:cs typeface="Georgia"/>
              </a:rPr>
              <a:t> </a:t>
            </a:r>
            <a:r>
              <a:rPr spc="-55" dirty="0">
                <a:latin typeface="Georgia"/>
                <a:cs typeface="Georgia"/>
              </a:rPr>
              <a:t>from </a:t>
            </a:r>
            <a:r>
              <a:rPr spc="165" dirty="0">
                <a:hlinkClick r:id="rId7"/>
              </a:rPr>
              <a:t>https://en</a:t>
            </a:r>
          </a:p>
          <a:p>
            <a:pPr marL="384175" marR="5080">
              <a:lnSpc>
                <a:spcPct val="100000"/>
              </a:lnSpc>
              <a:spcBef>
                <a:spcPts val="5"/>
              </a:spcBef>
            </a:pPr>
            <a:r>
              <a:rPr spc="85" dirty="0">
                <a:hlinkClick r:id="rId7"/>
              </a:rPr>
              <a:t>.wikipedia.org/w/index.php?title=Node.js&amp;oldid=865979769</a:t>
            </a:r>
            <a:r>
              <a:rPr spc="85" dirty="0"/>
              <a:t> </a:t>
            </a:r>
            <a:r>
              <a:rPr spc="-45" dirty="0">
                <a:latin typeface="Georgia"/>
                <a:cs typeface="Georgia"/>
              </a:rPr>
              <a:t>([Online; accessed 28-October-  </a:t>
            </a:r>
            <a:r>
              <a:rPr spc="-75" dirty="0">
                <a:latin typeface="Georgia"/>
                <a:cs typeface="Georgia"/>
              </a:rPr>
              <a:t>2018])</a:t>
            </a:r>
          </a:p>
          <a:p>
            <a:pPr marL="384175" marR="5080" indent="-372110" algn="just">
              <a:lnSpc>
                <a:spcPct val="100000"/>
              </a:lnSpc>
              <a:spcBef>
                <a:spcPts val="10"/>
              </a:spcBef>
            </a:pPr>
            <a:r>
              <a:rPr spc="-25" dirty="0">
                <a:latin typeface="Georgia"/>
                <a:cs typeface="Georgia"/>
              </a:rPr>
              <a:t>Wikipedia </a:t>
            </a:r>
            <a:r>
              <a:rPr spc="-30" dirty="0">
                <a:latin typeface="Georgia"/>
                <a:cs typeface="Georgia"/>
              </a:rPr>
              <a:t>contributors. </a:t>
            </a:r>
            <a:r>
              <a:rPr spc="-40" dirty="0">
                <a:latin typeface="Georgia"/>
                <a:cs typeface="Georgia"/>
              </a:rPr>
              <a:t>(2018g). </a:t>
            </a:r>
            <a:r>
              <a:rPr i="1" spc="10" dirty="0">
                <a:latin typeface="Times New Roman"/>
                <a:cs typeface="Times New Roman"/>
              </a:rPr>
              <a:t>React </a:t>
            </a:r>
            <a:r>
              <a:rPr i="1" spc="20" dirty="0">
                <a:latin typeface="Times New Roman"/>
                <a:cs typeface="Times New Roman"/>
              </a:rPr>
              <a:t>(javascript </a:t>
            </a:r>
            <a:r>
              <a:rPr i="1" dirty="0">
                <a:latin typeface="Times New Roman"/>
                <a:cs typeface="Times New Roman"/>
              </a:rPr>
              <a:t>library) </a:t>
            </a:r>
            <a:r>
              <a:rPr i="1" spc="125" dirty="0">
                <a:latin typeface="Times New Roman"/>
                <a:cs typeface="Times New Roman"/>
              </a:rPr>
              <a:t>— </a:t>
            </a:r>
            <a:r>
              <a:rPr i="1" spc="15" dirty="0">
                <a:latin typeface="Times New Roman"/>
                <a:cs typeface="Times New Roman"/>
              </a:rPr>
              <a:t>Wikipedia, the </a:t>
            </a:r>
            <a:r>
              <a:rPr i="1" spc="-15" dirty="0">
                <a:latin typeface="Times New Roman"/>
                <a:cs typeface="Times New Roman"/>
              </a:rPr>
              <a:t>free </a:t>
            </a:r>
            <a:r>
              <a:rPr i="1" dirty="0">
                <a:latin typeface="Times New Roman"/>
                <a:cs typeface="Times New Roman"/>
              </a:rPr>
              <a:t>encyclopedia.  </a:t>
            </a:r>
            <a:r>
              <a:rPr spc="-30" dirty="0">
                <a:latin typeface="Georgia"/>
                <a:cs typeface="Georgia"/>
              </a:rPr>
              <a:t>Retrieved </a:t>
            </a:r>
            <a:r>
              <a:rPr spc="-55" dirty="0">
                <a:latin typeface="Georgia"/>
                <a:cs typeface="Georgia"/>
              </a:rPr>
              <a:t>from </a:t>
            </a:r>
            <a:r>
              <a:rPr spc="120" dirty="0">
                <a:hlinkClick r:id="rId8"/>
              </a:rPr>
              <a:t>https://en.wikipedia.org/w/index.php?title=React (JavaScript </a:t>
            </a:r>
            <a:r>
              <a:rPr spc="160" dirty="0">
                <a:hlinkClick r:id="rId8"/>
              </a:rPr>
              <a:t>library) </a:t>
            </a:r>
            <a:r>
              <a:rPr spc="160" dirty="0"/>
              <a:t> </a:t>
            </a:r>
            <a:r>
              <a:rPr spc="20" dirty="0">
                <a:hlinkClick r:id="rId8"/>
              </a:rPr>
              <a:t>&amp;oldid=865980729</a:t>
            </a:r>
            <a:r>
              <a:rPr spc="20" dirty="0"/>
              <a:t> </a:t>
            </a:r>
            <a:r>
              <a:rPr spc="-45" dirty="0">
                <a:latin typeface="Georgia"/>
                <a:cs typeface="Georgia"/>
              </a:rPr>
              <a:t>([Online; accessed</a:t>
            </a:r>
            <a:r>
              <a:rPr spc="-55" dirty="0">
                <a:latin typeface="Georgia"/>
                <a:cs typeface="Georgia"/>
              </a:rPr>
              <a:t> 28-October-2018])</a:t>
            </a:r>
          </a:p>
          <a:p>
            <a:pPr marL="12700">
              <a:lnSpc>
                <a:spcPct val="100000"/>
              </a:lnSpc>
              <a:spcBef>
                <a:spcPts val="10"/>
              </a:spcBef>
              <a:tabLst>
                <a:tab pos="1762125" algn="l"/>
                <a:tab pos="2470785" algn="l"/>
                <a:tab pos="5844540" algn="l"/>
              </a:tabLst>
            </a:pPr>
            <a:r>
              <a:rPr spc="-25" dirty="0">
                <a:latin typeface="Georgia"/>
                <a:cs typeface="Georgia"/>
              </a:rPr>
              <a:t>Wikipedia </a:t>
            </a:r>
            <a:r>
              <a:rPr spc="120" dirty="0">
                <a:latin typeface="Georgia"/>
                <a:cs typeface="Georgia"/>
              </a:rPr>
              <a:t> </a:t>
            </a:r>
            <a:r>
              <a:rPr spc="-30" dirty="0">
                <a:latin typeface="Georgia"/>
                <a:cs typeface="Georgia"/>
              </a:rPr>
              <a:t>contributors.	</a:t>
            </a:r>
            <a:r>
              <a:rPr spc="-45" dirty="0">
                <a:latin typeface="Georgia"/>
                <a:cs typeface="Georgia"/>
              </a:rPr>
              <a:t>(2018h).	</a:t>
            </a:r>
            <a:r>
              <a:rPr i="1" spc="15" dirty="0">
                <a:latin typeface="Times New Roman"/>
                <a:cs typeface="Times New Roman"/>
              </a:rPr>
              <a:t>Typescript  </a:t>
            </a:r>
            <a:r>
              <a:rPr i="1" spc="125" dirty="0">
                <a:latin typeface="Times New Roman"/>
                <a:cs typeface="Times New Roman"/>
              </a:rPr>
              <a:t>—  </a:t>
            </a:r>
            <a:r>
              <a:rPr i="1" spc="15" dirty="0">
                <a:latin typeface="Times New Roman"/>
                <a:cs typeface="Times New Roman"/>
              </a:rPr>
              <a:t>Wikipedia,   the</a:t>
            </a:r>
            <a:r>
              <a:rPr i="1" spc="100" dirty="0">
                <a:latin typeface="Times New Roman"/>
                <a:cs typeface="Times New Roman"/>
              </a:rPr>
              <a:t> </a:t>
            </a:r>
            <a:r>
              <a:rPr i="1" spc="-15" dirty="0">
                <a:latin typeface="Times New Roman"/>
                <a:cs typeface="Times New Roman"/>
              </a:rPr>
              <a:t>free </a:t>
            </a:r>
            <a:r>
              <a:rPr i="1" spc="100" dirty="0">
                <a:latin typeface="Times New Roman"/>
                <a:cs typeface="Times New Roman"/>
              </a:rPr>
              <a:t> </a:t>
            </a:r>
            <a:r>
              <a:rPr i="1" dirty="0">
                <a:latin typeface="Times New Roman"/>
                <a:cs typeface="Times New Roman"/>
              </a:rPr>
              <a:t>encyclopedia.	</a:t>
            </a:r>
            <a:r>
              <a:rPr spc="-30" dirty="0">
                <a:latin typeface="Georgia"/>
                <a:cs typeface="Georgia"/>
              </a:rPr>
              <a:t>Retrieved</a:t>
            </a:r>
            <a:r>
              <a:rPr spc="60" dirty="0">
                <a:latin typeface="Georgia"/>
                <a:cs typeface="Georgia"/>
              </a:rPr>
              <a:t> </a:t>
            </a:r>
            <a:r>
              <a:rPr spc="-55" dirty="0">
                <a:latin typeface="Georgia"/>
                <a:cs typeface="Georgia"/>
              </a:rPr>
              <a:t>from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680269" y="10205422"/>
            <a:ext cx="20002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35"/>
              </a:lnSpc>
            </a:pPr>
            <a:r>
              <a:rPr sz="1200" spc="-80" dirty="0">
                <a:latin typeface="Georgia"/>
                <a:cs typeface="Georgia"/>
              </a:rPr>
              <a:t>35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36144" y="6819085"/>
            <a:ext cx="87693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45" dirty="0">
                <a:latin typeface="Georgia"/>
                <a:cs typeface="Georgia"/>
              </a:rPr>
              <a:t>([Online;</a:t>
            </a:r>
            <a:r>
              <a:rPr sz="1200" spc="114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</a:rPr>
              <a:t>ac-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7294" y="6819085"/>
            <a:ext cx="5788660" cy="574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4175">
              <a:lnSpc>
                <a:spcPct val="100000"/>
              </a:lnSpc>
              <a:spcBef>
                <a:spcPts val="95"/>
              </a:spcBef>
            </a:pPr>
            <a:r>
              <a:rPr sz="1200" spc="95" dirty="0">
                <a:latin typeface="Times New Roman"/>
                <a:cs typeface="Times New Roman"/>
                <a:hlinkClick r:id="rId9"/>
              </a:rPr>
              <a:t>https://en.wikipedia.org/w/index.php?title=TypeScript&amp;oldid=864413390</a:t>
            </a:r>
            <a:endParaRPr sz="1200">
              <a:latin typeface="Times New Roman"/>
              <a:cs typeface="Times New Roman"/>
            </a:endParaRPr>
          </a:p>
          <a:p>
            <a:pPr marL="384175">
              <a:lnSpc>
                <a:spcPct val="100000"/>
              </a:lnSpc>
              <a:spcBef>
                <a:spcPts val="5"/>
              </a:spcBef>
            </a:pPr>
            <a:r>
              <a:rPr sz="1200" spc="-50" dirty="0">
                <a:latin typeface="Georgia"/>
                <a:cs typeface="Georgia"/>
              </a:rPr>
              <a:t>cessed</a:t>
            </a:r>
            <a:r>
              <a:rPr sz="1200" spc="95" dirty="0">
                <a:latin typeface="Georgia"/>
                <a:cs typeface="Georgia"/>
              </a:rPr>
              <a:t> </a:t>
            </a:r>
            <a:r>
              <a:rPr sz="1200" spc="-55" dirty="0">
                <a:latin typeface="Georgia"/>
                <a:cs typeface="Georgia"/>
              </a:rPr>
              <a:t>28-October-2018])</a:t>
            </a:r>
            <a:endParaRPr sz="1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30" dirty="0">
                <a:latin typeface="Georgia"/>
                <a:cs typeface="Georgia"/>
              </a:rPr>
              <a:t>Zube team. </a:t>
            </a:r>
            <a:r>
              <a:rPr sz="1200" spc="-15" dirty="0">
                <a:latin typeface="Georgia"/>
                <a:cs typeface="Georgia"/>
              </a:rPr>
              <a:t>(n.d.). </a:t>
            </a:r>
            <a:r>
              <a:rPr sz="1200" i="1" spc="-10" dirty="0">
                <a:latin typeface="Times New Roman"/>
                <a:cs typeface="Times New Roman"/>
              </a:rPr>
              <a:t>Zube</a:t>
            </a:r>
            <a:r>
              <a:rPr sz="1200" i="1" spc="-50" dirty="0">
                <a:latin typeface="Times New Roman"/>
                <a:cs typeface="Times New Roman"/>
              </a:rPr>
              <a:t> </a:t>
            </a:r>
            <a:r>
              <a:rPr sz="1200" i="1" spc="25" dirty="0">
                <a:latin typeface="Times New Roman"/>
                <a:cs typeface="Times New Roman"/>
              </a:rPr>
              <a:t>documentation.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35"/>
              </a:lnSpc>
            </a:pPr>
            <a:r>
              <a:rPr spc="-45" dirty="0"/>
              <a:t>1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80" y="1476615"/>
            <a:ext cx="1586230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30" dirty="0"/>
              <a:t>Chapter</a:t>
            </a:r>
            <a:r>
              <a:rPr spc="245" dirty="0"/>
              <a:t> </a:t>
            </a:r>
            <a:r>
              <a:rPr spc="190" dirty="0"/>
              <a:t>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7380" y="2109252"/>
            <a:ext cx="1974214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b="1" spc="-80" dirty="0">
                <a:latin typeface="Georgia"/>
                <a:cs typeface="Georgia"/>
              </a:rPr>
              <a:t>Introduction</a:t>
            </a:r>
            <a:endParaRPr sz="245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7380" y="2989867"/>
            <a:ext cx="6306185" cy="655510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72770" lvl="1" indent="-560070">
              <a:lnSpc>
                <a:spcPct val="100000"/>
              </a:lnSpc>
              <a:spcBef>
                <a:spcPts val="120"/>
              </a:spcBef>
              <a:buFont typeface="Georgia"/>
              <a:buAutoNum type="arabicPeriod"/>
              <a:tabLst>
                <a:tab pos="572770" algn="l"/>
                <a:tab pos="573405" algn="l"/>
              </a:tabLst>
            </a:pPr>
            <a:r>
              <a:rPr sz="1700" b="1" spc="-50" dirty="0">
                <a:latin typeface="Georgia"/>
                <a:cs typeface="Georgia"/>
              </a:rPr>
              <a:t>Purpose</a:t>
            </a:r>
            <a:endParaRPr sz="1700">
              <a:latin typeface="Georgia"/>
              <a:cs typeface="Georgia"/>
            </a:endParaRPr>
          </a:p>
          <a:p>
            <a:pPr marL="12700" marR="5715" algn="just">
              <a:lnSpc>
                <a:spcPct val="100000"/>
              </a:lnSpc>
              <a:spcBef>
                <a:spcPts val="1090"/>
              </a:spcBef>
            </a:pP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45" dirty="0">
                <a:latin typeface="Georgia"/>
                <a:cs typeface="Georgia"/>
              </a:rPr>
              <a:t>document is </a:t>
            </a:r>
            <a:r>
              <a:rPr sz="1200" spc="-40" dirty="0">
                <a:latin typeface="Georgia"/>
                <a:cs typeface="Georgia"/>
              </a:rPr>
              <a:t>an official </a:t>
            </a:r>
            <a:r>
              <a:rPr sz="1200" spc="-30" dirty="0">
                <a:latin typeface="Georgia"/>
                <a:cs typeface="Georgia"/>
              </a:rPr>
              <a:t>statement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20" dirty="0">
                <a:latin typeface="Georgia"/>
                <a:cs typeface="Georgia"/>
              </a:rPr>
              <a:t>what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35" dirty="0">
                <a:latin typeface="Georgia"/>
                <a:cs typeface="Georgia"/>
              </a:rPr>
              <a:t>system </a:t>
            </a:r>
            <a:r>
              <a:rPr sz="1200" spc="-45" dirty="0">
                <a:latin typeface="Georgia"/>
                <a:cs typeface="Georgia"/>
              </a:rPr>
              <a:t>developers should implement. </a:t>
            </a:r>
            <a:r>
              <a:rPr sz="1200" spc="-5" dirty="0">
                <a:latin typeface="Georgia"/>
                <a:cs typeface="Georgia"/>
              </a:rPr>
              <a:t>It </a:t>
            </a:r>
            <a:r>
              <a:rPr sz="1200" spc="-45" dirty="0">
                <a:latin typeface="Georgia"/>
                <a:cs typeface="Georgia"/>
              </a:rPr>
              <a:t>includes  </a:t>
            </a:r>
            <a:r>
              <a:rPr sz="1200" spc="-20" dirty="0">
                <a:latin typeface="Georgia"/>
                <a:cs typeface="Georgia"/>
              </a:rPr>
              <a:t>both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50" dirty="0">
                <a:latin typeface="Georgia"/>
                <a:cs typeface="Georgia"/>
              </a:rPr>
              <a:t>user requirements </a:t>
            </a:r>
            <a:r>
              <a:rPr sz="1200" spc="-45" dirty="0">
                <a:latin typeface="Georgia"/>
                <a:cs typeface="Georgia"/>
              </a:rPr>
              <a:t>for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35" dirty="0">
                <a:latin typeface="Georgia"/>
                <a:cs typeface="Georgia"/>
              </a:rPr>
              <a:t>system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30" dirty="0">
                <a:latin typeface="Georgia"/>
                <a:cs typeface="Georgia"/>
              </a:rPr>
              <a:t>detailed </a:t>
            </a:r>
            <a:r>
              <a:rPr sz="1200" spc="-35" dirty="0">
                <a:latin typeface="Georgia"/>
                <a:cs typeface="Georgia"/>
              </a:rPr>
              <a:t>specification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35" dirty="0">
                <a:latin typeface="Georgia"/>
                <a:cs typeface="Georgia"/>
              </a:rPr>
              <a:t>system </a:t>
            </a:r>
            <a:r>
              <a:rPr sz="1200" spc="-45" dirty="0">
                <a:latin typeface="Georgia"/>
                <a:cs typeface="Georgia"/>
              </a:rPr>
              <a:t>requirements.  </a:t>
            </a: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45" dirty="0">
                <a:latin typeface="Georgia"/>
                <a:cs typeface="Georgia"/>
              </a:rPr>
              <a:t>document is </a:t>
            </a:r>
            <a:r>
              <a:rPr sz="1200" spc="-40" dirty="0">
                <a:latin typeface="Georgia"/>
                <a:cs typeface="Georgia"/>
              </a:rPr>
              <a:t>essential </a:t>
            </a:r>
            <a:r>
              <a:rPr sz="1200" spc="-45" dirty="0">
                <a:latin typeface="Georgia"/>
                <a:cs typeface="Georgia"/>
              </a:rPr>
              <a:t>for </a:t>
            </a:r>
            <a:r>
              <a:rPr sz="1200" spc="-40" dirty="0">
                <a:latin typeface="Georgia"/>
                <a:cs typeface="Georgia"/>
              </a:rPr>
              <a:t>outside </a:t>
            </a:r>
            <a:r>
              <a:rPr sz="1200" spc="-30" dirty="0">
                <a:latin typeface="Georgia"/>
                <a:cs typeface="Georgia"/>
              </a:rPr>
              <a:t>contractor </a:t>
            </a:r>
            <a:r>
              <a:rPr sz="1200" spc="-55" dirty="0">
                <a:latin typeface="Georgia"/>
                <a:cs typeface="Georgia"/>
              </a:rPr>
              <a:t>who </a:t>
            </a:r>
            <a:r>
              <a:rPr sz="1200" spc="-45" dirty="0">
                <a:latin typeface="Georgia"/>
                <a:cs typeface="Georgia"/>
              </a:rPr>
              <a:t>developing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45" dirty="0">
                <a:latin typeface="Georgia"/>
                <a:cs typeface="Georgia"/>
              </a:rPr>
              <a:t>software </a:t>
            </a:r>
            <a:r>
              <a:rPr sz="1200" spc="-30" dirty="0">
                <a:latin typeface="Georgia"/>
                <a:cs typeface="Georgia"/>
              </a:rPr>
              <a:t>system. </a:t>
            </a:r>
            <a:r>
              <a:rPr sz="1200" spc="-5" dirty="0">
                <a:latin typeface="Georgia"/>
                <a:cs typeface="Georgia"/>
              </a:rPr>
              <a:t>It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40" dirty="0">
                <a:latin typeface="Georgia"/>
                <a:cs typeface="Georgia"/>
              </a:rPr>
              <a:t>also  </a:t>
            </a:r>
            <a:r>
              <a:rPr sz="1200" spc="-45" dirty="0">
                <a:latin typeface="Georgia"/>
                <a:cs typeface="Georgia"/>
              </a:rPr>
              <a:t>useful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25" dirty="0">
                <a:latin typeface="Georgia"/>
                <a:cs typeface="Georgia"/>
              </a:rPr>
              <a:t>write a </a:t>
            </a:r>
            <a:r>
              <a:rPr sz="1200" spc="-35" dirty="0">
                <a:latin typeface="Georgia"/>
                <a:cs typeface="Georgia"/>
              </a:rPr>
              <a:t>short supporting </a:t>
            </a:r>
            <a:r>
              <a:rPr sz="1200" spc="-45" dirty="0">
                <a:latin typeface="Georgia"/>
                <a:cs typeface="Georgia"/>
              </a:rPr>
              <a:t>document </a:t>
            </a:r>
            <a:r>
              <a:rPr sz="1200" dirty="0">
                <a:latin typeface="Georgia"/>
                <a:cs typeface="Georgia"/>
              </a:rPr>
              <a:t>that </a:t>
            </a:r>
            <a:r>
              <a:rPr sz="1200" spc="-55" dirty="0">
                <a:latin typeface="Georgia"/>
                <a:cs typeface="Georgia"/>
              </a:rPr>
              <a:t>defines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50" dirty="0">
                <a:latin typeface="Georgia"/>
                <a:cs typeface="Georgia"/>
              </a:rPr>
              <a:t>business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30" dirty="0">
                <a:latin typeface="Georgia"/>
                <a:cs typeface="Georgia"/>
              </a:rPr>
              <a:t>dependability </a:t>
            </a:r>
            <a:r>
              <a:rPr sz="1200" spc="-50" dirty="0">
                <a:latin typeface="Georgia"/>
                <a:cs typeface="Georgia"/>
              </a:rPr>
              <a:t>require-  ment </a:t>
            </a:r>
            <a:r>
              <a:rPr sz="1200" spc="-45" dirty="0">
                <a:latin typeface="Georgia"/>
                <a:cs typeface="Georgia"/>
              </a:rPr>
              <a:t>for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30" dirty="0">
                <a:latin typeface="Georgia"/>
                <a:cs typeface="Georgia"/>
              </a:rPr>
              <a:t>system. </a:t>
            </a: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45" dirty="0">
                <a:latin typeface="Georgia"/>
                <a:cs typeface="Georgia"/>
              </a:rPr>
              <a:t>document is for </a:t>
            </a:r>
            <a:r>
              <a:rPr sz="1200" spc="-35" dirty="0">
                <a:latin typeface="Georgia"/>
                <a:cs typeface="Georgia"/>
              </a:rPr>
              <a:t>system </a:t>
            </a:r>
            <a:r>
              <a:rPr sz="1200" spc="-40" dirty="0">
                <a:latin typeface="Georgia"/>
                <a:cs typeface="Georgia"/>
              </a:rPr>
              <a:t>customers, </a:t>
            </a:r>
            <a:r>
              <a:rPr sz="1200" spc="-45" dirty="0">
                <a:latin typeface="Georgia"/>
                <a:cs typeface="Georgia"/>
              </a:rPr>
              <a:t>managers, </a:t>
            </a:r>
            <a:r>
              <a:rPr sz="1200" spc="-35" dirty="0">
                <a:latin typeface="Georgia"/>
                <a:cs typeface="Georgia"/>
              </a:rPr>
              <a:t>system </a:t>
            </a:r>
            <a:r>
              <a:rPr sz="1200" spc="-45" dirty="0">
                <a:latin typeface="Georgia"/>
                <a:cs typeface="Georgia"/>
              </a:rPr>
              <a:t>engineers, </a:t>
            </a:r>
            <a:r>
              <a:rPr sz="1200" spc="-35" dirty="0">
                <a:latin typeface="Georgia"/>
                <a:cs typeface="Georgia"/>
              </a:rPr>
              <a:t>system  </a:t>
            </a:r>
            <a:r>
              <a:rPr sz="1200" spc="-10" dirty="0">
                <a:latin typeface="Georgia"/>
                <a:cs typeface="Georgia"/>
              </a:rPr>
              <a:t>test </a:t>
            </a:r>
            <a:r>
              <a:rPr sz="1200" spc="-45" dirty="0">
                <a:latin typeface="Georgia"/>
                <a:cs typeface="Georgia"/>
              </a:rPr>
              <a:t>engineers, </a:t>
            </a:r>
            <a:r>
              <a:rPr sz="1200" spc="-35" dirty="0">
                <a:latin typeface="Georgia"/>
                <a:cs typeface="Georgia"/>
              </a:rPr>
              <a:t>system </a:t>
            </a:r>
            <a:r>
              <a:rPr sz="1200" spc="-45" dirty="0">
                <a:latin typeface="Georgia"/>
                <a:cs typeface="Georgia"/>
              </a:rPr>
              <a:t>maintenance</a:t>
            </a:r>
            <a:r>
              <a:rPr sz="1200" spc="-15" dirty="0">
                <a:latin typeface="Georgia"/>
                <a:cs typeface="Georgia"/>
              </a:rPr>
              <a:t> </a:t>
            </a:r>
            <a:r>
              <a:rPr sz="1200" spc="-45" dirty="0">
                <a:latin typeface="Georgia"/>
                <a:cs typeface="Georgia"/>
              </a:rPr>
              <a:t>engineers.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572770" lvl="1" indent="-560070">
              <a:lnSpc>
                <a:spcPct val="100000"/>
              </a:lnSpc>
              <a:spcBef>
                <a:spcPts val="695"/>
              </a:spcBef>
              <a:buFont typeface="Georgia"/>
              <a:buAutoNum type="arabicPeriod" startAt="2"/>
              <a:tabLst>
                <a:tab pos="572770" algn="l"/>
                <a:tab pos="573405" algn="l"/>
              </a:tabLst>
            </a:pPr>
            <a:r>
              <a:rPr sz="1700" b="1" dirty="0">
                <a:latin typeface="Georgia"/>
                <a:cs typeface="Georgia"/>
              </a:rPr>
              <a:t>What </a:t>
            </a:r>
            <a:r>
              <a:rPr sz="1700" b="1" spc="-90" dirty="0">
                <a:latin typeface="Georgia"/>
                <a:cs typeface="Georgia"/>
              </a:rPr>
              <a:t>are </a:t>
            </a:r>
            <a:r>
              <a:rPr sz="1700" b="1" dirty="0">
                <a:latin typeface="Georgia"/>
                <a:cs typeface="Georgia"/>
              </a:rPr>
              <a:t>GitHub</a:t>
            </a:r>
            <a:r>
              <a:rPr sz="1700" b="1" spc="-55" dirty="0">
                <a:latin typeface="Georgia"/>
                <a:cs typeface="Georgia"/>
              </a:rPr>
              <a:t> </a:t>
            </a:r>
            <a:r>
              <a:rPr sz="1700" b="1" spc="60" dirty="0">
                <a:latin typeface="Georgia"/>
                <a:cs typeface="Georgia"/>
              </a:rPr>
              <a:t>APPs?</a:t>
            </a:r>
            <a:endParaRPr sz="1700"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  <a:spcBef>
                <a:spcPts val="1090"/>
              </a:spcBef>
            </a:pPr>
            <a:r>
              <a:rPr sz="1200" spc="-20" dirty="0">
                <a:latin typeface="Georgia"/>
                <a:cs typeface="Georgia"/>
              </a:rPr>
              <a:t>GitHub </a:t>
            </a:r>
            <a:r>
              <a:rPr sz="1200" spc="-15" dirty="0">
                <a:latin typeface="Georgia"/>
                <a:cs typeface="Georgia"/>
              </a:rPr>
              <a:t>Apps (</a:t>
            </a:r>
            <a:r>
              <a:rPr sz="1200" spc="-15" dirty="0">
                <a:latin typeface="Georgia"/>
                <a:cs typeface="Georgia"/>
                <a:hlinkClick r:id="rId2" action="ppaction://hlinksldjump"/>
              </a:rPr>
              <a:t>GitHub </a:t>
            </a:r>
            <a:r>
              <a:rPr sz="1200" spc="-25" dirty="0">
                <a:latin typeface="Georgia"/>
                <a:cs typeface="Georgia"/>
                <a:hlinkClick r:id="rId2" action="ppaction://hlinksldjump"/>
              </a:rPr>
              <a:t>Inc.</a:t>
            </a:r>
            <a:r>
              <a:rPr sz="1200" spc="-25" dirty="0">
                <a:latin typeface="Georgia"/>
                <a:cs typeface="Georgia"/>
              </a:rPr>
              <a:t>,</a:t>
            </a:r>
            <a:r>
              <a:rPr sz="1200" spc="-25" dirty="0">
                <a:latin typeface="Georgia"/>
                <a:cs typeface="Georgia"/>
                <a:hlinkClick r:id="rId2" action="ppaction://hlinksldjump"/>
              </a:rPr>
              <a:t>n.d.)</a:t>
            </a:r>
            <a:r>
              <a:rPr sz="1200" spc="-25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are </a:t>
            </a:r>
            <a:r>
              <a:rPr sz="1200" spc="-35" dirty="0">
                <a:latin typeface="Georgia"/>
                <a:cs typeface="Georgia"/>
              </a:rPr>
              <a:t>first-class </a:t>
            </a:r>
            <a:r>
              <a:rPr sz="1200" spc="-30" dirty="0">
                <a:latin typeface="Georgia"/>
                <a:cs typeface="Georgia"/>
              </a:rPr>
              <a:t>actors within </a:t>
            </a:r>
            <a:r>
              <a:rPr sz="1200" spc="-15" dirty="0">
                <a:latin typeface="Georgia"/>
                <a:cs typeface="Georgia"/>
              </a:rPr>
              <a:t>GitHub. </a:t>
            </a:r>
            <a:r>
              <a:rPr sz="1200" spc="70" dirty="0">
                <a:latin typeface="Georgia"/>
                <a:cs typeface="Georgia"/>
              </a:rPr>
              <a:t>A </a:t>
            </a:r>
            <a:r>
              <a:rPr sz="1200" spc="-20" dirty="0">
                <a:latin typeface="Georgia"/>
                <a:cs typeface="Georgia"/>
              </a:rPr>
              <a:t>GitHub </a:t>
            </a:r>
            <a:r>
              <a:rPr sz="1200" spc="-5" dirty="0">
                <a:latin typeface="Georgia"/>
                <a:cs typeface="Georgia"/>
              </a:rPr>
              <a:t>App </a:t>
            </a:r>
            <a:r>
              <a:rPr sz="1200" spc="-20" dirty="0">
                <a:latin typeface="Georgia"/>
                <a:cs typeface="Georgia"/>
              </a:rPr>
              <a:t>acts </a:t>
            </a:r>
            <a:r>
              <a:rPr sz="1200" spc="-65" dirty="0">
                <a:latin typeface="Georgia"/>
                <a:cs typeface="Georgia"/>
              </a:rPr>
              <a:t>on  </a:t>
            </a:r>
            <a:r>
              <a:rPr sz="1200" spc="-15" dirty="0">
                <a:latin typeface="Georgia"/>
                <a:cs typeface="Georgia"/>
              </a:rPr>
              <a:t>its </a:t>
            </a:r>
            <a:r>
              <a:rPr sz="1200" spc="-70" dirty="0">
                <a:latin typeface="Georgia"/>
                <a:cs typeface="Georgia"/>
              </a:rPr>
              <a:t>own </a:t>
            </a:r>
            <a:r>
              <a:rPr sz="1200" spc="-25" dirty="0">
                <a:latin typeface="Georgia"/>
                <a:cs typeface="Georgia"/>
              </a:rPr>
              <a:t>behalf, </a:t>
            </a:r>
            <a:r>
              <a:rPr sz="1200" spc="-20" dirty="0">
                <a:latin typeface="Georgia"/>
                <a:cs typeface="Georgia"/>
              </a:rPr>
              <a:t>taking </a:t>
            </a:r>
            <a:r>
              <a:rPr sz="1200" spc="-35" dirty="0">
                <a:latin typeface="Georgia"/>
                <a:cs typeface="Georgia"/>
              </a:rPr>
              <a:t>actions </a:t>
            </a:r>
            <a:r>
              <a:rPr sz="1200" spc="-10" dirty="0">
                <a:latin typeface="Georgia"/>
                <a:cs typeface="Georgia"/>
              </a:rPr>
              <a:t>via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30" dirty="0">
                <a:latin typeface="Georgia"/>
                <a:cs typeface="Georgia"/>
              </a:rPr>
              <a:t>API </a:t>
            </a:r>
            <a:r>
              <a:rPr sz="1200" spc="-20" dirty="0">
                <a:latin typeface="Georgia"/>
                <a:cs typeface="Georgia"/>
              </a:rPr>
              <a:t>directly </a:t>
            </a:r>
            <a:r>
              <a:rPr sz="1200" spc="-45" dirty="0">
                <a:latin typeface="Georgia"/>
                <a:cs typeface="Georgia"/>
              </a:rPr>
              <a:t>using </a:t>
            </a:r>
            <a:r>
              <a:rPr sz="1200" spc="-15" dirty="0">
                <a:latin typeface="Georgia"/>
                <a:cs typeface="Georgia"/>
              </a:rPr>
              <a:t>its </a:t>
            </a:r>
            <a:r>
              <a:rPr sz="1200" spc="-70" dirty="0">
                <a:latin typeface="Georgia"/>
                <a:cs typeface="Georgia"/>
              </a:rPr>
              <a:t>own </a:t>
            </a:r>
            <a:r>
              <a:rPr sz="1200" spc="-35" dirty="0">
                <a:latin typeface="Georgia"/>
                <a:cs typeface="Georgia"/>
              </a:rPr>
              <a:t>identity, </a:t>
            </a:r>
            <a:r>
              <a:rPr sz="1200" spc="-50" dirty="0">
                <a:latin typeface="Georgia"/>
                <a:cs typeface="Georgia"/>
              </a:rPr>
              <a:t>which </a:t>
            </a:r>
            <a:r>
              <a:rPr sz="1200" spc="-60" dirty="0">
                <a:latin typeface="Georgia"/>
                <a:cs typeface="Georgia"/>
              </a:rPr>
              <a:t>means </a:t>
            </a:r>
            <a:r>
              <a:rPr sz="1200" spc="-40" dirty="0">
                <a:latin typeface="Georgia"/>
                <a:cs typeface="Georgia"/>
              </a:rPr>
              <a:t>you </a:t>
            </a:r>
            <a:r>
              <a:rPr sz="1200" spc="-15" dirty="0">
                <a:latin typeface="Georgia"/>
                <a:cs typeface="Georgia"/>
              </a:rPr>
              <a:t>don’t  </a:t>
            </a:r>
            <a:r>
              <a:rPr sz="1200" spc="-55" dirty="0">
                <a:latin typeface="Georgia"/>
                <a:cs typeface="Georgia"/>
              </a:rPr>
              <a:t>need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40" dirty="0">
                <a:latin typeface="Georgia"/>
                <a:cs typeface="Georgia"/>
              </a:rPr>
              <a:t>maintain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5" dirty="0">
                <a:latin typeface="Georgia"/>
                <a:cs typeface="Georgia"/>
              </a:rPr>
              <a:t>bot </a:t>
            </a:r>
            <a:r>
              <a:rPr sz="1200" spc="-55" dirty="0">
                <a:latin typeface="Georgia"/>
                <a:cs typeface="Georgia"/>
              </a:rPr>
              <a:t>or </a:t>
            </a:r>
            <a:r>
              <a:rPr sz="1200" spc="-40" dirty="0">
                <a:latin typeface="Georgia"/>
                <a:cs typeface="Georgia"/>
              </a:rPr>
              <a:t>service </a:t>
            </a:r>
            <a:r>
              <a:rPr sz="1200" spc="-35" dirty="0">
                <a:latin typeface="Georgia"/>
                <a:cs typeface="Georgia"/>
              </a:rPr>
              <a:t>account </a:t>
            </a:r>
            <a:r>
              <a:rPr sz="1200" spc="-40" dirty="0">
                <a:latin typeface="Georgia"/>
                <a:cs typeface="Georgia"/>
              </a:rPr>
              <a:t>as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35" dirty="0">
                <a:latin typeface="Georgia"/>
                <a:cs typeface="Georgia"/>
              </a:rPr>
              <a:t>separate</a:t>
            </a:r>
            <a:r>
              <a:rPr sz="1200" spc="-30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user.</a:t>
            </a:r>
            <a:endParaRPr sz="1200">
              <a:latin typeface="Georgia"/>
              <a:cs typeface="Georgia"/>
            </a:endParaRPr>
          </a:p>
          <a:p>
            <a:pPr marL="12700" marR="5715" algn="just">
              <a:lnSpc>
                <a:spcPct val="100000"/>
              </a:lnSpc>
              <a:spcBef>
                <a:spcPts val="10"/>
              </a:spcBef>
            </a:pPr>
            <a:r>
              <a:rPr sz="1200" spc="-20" dirty="0">
                <a:latin typeface="Georgia"/>
                <a:cs typeface="Georgia"/>
              </a:rPr>
              <a:t>GitHub </a:t>
            </a:r>
            <a:r>
              <a:rPr sz="1200" spc="-15" dirty="0">
                <a:latin typeface="Georgia"/>
                <a:cs typeface="Georgia"/>
              </a:rPr>
              <a:t>Apps </a:t>
            </a:r>
            <a:r>
              <a:rPr sz="1200" spc="-35" dirty="0">
                <a:latin typeface="Georgia"/>
                <a:cs typeface="Georgia"/>
              </a:rPr>
              <a:t>can </a:t>
            </a:r>
            <a:r>
              <a:rPr sz="1200" spc="-30" dirty="0">
                <a:latin typeface="Georgia"/>
                <a:cs typeface="Georgia"/>
              </a:rPr>
              <a:t>be installed </a:t>
            </a:r>
            <a:r>
              <a:rPr sz="1200" spc="-20" dirty="0">
                <a:latin typeface="Georgia"/>
                <a:cs typeface="Georgia"/>
              </a:rPr>
              <a:t>directly </a:t>
            </a:r>
            <a:r>
              <a:rPr sz="1200" spc="-65" dirty="0">
                <a:latin typeface="Georgia"/>
                <a:cs typeface="Georgia"/>
              </a:rPr>
              <a:t>on </a:t>
            </a:r>
            <a:r>
              <a:rPr sz="1200" spc="-35" dirty="0">
                <a:latin typeface="Georgia"/>
                <a:cs typeface="Georgia"/>
              </a:rPr>
              <a:t>organizations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50" dirty="0">
                <a:latin typeface="Georgia"/>
                <a:cs typeface="Georgia"/>
              </a:rPr>
              <a:t>user </a:t>
            </a:r>
            <a:r>
              <a:rPr sz="1200" spc="-40" dirty="0">
                <a:latin typeface="Georgia"/>
                <a:cs typeface="Georgia"/>
              </a:rPr>
              <a:t>accounts and </a:t>
            </a:r>
            <a:r>
              <a:rPr sz="1200" spc="-35" dirty="0">
                <a:latin typeface="Georgia"/>
                <a:cs typeface="Georgia"/>
              </a:rPr>
              <a:t>granted </a:t>
            </a:r>
            <a:r>
              <a:rPr sz="1200" spc="-45" dirty="0">
                <a:latin typeface="Georgia"/>
                <a:cs typeface="Georgia"/>
              </a:rPr>
              <a:t>access </a:t>
            </a:r>
            <a:r>
              <a:rPr sz="1200" spc="-15" dirty="0">
                <a:latin typeface="Georgia"/>
                <a:cs typeface="Georgia"/>
              </a:rPr>
              <a:t>to  </a:t>
            </a:r>
            <a:r>
              <a:rPr sz="1200" spc="-40" dirty="0">
                <a:latin typeface="Georgia"/>
                <a:cs typeface="Georgia"/>
              </a:rPr>
              <a:t>specific </a:t>
            </a:r>
            <a:r>
              <a:rPr sz="1200" spc="-35" dirty="0">
                <a:latin typeface="Georgia"/>
                <a:cs typeface="Georgia"/>
              </a:rPr>
              <a:t>repositories. </a:t>
            </a:r>
            <a:r>
              <a:rPr sz="1200" spc="5" dirty="0">
                <a:latin typeface="Georgia"/>
                <a:cs typeface="Georgia"/>
              </a:rPr>
              <a:t>They </a:t>
            </a:r>
            <a:r>
              <a:rPr sz="1200" spc="-60" dirty="0">
                <a:latin typeface="Georgia"/>
                <a:cs typeface="Georgia"/>
              </a:rPr>
              <a:t>come </a:t>
            </a:r>
            <a:r>
              <a:rPr sz="1200" spc="-20" dirty="0">
                <a:latin typeface="Georgia"/>
                <a:cs typeface="Georgia"/>
              </a:rPr>
              <a:t>with </a:t>
            </a:r>
            <a:r>
              <a:rPr sz="1200" spc="-30" dirty="0">
                <a:latin typeface="Georgia"/>
                <a:cs typeface="Georgia"/>
              </a:rPr>
              <a:t>built-in </a:t>
            </a:r>
            <a:r>
              <a:rPr sz="1200" spc="-50" dirty="0">
                <a:latin typeface="Georgia"/>
                <a:cs typeface="Georgia"/>
              </a:rPr>
              <a:t>webhooks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45" dirty="0">
                <a:latin typeface="Georgia"/>
                <a:cs typeface="Georgia"/>
              </a:rPr>
              <a:t>narrow, </a:t>
            </a:r>
            <a:r>
              <a:rPr sz="1200" spc="-40" dirty="0">
                <a:latin typeface="Georgia"/>
                <a:cs typeface="Georgia"/>
              </a:rPr>
              <a:t>specific </a:t>
            </a:r>
            <a:r>
              <a:rPr sz="1200" spc="-45" dirty="0">
                <a:latin typeface="Georgia"/>
                <a:cs typeface="Georgia"/>
              </a:rPr>
              <a:t>permissions. </a:t>
            </a:r>
            <a:r>
              <a:rPr sz="1200" spc="-35" dirty="0">
                <a:latin typeface="Georgia"/>
                <a:cs typeface="Georgia"/>
              </a:rPr>
              <a:t>When  </a:t>
            </a:r>
            <a:r>
              <a:rPr sz="1200" spc="-40" dirty="0">
                <a:latin typeface="Georgia"/>
                <a:cs typeface="Georgia"/>
              </a:rPr>
              <a:t>you </a:t>
            </a:r>
            <a:r>
              <a:rPr sz="1200" spc="-30" dirty="0">
                <a:latin typeface="Georgia"/>
                <a:cs typeface="Georgia"/>
              </a:rPr>
              <a:t>set </a:t>
            </a:r>
            <a:r>
              <a:rPr sz="1200" spc="-40" dirty="0">
                <a:latin typeface="Georgia"/>
                <a:cs typeface="Georgia"/>
              </a:rPr>
              <a:t>up </a:t>
            </a:r>
            <a:r>
              <a:rPr sz="1200" spc="-45" dirty="0">
                <a:latin typeface="Georgia"/>
                <a:cs typeface="Georgia"/>
              </a:rPr>
              <a:t>for </a:t>
            </a:r>
            <a:r>
              <a:rPr sz="1200" spc="-40" dirty="0">
                <a:latin typeface="Georgia"/>
                <a:cs typeface="Georgia"/>
              </a:rPr>
              <a:t>your </a:t>
            </a:r>
            <a:r>
              <a:rPr sz="1200" spc="-20" dirty="0">
                <a:latin typeface="Georgia"/>
                <a:cs typeface="Georgia"/>
              </a:rPr>
              <a:t>GitHub </a:t>
            </a:r>
            <a:r>
              <a:rPr sz="1200" spc="-5" dirty="0">
                <a:latin typeface="Georgia"/>
                <a:cs typeface="Georgia"/>
              </a:rPr>
              <a:t>App, </a:t>
            </a:r>
            <a:r>
              <a:rPr sz="1200" spc="-40" dirty="0">
                <a:latin typeface="Georgia"/>
                <a:cs typeface="Georgia"/>
              </a:rPr>
              <a:t>you </a:t>
            </a:r>
            <a:r>
              <a:rPr sz="1200" spc="-35" dirty="0">
                <a:latin typeface="Georgia"/>
                <a:cs typeface="Georgia"/>
              </a:rPr>
              <a:t>can select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40" dirty="0">
                <a:latin typeface="Georgia"/>
                <a:cs typeface="Georgia"/>
              </a:rPr>
              <a:t>repositories you want</a:t>
            </a:r>
            <a:r>
              <a:rPr sz="1200" spc="-170" dirty="0">
                <a:latin typeface="Georgia"/>
                <a:cs typeface="Georgia"/>
              </a:rPr>
              <a:t> </a:t>
            </a:r>
            <a:r>
              <a:rPr sz="1200" spc="5" dirty="0">
                <a:latin typeface="Georgia"/>
                <a:cs typeface="Georgia"/>
              </a:rPr>
              <a:t>it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35" dirty="0">
                <a:latin typeface="Georgia"/>
                <a:cs typeface="Georgia"/>
              </a:rPr>
              <a:t>access.</a:t>
            </a:r>
            <a:endParaRPr sz="1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200" spc="-60" dirty="0">
                <a:latin typeface="Georgia"/>
                <a:cs typeface="Georgia"/>
              </a:rPr>
              <a:t>Some </a:t>
            </a:r>
            <a:r>
              <a:rPr sz="1200" spc="-35" dirty="0">
                <a:latin typeface="Georgia"/>
                <a:cs typeface="Georgia"/>
              </a:rPr>
              <a:t>key </a:t>
            </a:r>
            <a:r>
              <a:rPr sz="1200" spc="-45" dirty="0">
                <a:latin typeface="Georgia"/>
                <a:cs typeface="Georgia"/>
              </a:rPr>
              <a:t>ideas </a:t>
            </a:r>
            <a:r>
              <a:rPr sz="1200" spc="-55" dirty="0">
                <a:latin typeface="Georgia"/>
                <a:cs typeface="Georgia"/>
              </a:rPr>
              <a:t>when </a:t>
            </a:r>
            <a:r>
              <a:rPr sz="1200" spc="-30" dirty="0">
                <a:latin typeface="Georgia"/>
                <a:cs typeface="Georgia"/>
              </a:rPr>
              <a:t>creating </a:t>
            </a:r>
            <a:r>
              <a:rPr sz="1200" spc="-20" dirty="0">
                <a:latin typeface="Georgia"/>
                <a:cs typeface="Georgia"/>
              </a:rPr>
              <a:t>GitHub</a:t>
            </a:r>
            <a:r>
              <a:rPr sz="1200" spc="-140" dirty="0">
                <a:latin typeface="Georgia"/>
                <a:cs typeface="Georgia"/>
              </a:rPr>
              <a:t> </a:t>
            </a:r>
            <a:r>
              <a:rPr sz="1200" spc="-20" dirty="0">
                <a:latin typeface="Georgia"/>
                <a:cs typeface="Georgia"/>
              </a:rPr>
              <a:t>Apps</a:t>
            </a:r>
            <a:endParaRPr sz="1200">
              <a:latin typeface="Georgia"/>
              <a:cs typeface="Georgia"/>
            </a:endParaRPr>
          </a:p>
          <a:p>
            <a:pPr marL="384175" marR="5080" lvl="2" indent="-207010">
              <a:lnSpc>
                <a:spcPct val="100000"/>
              </a:lnSpc>
              <a:spcBef>
                <a:spcPts val="1000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sz="1200" spc="70" dirty="0">
                <a:latin typeface="Georgia"/>
                <a:cs typeface="Georgia"/>
              </a:rPr>
              <a:t>A </a:t>
            </a:r>
            <a:r>
              <a:rPr sz="1200" spc="-20" dirty="0">
                <a:latin typeface="Georgia"/>
                <a:cs typeface="Georgia"/>
              </a:rPr>
              <a:t>GitHub </a:t>
            </a:r>
            <a:r>
              <a:rPr sz="1200" spc="-5" dirty="0">
                <a:latin typeface="Georgia"/>
                <a:cs typeface="Georgia"/>
              </a:rPr>
              <a:t>App </a:t>
            </a:r>
            <a:r>
              <a:rPr sz="1200" spc="-45" dirty="0">
                <a:latin typeface="Georgia"/>
                <a:cs typeface="Georgia"/>
              </a:rPr>
              <a:t>should </a:t>
            </a:r>
            <a:r>
              <a:rPr sz="1200" spc="-30" dirty="0">
                <a:latin typeface="Georgia"/>
                <a:cs typeface="Georgia"/>
              </a:rPr>
              <a:t>take </a:t>
            </a:r>
            <a:r>
              <a:rPr sz="1200" spc="-35" dirty="0">
                <a:latin typeface="Georgia"/>
                <a:cs typeface="Georgia"/>
              </a:rPr>
              <a:t>actions </a:t>
            </a:r>
            <a:r>
              <a:rPr sz="1200" spc="-45" dirty="0">
                <a:latin typeface="Georgia"/>
                <a:cs typeface="Georgia"/>
              </a:rPr>
              <a:t>independent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50" dirty="0">
                <a:latin typeface="Georgia"/>
                <a:cs typeface="Georgia"/>
              </a:rPr>
              <a:t>user </a:t>
            </a:r>
            <a:r>
              <a:rPr sz="1200" spc="-45" dirty="0">
                <a:latin typeface="Georgia"/>
                <a:cs typeface="Georgia"/>
              </a:rPr>
              <a:t>(unless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35" dirty="0">
                <a:latin typeface="Georgia"/>
                <a:cs typeface="Georgia"/>
              </a:rPr>
              <a:t>app </a:t>
            </a:r>
            <a:r>
              <a:rPr sz="1200" spc="-45" dirty="0">
                <a:latin typeface="Georgia"/>
                <a:cs typeface="Georgia"/>
              </a:rPr>
              <a:t>is using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45" dirty="0">
                <a:latin typeface="Georgia"/>
                <a:cs typeface="Georgia"/>
              </a:rPr>
              <a:t>user-to-  server</a:t>
            </a:r>
            <a:r>
              <a:rPr sz="1200" spc="95" dirty="0">
                <a:latin typeface="Georgia"/>
                <a:cs typeface="Georgia"/>
              </a:rPr>
              <a:t> </a:t>
            </a:r>
            <a:r>
              <a:rPr sz="1200" spc="-30" dirty="0">
                <a:latin typeface="Georgia"/>
                <a:cs typeface="Georgia"/>
              </a:rPr>
              <a:t>token).</a:t>
            </a:r>
            <a:endParaRPr sz="1200">
              <a:latin typeface="Georgia"/>
              <a:cs typeface="Georgia"/>
            </a:endParaRPr>
          </a:p>
          <a:p>
            <a:pPr marL="384175" lvl="2" indent="-207010">
              <a:lnSpc>
                <a:spcPct val="100000"/>
              </a:lnSpc>
              <a:spcBef>
                <a:spcPts val="1005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sz="1200" spc="-50" dirty="0">
                <a:latin typeface="Georgia"/>
                <a:cs typeface="Georgia"/>
              </a:rPr>
              <a:t>Make sure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20" dirty="0">
                <a:latin typeface="Georgia"/>
                <a:cs typeface="Georgia"/>
              </a:rPr>
              <a:t>GitHub </a:t>
            </a:r>
            <a:r>
              <a:rPr sz="1200" spc="-5" dirty="0">
                <a:latin typeface="Georgia"/>
                <a:cs typeface="Georgia"/>
              </a:rPr>
              <a:t>App </a:t>
            </a:r>
            <a:r>
              <a:rPr sz="1200" spc="-35" dirty="0">
                <a:latin typeface="Georgia"/>
                <a:cs typeface="Georgia"/>
              </a:rPr>
              <a:t>integrates </a:t>
            </a:r>
            <a:r>
              <a:rPr sz="1200" spc="-20" dirty="0">
                <a:latin typeface="Georgia"/>
                <a:cs typeface="Georgia"/>
              </a:rPr>
              <a:t>with </a:t>
            </a:r>
            <a:r>
              <a:rPr sz="1200" spc="-40" dirty="0">
                <a:latin typeface="Georgia"/>
                <a:cs typeface="Georgia"/>
              </a:rPr>
              <a:t>specific</a:t>
            </a:r>
            <a:r>
              <a:rPr sz="1200" spc="25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</a:rPr>
              <a:t>repositories.</a:t>
            </a:r>
            <a:endParaRPr sz="1200">
              <a:latin typeface="Georgia"/>
              <a:cs typeface="Georgia"/>
            </a:endParaRPr>
          </a:p>
          <a:p>
            <a:pPr marL="384175" lvl="2" indent="-207010">
              <a:lnSpc>
                <a:spcPct val="100000"/>
              </a:lnSpc>
              <a:spcBef>
                <a:spcPts val="1005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20" dirty="0">
                <a:latin typeface="Georgia"/>
                <a:cs typeface="Georgia"/>
              </a:rPr>
              <a:t>GitHub </a:t>
            </a:r>
            <a:r>
              <a:rPr sz="1200" spc="-5" dirty="0">
                <a:latin typeface="Georgia"/>
                <a:cs typeface="Georgia"/>
              </a:rPr>
              <a:t>App </a:t>
            </a:r>
            <a:r>
              <a:rPr sz="1200" spc="-45" dirty="0">
                <a:latin typeface="Georgia"/>
                <a:cs typeface="Georgia"/>
              </a:rPr>
              <a:t>should </a:t>
            </a:r>
            <a:r>
              <a:rPr sz="1200" spc="-40" dirty="0">
                <a:latin typeface="Georgia"/>
                <a:cs typeface="Georgia"/>
              </a:rPr>
              <a:t>connect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45" dirty="0">
                <a:latin typeface="Georgia"/>
                <a:cs typeface="Georgia"/>
              </a:rPr>
              <a:t>personal </a:t>
            </a:r>
            <a:r>
              <a:rPr sz="1200" spc="-35" dirty="0">
                <a:latin typeface="Georgia"/>
                <a:cs typeface="Georgia"/>
              </a:rPr>
              <a:t>account </a:t>
            </a:r>
            <a:r>
              <a:rPr sz="1200" spc="-50" dirty="0">
                <a:latin typeface="Georgia"/>
                <a:cs typeface="Georgia"/>
              </a:rPr>
              <a:t>or </a:t>
            </a:r>
            <a:r>
              <a:rPr sz="1200" spc="-40" dirty="0">
                <a:latin typeface="Georgia"/>
                <a:cs typeface="Georgia"/>
              </a:rPr>
              <a:t>an</a:t>
            </a:r>
            <a:r>
              <a:rPr sz="1200" spc="170" dirty="0">
                <a:latin typeface="Georgia"/>
                <a:cs typeface="Georgia"/>
              </a:rPr>
              <a:t> </a:t>
            </a:r>
            <a:r>
              <a:rPr sz="1200" spc="-30" dirty="0">
                <a:latin typeface="Georgia"/>
                <a:cs typeface="Georgia"/>
              </a:rPr>
              <a:t>organization.</a:t>
            </a:r>
            <a:endParaRPr sz="1200">
              <a:latin typeface="Georgia"/>
              <a:cs typeface="Georgia"/>
            </a:endParaRPr>
          </a:p>
          <a:p>
            <a:pPr marL="384175" lvl="2" indent="-207010">
              <a:lnSpc>
                <a:spcPct val="100000"/>
              </a:lnSpc>
              <a:spcBef>
                <a:spcPts val="1000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sz="1200" spc="-10" dirty="0">
                <a:latin typeface="Georgia"/>
                <a:cs typeface="Georgia"/>
              </a:rPr>
              <a:t>Don’t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20" dirty="0">
                <a:latin typeface="Georgia"/>
                <a:cs typeface="Georgia"/>
              </a:rPr>
              <a:t>expect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25" dirty="0">
                <a:latin typeface="Georgia"/>
                <a:cs typeface="Georgia"/>
              </a:rPr>
              <a:t>the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20" dirty="0">
                <a:latin typeface="Georgia"/>
                <a:cs typeface="Georgia"/>
              </a:rPr>
              <a:t>GitHub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-5" dirty="0">
                <a:latin typeface="Georgia"/>
                <a:cs typeface="Georgia"/>
              </a:rPr>
              <a:t>App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15" dirty="0">
                <a:latin typeface="Georgia"/>
                <a:cs typeface="Georgia"/>
              </a:rPr>
              <a:t>to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60" dirty="0">
                <a:latin typeface="Georgia"/>
                <a:cs typeface="Georgia"/>
              </a:rPr>
              <a:t>know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and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-55" dirty="0">
                <a:latin typeface="Georgia"/>
                <a:cs typeface="Georgia"/>
              </a:rPr>
              <a:t>do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30" dirty="0">
                <a:latin typeface="Georgia"/>
                <a:cs typeface="Georgia"/>
              </a:rPr>
              <a:t>everything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25" dirty="0">
                <a:latin typeface="Georgia"/>
                <a:cs typeface="Georgia"/>
              </a:rPr>
              <a:t>a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-50" dirty="0">
                <a:latin typeface="Georgia"/>
                <a:cs typeface="Georgia"/>
              </a:rPr>
              <a:t>user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30" dirty="0">
                <a:latin typeface="Georgia"/>
                <a:cs typeface="Georgia"/>
              </a:rPr>
              <a:t>can.</a:t>
            </a:r>
            <a:endParaRPr sz="1200">
              <a:latin typeface="Georgia"/>
              <a:cs typeface="Georgia"/>
            </a:endParaRPr>
          </a:p>
          <a:p>
            <a:pPr marL="384175" marR="6985" lvl="2" indent="-207010">
              <a:lnSpc>
                <a:spcPct val="100000"/>
              </a:lnSpc>
              <a:spcBef>
                <a:spcPts val="1000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sz="1200" spc="-10" dirty="0">
                <a:latin typeface="Georgia"/>
                <a:cs typeface="Georgia"/>
              </a:rPr>
              <a:t>Don’t </a:t>
            </a:r>
            <a:r>
              <a:rPr sz="1200" spc="-55" dirty="0">
                <a:latin typeface="Georgia"/>
                <a:cs typeface="Georgia"/>
              </a:rPr>
              <a:t>use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20" dirty="0">
                <a:latin typeface="Georgia"/>
                <a:cs typeface="Georgia"/>
              </a:rPr>
              <a:t>GitHub </a:t>
            </a:r>
            <a:r>
              <a:rPr sz="1200" spc="-5" dirty="0">
                <a:latin typeface="Georgia"/>
                <a:cs typeface="Georgia"/>
              </a:rPr>
              <a:t>App </a:t>
            </a:r>
            <a:r>
              <a:rPr sz="1200" spc="-35" dirty="0">
                <a:latin typeface="Georgia"/>
                <a:cs typeface="Georgia"/>
              </a:rPr>
              <a:t>if </a:t>
            </a:r>
            <a:r>
              <a:rPr sz="1200" spc="-40" dirty="0">
                <a:latin typeface="Georgia"/>
                <a:cs typeface="Georgia"/>
              </a:rPr>
              <a:t>you </a:t>
            </a:r>
            <a:r>
              <a:rPr sz="1200" spc="-15" dirty="0">
                <a:latin typeface="Georgia"/>
                <a:cs typeface="Georgia"/>
              </a:rPr>
              <a:t>just </a:t>
            </a:r>
            <a:r>
              <a:rPr sz="1200" spc="-55" dirty="0">
                <a:latin typeface="Georgia"/>
                <a:cs typeface="Georgia"/>
              </a:rPr>
              <a:t>need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15" dirty="0">
                <a:latin typeface="Georgia"/>
                <a:cs typeface="Georgia"/>
              </a:rPr>
              <a:t>”Login </a:t>
            </a:r>
            <a:r>
              <a:rPr sz="1200" spc="-20" dirty="0">
                <a:latin typeface="Georgia"/>
                <a:cs typeface="Georgia"/>
              </a:rPr>
              <a:t>with </a:t>
            </a:r>
            <a:r>
              <a:rPr sz="1200" spc="-5" dirty="0">
                <a:latin typeface="Georgia"/>
                <a:cs typeface="Georgia"/>
              </a:rPr>
              <a:t>GitHub” </a:t>
            </a:r>
            <a:r>
              <a:rPr sz="1200" spc="-35" dirty="0">
                <a:latin typeface="Georgia"/>
                <a:cs typeface="Georgia"/>
              </a:rPr>
              <a:t>service. </a:t>
            </a:r>
            <a:r>
              <a:rPr sz="1200" spc="10" dirty="0">
                <a:latin typeface="Georgia"/>
                <a:cs typeface="Georgia"/>
              </a:rPr>
              <a:t>But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20" dirty="0">
                <a:latin typeface="Georgia"/>
                <a:cs typeface="Georgia"/>
              </a:rPr>
              <a:t>GitHub </a:t>
            </a:r>
            <a:r>
              <a:rPr sz="1200" spc="245" dirty="0">
                <a:latin typeface="Georgia"/>
                <a:cs typeface="Georgia"/>
              </a:rPr>
              <a:t> </a:t>
            </a:r>
            <a:r>
              <a:rPr sz="1200" spc="-5" dirty="0">
                <a:latin typeface="Georgia"/>
                <a:cs typeface="Georgia"/>
              </a:rPr>
              <a:t>App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</a:rPr>
              <a:t>can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55" dirty="0">
                <a:latin typeface="Georgia"/>
                <a:cs typeface="Georgia"/>
              </a:rPr>
              <a:t>use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-25" dirty="0">
                <a:latin typeface="Georgia"/>
                <a:cs typeface="Georgia"/>
              </a:rPr>
              <a:t>a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50" dirty="0">
                <a:latin typeface="Georgia"/>
                <a:cs typeface="Georgia"/>
              </a:rPr>
              <a:t>user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</a:rPr>
              <a:t>identification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-60" dirty="0">
                <a:latin typeface="Georgia"/>
                <a:cs typeface="Georgia"/>
              </a:rPr>
              <a:t>flow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15" dirty="0">
                <a:latin typeface="Georgia"/>
                <a:cs typeface="Georgia"/>
              </a:rPr>
              <a:t>to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log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55" dirty="0">
                <a:latin typeface="Georgia"/>
                <a:cs typeface="Georgia"/>
              </a:rPr>
              <a:t>users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45" dirty="0">
                <a:latin typeface="Georgia"/>
                <a:cs typeface="Georgia"/>
              </a:rPr>
              <a:t>in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and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55" dirty="0">
                <a:latin typeface="Georgia"/>
                <a:cs typeface="Georgia"/>
              </a:rPr>
              <a:t>do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</a:rPr>
              <a:t>other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30" dirty="0">
                <a:latin typeface="Georgia"/>
                <a:cs typeface="Georgia"/>
              </a:rPr>
              <a:t>things.</a:t>
            </a:r>
            <a:endParaRPr sz="1200">
              <a:latin typeface="Georgia"/>
              <a:cs typeface="Georgia"/>
            </a:endParaRPr>
          </a:p>
          <a:p>
            <a:pPr marL="384175" marR="6985" lvl="2" indent="-207010">
              <a:lnSpc>
                <a:spcPct val="100000"/>
              </a:lnSpc>
              <a:spcBef>
                <a:spcPts val="1005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sz="1200" spc="-10" dirty="0">
                <a:latin typeface="Georgia"/>
                <a:cs typeface="Georgia"/>
              </a:rPr>
              <a:t>Don’t </a:t>
            </a:r>
            <a:r>
              <a:rPr sz="1200" spc="-35" dirty="0">
                <a:latin typeface="Georgia"/>
                <a:cs typeface="Georgia"/>
              </a:rPr>
              <a:t>build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20" dirty="0">
                <a:latin typeface="Georgia"/>
                <a:cs typeface="Georgia"/>
              </a:rPr>
              <a:t>GitHub </a:t>
            </a:r>
            <a:r>
              <a:rPr sz="1200" spc="-5" dirty="0">
                <a:latin typeface="Georgia"/>
                <a:cs typeface="Georgia"/>
              </a:rPr>
              <a:t>App </a:t>
            </a:r>
            <a:r>
              <a:rPr sz="1200" spc="-35" dirty="0">
                <a:latin typeface="Georgia"/>
                <a:cs typeface="Georgia"/>
              </a:rPr>
              <a:t>if </a:t>
            </a:r>
            <a:r>
              <a:rPr sz="1200" spc="-40" dirty="0">
                <a:latin typeface="Georgia"/>
                <a:cs typeface="Georgia"/>
              </a:rPr>
              <a:t>you </a:t>
            </a:r>
            <a:r>
              <a:rPr sz="1200" spc="-30" dirty="0">
                <a:latin typeface="Georgia"/>
                <a:cs typeface="Georgia"/>
              </a:rPr>
              <a:t>only </a:t>
            </a:r>
            <a:r>
              <a:rPr sz="1200" spc="-40" dirty="0">
                <a:latin typeface="Georgia"/>
                <a:cs typeface="Georgia"/>
              </a:rPr>
              <a:t>want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5" dirty="0">
                <a:latin typeface="Georgia"/>
                <a:cs typeface="Georgia"/>
              </a:rPr>
              <a:t>act </a:t>
            </a:r>
            <a:r>
              <a:rPr sz="1200" spc="-40" dirty="0">
                <a:latin typeface="Georgia"/>
                <a:cs typeface="Georgia"/>
              </a:rPr>
              <a:t>as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20" dirty="0">
                <a:latin typeface="Georgia"/>
                <a:cs typeface="Georgia"/>
              </a:rPr>
              <a:t>GitHub </a:t>
            </a:r>
            <a:r>
              <a:rPr sz="1200" spc="-50" dirty="0">
                <a:latin typeface="Georgia"/>
                <a:cs typeface="Georgia"/>
              </a:rPr>
              <a:t>user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55" dirty="0">
                <a:latin typeface="Georgia"/>
                <a:cs typeface="Georgia"/>
              </a:rPr>
              <a:t>do </a:t>
            </a:r>
            <a:r>
              <a:rPr sz="1200" spc="-30" dirty="0">
                <a:latin typeface="Georgia"/>
                <a:cs typeface="Georgia"/>
              </a:rPr>
              <a:t>everything </a:t>
            </a:r>
            <a:r>
              <a:rPr sz="1200" dirty="0">
                <a:latin typeface="Georgia"/>
                <a:cs typeface="Georgia"/>
              </a:rPr>
              <a:t>that  </a:t>
            </a:r>
            <a:r>
              <a:rPr sz="1200" spc="-50" dirty="0">
                <a:latin typeface="Georgia"/>
                <a:cs typeface="Georgia"/>
              </a:rPr>
              <a:t>user </a:t>
            </a:r>
            <a:r>
              <a:rPr sz="1200" spc="-35" dirty="0">
                <a:latin typeface="Georgia"/>
                <a:cs typeface="Georgia"/>
              </a:rPr>
              <a:t>can</a:t>
            </a:r>
            <a:r>
              <a:rPr sz="1200" spc="5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</a:rPr>
              <a:t>do.</a:t>
            </a:r>
            <a:endParaRPr sz="1200">
              <a:latin typeface="Georgia"/>
              <a:cs typeface="Georgia"/>
            </a:endParaRPr>
          </a:p>
          <a:p>
            <a:pPr marL="12700" marR="6985" algn="just">
              <a:lnSpc>
                <a:spcPct val="100000"/>
              </a:lnSpc>
              <a:spcBef>
                <a:spcPts val="1005"/>
              </a:spcBef>
            </a:pPr>
            <a:r>
              <a:rPr sz="1200" spc="-20" dirty="0">
                <a:latin typeface="Georgia"/>
                <a:cs typeface="Georgia"/>
              </a:rPr>
              <a:t>GitHub </a:t>
            </a:r>
            <a:r>
              <a:rPr sz="1200" spc="-35" dirty="0">
                <a:latin typeface="Georgia"/>
                <a:cs typeface="Georgia"/>
              </a:rPr>
              <a:t>Marketplace </a:t>
            </a:r>
            <a:r>
              <a:rPr sz="1200" spc="-40" dirty="0">
                <a:latin typeface="Georgia"/>
                <a:cs typeface="Georgia"/>
              </a:rPr>
              <a:t>contains </a:t>
            </a:r>
            <a:r>
              <a:rPr sz="1200" spc="-30" dirty="0">
                <a:latin typeface="Georgia"/>
                <a:cs typeface="Georgia"/>
              </a:rPr>
              <a:t>tools </a:t>
            </a:r>
            <a:r>
              <a:rPr sz="1200" spc="-40" dirty="0">
                <a:latin typeface="Georgia"/>
                <a:cs typeface="Georgia"/>
              </a:rPr>
              <a:t>and services </a:t>
            </a:r>
            <a:r>
              <a:rPr sz="1200" dirty="0">
                <a:latin typeface="Georgia"/>
                <a:cs typeface="Georgia"/>
              </a:rPr>
              <a:t>that </a:t>
            </a:r>
            <a:r>
              <a:rPr sz="1200" spc="-50" dirty="0">
                <a:latin typeface="Georgia"/>
                <a:cs typeface="Georgia"/>
              </a:rPr>
              <a:t>complement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55" dirty="0">
                <a:latin typeface="Georgia"/>
                <a:cs typeface="Georgia"/>
              </a:rPr>
              <a:t>improve </a:t>
            </a:r>
            <a:r>
              <a:rPr sz="1200" spc="-50" dirty="0">
                <a:latin typeface="Georgia"/>
                <a:cs typeface="Georgia"/>
              </a:rPr>
              <a:t>workflow. </a:t>
            </a:r>
            <a:r>
              <a:rPr sz="1200" spc="-15" dirty="0">
                <a:latin typeface="Georgia"/>
                <a:cs typeface="Georgia"/>
              </a:rPr>
              <a:t>Any-  </a:t>
            </a:r>
            <a:r>
              <a:rPr sz="1200" spc="-65" dirty="0">
                <a:latin typeface="Georgia"/>
                <a:cs typeface="Georgia"/>
              </a:rPr>
              <a:t>one </a:t>
            </a:r>
            <a:r>
              <a:rPr sz="1200" spc="-35" dirty="0">
                <a:latin typeface="Georgia"/>
                <a:cs typeface="Georgia"/>
              </a:rPr>
              <a:t>can </a:t>
            </a:r>
            <a:r>
              <a:rPr sz="1200" spc="-40" dirty="0">
                <a:latin typeface="Georgia"/>
                <a:cs typeface="Georgia"/>
              </a:rPr>
              <a:t>discover, </a:t>
            </a:r>
            <a:r>
              <a:rPr sz="1200" spc="-45" dirty="0">
                <a:latin typeface="Georgia"/>
                <a:cs typeface="Georgia"/>
              </a:rPr>
              <a:t>browse,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25" dirty="0">
                <a:latin typeface="Georgia"/>
                <a:cs typeface="Georgia"/>
              </a:rPr>
              <a:t>install </a:t>
            </a:r>
            <a:r>
              <a:rPr sz="1200" spc="-50" dirty="0">
                <a:latin typeface="Georgia"/>
                <a:cs typeface="Georgia"/>
              </a:rPr>
              <a:t>free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35" dirty="0">
                <a:latin typeface="Georgia"/>
                <a:cs typeface="Georgia"/>
              </a:rPr>
              <a:t>paid </a:t>
            </a:r>
            <a:r>
              <a:rPr sz="1200" spc="-20" dirty="0">
                <a:latin typeface="Georgia"/>
                <a:cs typeface="Georgia"/>
              </a:rPr>
              <a:t>GitHub </a:t>
            </a:r>
            <a:r>
              <a:rPr sz="1200" spc="-5" dirty="0">
                <a:latin typeface="Georgia"/>
                <a:cs typeface="Georgia"/>
              </a:rPr>
              <a:t>App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dirty="0">
                <a:latin typeface="Georgia"/>
                <a:cs typeface="Georgia"/>
              </a:rPr>
              <a:t>OAuth </a:t>
            </a:r>
            <a:r>
              <a:rPr sz="1200" spc="-15" dirty="0">
                <a:latin typeface="Georgia"/>
                <a:cs typeface="Georgia"/>
              </a:rPr>
              <a:t>Apps </a:t>
            </a:r>
            <a:r>
              <a:rPr sz="1200" spc="-45" dirty="0">
                <a:latin typeface="Georgia"/>
                <a:cs typeface="Georgia"/>
              </a:rPr>
              <a:t>in </a:t>
            </a:r>
            <a:r>
              <a:rPr sz="1200" spc="-20" dirty="0">
                <a:latin typeface="Georgia"/>
                <a:cs typeface="Georgia"/>
              </a:rPr>
              <a:t>GitHub  </a:t>
            </a:r>
            <a:r>
              <a:rPr sz="1200" spc="-30" dirty="0">
                <a:latin typeface="Georgia"/>
                <a:cs typeface="Georgia"/>
              </a:rPr>
              <a:t>Marketplace.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7380" y="60513"/>
            <a:ext cx="1691639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i="1" spc="-5" dirty="0">
                <a:latin typeface="Georgia"/>
                <a:cs typeface="Georgia"/>
              </a:rPr>
              <a:t>1.3. </a:t>
            </a:r>
            <a:r>
              <a:rPr sz="1200" i="1" spc="30" dirty="0">
                <a:latin typeface="Georgia"/>
                <a:cs typeface="Georgia"/>
              </a:rPr>
              <a:t>PRODUCT</a:t>
            </a:r>
            <a:r>
              <a:rPr sz="1200" i="1" spc="95" dirty="0">
                <a:latin typeface="Georgia"/>
                <a:cs typeface="Georgia"/>
              </a:rPr>
              <a:t> </a:t>
            </a:r>
            <a:r>
              <a:rPr sz="1200" i="1" spc="30" dirty="0">
                <a:latin typeface="Georgia"/>
                <a:cs typeface="Georgia"/>
              </a:rPr>
              <a:t>SCOPE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63535" y="60513"/>
            <a:ext cx="93980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i="1" spc="30" dirty="0">
                <a:latin typeface="Georgia"/>
                <a:cs typeface="Georgia"/>
              </a:rPr>
              <a:t>CHAPTER</a:t>
            </a:r>
            <a:r>
              <a:rPr sz="1200" i="1" spc="45" dirty="0">
                <a:latin typeface="Georgia"/>
                <a:cs typeface="Georgia"/>
              </a:rPr>
              <a:t> </a:t>
            </a:r>
            <a:r>
              <a:rPr sz="1200" i="1" spc="30" dirty="0">
                <a:latin typeface="Georgia"/>
                <a:cs typeface="Georgia"/>
              </a:rPr>
              <a:t>1.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93374" y="60513"/>
            <a:ext cx="124015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i="1" spc="5" dirty="0">
                <a:latin typeface="Georgia"/>
                <a:cs typeface="Georgia"/>
              </a:rPr>
              <a:t>INTRODUCTION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0080" y="282613"/>
            <a:ext cx="6280150" cy="0"/>
          </a:xfrm>
          <a:custGeom>
            <a:avLst/>
            <a:gdLst/>
            <a:ahLst/>
            <a:cxnLst/>
            <a:rect l="l" t="t" r="r" b="b"/>
            <a:pathLst>
              <a:path w="6280150">
                <a:moveTo>
                  <a:pt x="0" y="0"/>
                </a:moveTo>
                <a:lnTo>
                  <a:pt x="6279845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68056" y="640050"/>
            <a:ext cx="5023978" cy="26660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50379" y="3451514"/>
            <a:ext cx="3993515" cy="598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77060">
              <a:lnSpc>
                <a:spcPct val="100000"/>
              </a:lnSpc>
              <a:spcBef>
                <a:spcPts val="95"/>
              </a:spcBef>
            </a:pPr>
            <a:r>
              <a:rPr sz="1200" spc="-25" dirty="0">
                <a:latin typeface="Georgia"/>
                <a:cs typeface="Georgia"/>
              </a:rPr>
              <a:t>Figure </a:t>
            </a:r>
            <a:r>
              <a:rPr sz="1200" spc="20" dirty="0">
                <a:latin typeface="Georgia"/>
                <a:cs typeface="Georgia"/>
              </a:rPr>
              <a:t>1.1: </a:t>
            </a:r>
            <a:r>
              <a:rPr sz="1200" spc="-20" dirty="0">
                <a:latin typeface="Georgia"/>
                <a:cs typeface="Georgia"/>
              </a:rPr>
              <a:t>GitHub</a:t>
            </a:r>
            <a:r>
              <a:rPr sz="1200" spc="-170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</a:rPr>
              <a:t>Marketplace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45" dirty="0">
                <a:latin typeface="Georgia"/>
                <a:cs typeface="Georgia"/>
              </a:rPr>
              <a:t>following is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65" dirty="0">
                <a:latin typeface="Georgia"/>
                <a:cs typeface="Georgia"/>
              </a:rPr>
              <a:t>home </a:t>
            </a:r>
            <a:r>
              <a:rPr sz="1200" spc="-40" dirty="0">
                <a:latin typeface="Georgia"/>
                <a:cs typeface="Georgia"/>
              </a:rPr>
              <a:t>page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10" dirty="0">
                <a:latin typeface="Georgia"/>
                <a:cs typeface="Georgia"/>
              </a:rPr>
              <a:t>GitGroup </a:t>
            </a:r>
            <a:r>
              <a:rPr sz="1200" spc="-45" dirty="0">
                <a:latin typeface="Georgia"/>
                <a:cs typeface="Georgia"/>
              </a:rPr>
              <a:t>in</a:t>
            </a:r>
            <a:r>
              <a:rPr sz="1200" spc="-30" dirty="0">
                <a:latin typeface="Georgia"/>
                <a:cs typeface="Georgia"/>
              </a:rPr>
              <a:t> </a:t>
            </a:r>
            <a:r>
              <a:rPr sz="1200" spc="-15" dirty="0">
                <a:latin typeface="Georgia"/>
                <a:cs typeface="Georgia"/>
              </a:rPr>
              <a:t>GitHub.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68056" y="4225473"/>
            <a:ext cx="5024094" cy="27046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27380" y="7075574"/>
            <a:ext cx="6304915" cy="2912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99945">
              <a:lnSpc>
                <a:spcPct val="100000"/>
              </a:lnSpc>
              <a:spcBef>
                <a:spcPts val="95"/>
              </a:spcBef>
            </a:pPr>
            <a:r>
              <a:rPr sz="1200" spc="-25" dirty="0">
                <a:latin typeface="Georgia"/>
                <a:cs typeface="Georgia"/>
              </a:rPr>
              <a:t>Figure </a:t>
            </a:r>
            <a:r>
              <a:rPr sz="1200" spc="-20" dirty="0">
                <a:latin typeface="Georgia"/>
                <a:cs typeface="Georgia"/>
              </a:rPr>
              <a:t>1.2: GitHub</a:t>
            </a:r>
            <a:r>
              <a:rPr sz="1200" spc="-65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</a:rPr>
              <a:t>Marketplace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05"/>
              </a:spcBef>
              <a:tabLst>
                <a:tab pos="572770" algn="l"/>
              </a:tabLst>
            </a:pPr>
            <a:r>
              <a:rPr sz="1700" b="1" spc="5" dirty="0">
                <a:latin typeface="Georgia"/>
                <a:cs typeface="Georgia"/>
              </a:rPr>
              <a:t>1.3	</a:t>
            </a:r>
            <a:r>
              <a:rPr sz="1700" b="1" spc="-20" dirty="0">
                <a:latin typeface="Georgia"/>
                <a:cs typeface="Georgia"/>
              </a:rPr>
              <a:t>Product</a:t>
            </a:r>
            <a:r>
              <a:rPr sz="1700" b="1" spc="204" dirty="0">
                <a:latin typeface="Georgia"/>
                <a:cs typeface="Georgia"/>
              </a:rPr>
              <a:t> </a:t>
            </a:r>
            <a:r>
              <a:rPr sz="1700" b="1" spc="-55" dirty="0">
                <a:latin typeface="Georgia"/>
                <a:cs typeface="Georgia"/>
              </a:rPr>
              <a:t>Scope</a:t>
            </a:r>
            <a:endParaRPr sz="1700">
              <a:latin typeface="Georgia"/>
              <a:cs typeface="Georgia"/>
            </a:endParaRPr>
          </a:p>
          <a:p>
            <a:pPr marL="12700" marR="5080" algn="just">
              <a:lnSpc>
                <a:spcPct val="100000"/>
              </a:lnSpc>
              <a:spcBef>
                <a:spcPts val="1090"/>
              </a:spcBef>
            </a:pPr>
            <a:r>
              <a:rPr sz="1200" spc="-10" dirty="0">
                <a:latin typeface="Georgia"/>
                <a:cs typeface="Georgia"/>
              </a:rPr>
              <a:t>GitGroup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50" dirty="0">
                <a:latin typeface="Georgia"/>
                <a:cs typeface="Georgia"/>
              </a:rPr>
              <a:t>web-based </a:t>
            </a:r>
            <a:r>
              <a:rPr sz="1200" spc="-20" dirty="0">
                <a:latin typeface="Georgia"/>
                <a:cs typeface="Georgia"/>
              </a:rPr>
              <a:t>GitHub Application. </a:t>
            </a:r>
            <a:r>
              <a:rPr sz="1200" spc="-5" dirty="0">
                <a:latin typeface="Georgia"/>
                <a:cs typeface="Georgia"/>
              </a:rPr>
              <a:t>It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20" dirty="0">
                <a:latin typeface="Georgia"/>
                <a:cs typeface="Georgia"/>
              </a:rPr>
              <a:t>project </a:t>
            </a:r>
            <a:r>
              <a:rPr sz="1200" spc="-50" dirty="0">
                <a:latin typeface="Georgia"/>
                <a:cs typeface="Georgia"/>
              </a:rPr>
              <a:t>management </a:t>
            </a:r>
            <a:r>
              <a:rPr sz="1200" spc="-35" dirty="0">
                <a:latin typeface="Georgia"/>
                <a:cs typeface="Georgia"/>
              </a:rPr>
              <a:t>platform </a:t>
            </a:r>
            <a:r>
              <a:rPr sz="1200" dirty="0">
                <a:latin typeface="Georgia"/>
                <a:cs typeface="Georgia"/>
              </a:rPr>
              <a:t>that </a:t>
            </a:r>
            <a:r>
              <a:rPr sz="1200" spc="-45" dirty="0">
                <a:latin typeface="Georgia"/>
                <a:cs typeface="Georgia"/>
              </a:rPr>
              <a:t>allows  </a:t>
            </a:r>
            <a:r>
              <a:rPr sz="1200" spc="-50" dirty="0">
                <a:latin typeface="Georgia"/>
                <a:cs typeface="Georgia"/>
              </a:rPr>
              <a:t>everyone </a:t>
            </a:r>
            <a:r>
              <a:rPr sz="1200" spc="-65" dirty="0">
                <a:latin typeface="Georgia"/>
                <a:cs typeface="Georgia"/>
              </a:rPr>
              <a:t>on </a:t>
            </a:r>
            <a:r>
              <a:rPr sz="1200" spc="-40" dirty="0">
                <a:latin typeface="Georgia"/>
                <a:cs typeface="Georgia"/>
              </a:rPr>
              <a:t>your </a:t>
            </a:r>
            <a:r>
              <a:rPr sz="1200" spc="-35" dirty="0">
                <a:latin typeface="Georgia"/>
                <a:cs typeface="Georgia"/>
              </a:rPr>
              <a:t>team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45" dirty="0">
                <a:latin typeface="Georgia"/>
                <a:cs typeface="Georgia"/>
              </a:rPr>
              <a:t>communicate </a:t>
            </a:r>
            <a:r>
              <a:rPr sz="1200" spc="-20" dirty="0">
                <a:latin typeface="Georgia"/>
                <a:cs typeface="Georgia"/>
              </a:rPr>
              <a:t>with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40" dirty="0">
                <a:latin typeface="Georgia"/>
                <a:cs typeface="Georgia"/>
              </a:rPr>
              <a:t>developers. </a:t>
            </a:r>
            <a:r>
              <a:rPr sz="1200" spc="-30" dirty="0">
                <a:latin typeface="Georgia"/>
                <a:cs typeface="Georgia"/>
              </a:rPr>
              <a:t>Therefore, </a:t>
            </a:r>
            <a:r>
              <a:rPr sz="1200" spc="-10" dirty="0">
                <a:latin typeface="Georgia"/>
                <a:cs typeface="Georgia"/>
              </a:rPr>
              <a:t>GitGroup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30" dirty="0">
                <a:latin typeface="Georgia"/>
                <a:cs typeface="Georgia"/>
              </a:rPr>
              <a:t>not only  </a:t>
            </a:r>
            <a:r>
              <a:rPr sz="1200" spc="-50" dirty="0">
                <a:latin typeface="Georgia"/>
                <a:cs typeface="Georgia"/>
              </a:rPr>
              <a:t>designed </a:t>
            </a:r>
            <a:r>
              <a:rPr sz="1200" spc="-45" dirty="0">
                <a:latin typeface="Georgia"/>
                <a:cs typeface="Georgia"/>
              </a:rPr>
              <a:t>for </a:t>
            </a:r>
            <a:r>
              <a:rPr sz="1200" spc="-50" dirty="0">
                <a:latin typeface="Georgia"/>
                <a:cs typeface="Georgia"/>
              </a:rPr>
              <a:t>programmer </a:t>
            </a:r>
            <a:r>
              <a:rPr sz="1200" spc="-10" dirty="0">
                <a:latin typeface="Georgia"/>
                <a:cs typeface="Georgia"/>
              </a:rPr>
              <a:t>but </a:t>
            </a:r>
            <a:r>
              <a:rPr sz="1200" spc="-40" dirty="0">
                <a:latin typeface="Georgia"/>
                <a:cs typeface="Georgia"/>
              </a:rPr>
              <a:t>also </a:t>
            </a:r>
            <a:r>
              <a:rPr sz="1200" spc="-45" dirty="0">
                <a:latin typeface="Georgia"/>
                <a:cs typeface="Georgia"/>
              </a:rPr>
              <a:t>for people </a:t>
            </a:r>
            <a:r>
              <a:rPr sz="1200" spc="-55" dirty="0">
                <a:latin typeface="Georgia"/>
                <a:cs typeface="Georgia"/>
              </a:rPr>
              <a:t>who </a:t>
            </a:r>
            <a:r>
              <a:rPr sz="1200" spc="-45" dirty="0">
                <a:latin typeface="Georgia"/>
                <a:cs typeface="Georgia"/>
              </a:rPr>
              <a:t>has </a:t>
            </a:r>
            <a:r>
              <a:rPr sz="1200" spc="-50" dirty="0">
                <a:latin typeface="Georgia"/>
                <a:cs typeface="Georgia"/>
              </a:rPr>
              <a:t>less </a:t>
            </a:r>
            <a:r>
              <a:rPr sz="1200" spc="-45" dirty="0">
                <a:latin typeface="Georgia"/>
                <a:cs typeface="Georgia"/>
              </a:rPr>
              <a:t>development </a:t>
            </a:r>
            <a:r>
              <a:rPr sz="1200" spc="-40" dirty="0">
                <a:latin typeface="Georgia"/>
                <a:cs typeface="Georgia"/>
              </a:rPr>
              <a:t>experience </a:t>
            </a:r>
            <a:r>
              <a:rPr sz="1200" spc="-55" dirty="0">
                <a:latin typeface="Georgia"/>
                <a:cs typeface="Georgia"/>
              </a:rPr>
              <a:t>such </a:t>
            </a:r>
            <a:r>
              <a:rPr sz="1200" spc="-40" dirty="0">
                <a:latin typeface="Georgia"/>
                <a:cs typeface="Georgia"/>
              </a:rPr>
              <a:t>as </a:t>
            </a:r>
            <a:r>
              <a:rPr sz="1200" spc="-20" dirty="0">
                <a:latin typeface="Georgia"/>
                <a:cs typeface="Georgia"/>
              </a:rPr>
              <a:t>project  </a:t>
            </a:r>
            <a:r>
              <a:rPr sz="1200" spc="-40" dirty="0">
                <a:latin typeface="Georgia"/>
                <a:cs typeface="Georgia"/>
              </a:rPr>
              <a:t>manager, </a:t>
            </a:r>
            <a:r>
              <a:rPr sz="1200" spc="-20" dirty="0">
                <a:latin typeface="Georgia"/>
                <a:cs typeface="Georgia"/>
              </a:rPr>
              <a:t>project </a:t>
            </a:r>
            <a:r>
              <a:rPr sz="1200" spc="-60" dirty="0">
                <a:latin typeface="Georgia"/>
                <a:cs typeface="Georgia"/>
              </a:rPr>
              <a:t>members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45" dirty="0">
                <a:latin typeface="Georgia"/>
                <a:cs typeface="Georgia"/>
              </a:rPr>
              <a:t>people </a:t>
            </a:r>
            <a:r>
              <a:rPr sz="1200" spc="-55" dirty="0">
                <a:latin typeface="Georgia"/>
                <a:cs typeface="Georgia"/>
              </a:rPr>
              <a:t>who </a:t>
            </a:r>
            <a:r>
              <a:rPr sz="1200" spc="-40" dirty="0">
                <a:latin typeface="Georgia"/>
                <a:cs typeface="Georgia"/>
              </a:rPr>
              <a:t>are </a:t>
            </a:r>
            <a:r>
              <a:rPr sz="1200" spc="-30" dirty="0">
                <a:latin typeface="Georgia"/>
                <a:cs typeface="Georgia"/>
              </a:rPr>
              <a:t>related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15" dirty="0">
                <a:latin typeface="Georgia"/>
                <a:cs typeface="Georgia"/>
              </a:rPr>
              <a:t>project. </a:t>
            </a:r>
            <a:r>
              <a:rPr sz="1200" spc="-25" dirty="0">
                <a:latin typeface="Georgia"/>
                <a:cs typeface="Georgia"/>
              </a:rPr>
              <a:t>On </a:t>
            </a:r>
            <a:r>
              <a:rPr sz="1200" spc="-10" dirty="0">
                <a:latin typeface="Georgia"/>
                <a:cs typeface="Georgia"/>
              </a:rPr>
              <a:t>GitGroup, </a:t>
            </a:r>
            <a:r>
              <a:rPr sz="1200" spc="5" dirty="0">
                <a:latin typeface="Georgia"/>
                <a:cs typeface="Georgia"/>
              </a:rPr>
              <a:t>it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30" dirty="0">
                <a:latin typeface="Georgia"/>
                <a:cs typeface="Georgia"/>
              </a:rPr>
              <a:t>easy </a:t>
            </a:r>
            <a:r>
              <a:rPr sz="1200" spc="-15" dirty="0">
                <a:latin typeface="Georgia"/>
                <a:cs typeface="Georgia"/>
              </a:rPr>
              <a:t>to  </a:t>
            </a:r>
            <a:r>
              <a:rPr sz="1200" spc="-30" dirty="0">
                <a:latin typeface="Georgia"/>
                <a:cs typeface="Georgia"/>
              </a:rPr>
              <a:t>create </a:t>
            </a:r>
            <a:r>
              <a:rPr sz="1200" spc="-40" dirty="0">
                <a:latin typeface="Georgia"/>
                <a:cs typeface="Georgia"/>
              </a:rPr>
              <a:t>an </a:t>
            </a:r>
            <a:r>
              <a:rPr sz="1200" spc="-15" dirty="0">
                <a:latin typeface="Georgia"/>
                <a:cs typeface="Georgia"/>
              </a:rPr>
              <a:t>Agile </a:t>
            </a:r>
            <a:r>
              <a:rPr sz="1200" spc="-55" dirty="0">
                <a:latin typeface="Georgia"/>
                <a:cs typeface="Georgia"/>
              </a:rPr>
              <a:t>workflow </a:t>
            </a:r>
            <a:r>
              <a:rPr sz="1200" spc="-45" dirty="0">
                <a:latin typeface="Georgia"/>
                <a:cs typeface="Georgia"/>
              </a:rPr>
              <a:t>for </a:t>
            </a:r>
            <a:r>
              <a:rPr sz="1200" spc="-40" dirty="0">
                <a:latin typeface="Georgia"/>
                <a:cs typeface="Georgia"/>
              </a:rPr>
              <a:t>your </a:t>
            </a:r>
            <a:r>
              <a:rPr sz="1200" spc="-35" dirty="0">
                <a:latin typeface="Georgia"/>
                <a:cs typeface="Georgia"/>
              </a:rPr>
              <a:t>team </a:t>
            </a:r>
            <a:r>
              <a:rPr sz="1200" spc="-20" dirty="0">
                <a:latin typeface="Georgia"/>
                <a:cs typeface="Georgia"/>
              </a:rPr>
              <a:t>with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55" dirty="0">
                <a:latin typeface="Georgia"/>
                <a:cs typeface="Georgia"/>
              </a:rPr>
              <a:t>kanban </a:t>
            </a:r>
            <a:r>
              <a:rPr sz="1200" spc="-30" dirty="0">
                <a:latin typeface="Georgia"/>
                <a:cs typeface="Georgia"/>
              </a:rPr>
              <a:t>board. </a:t>
            </a:r>
            <a:r>
              <a:rPr sz="1200" spc="-15" dirty="0">
                <a:latin typeface="Georgia"/>
                <a:cs typeface="Georgia"/>
              </a:rPr>
              <a:t>GitGroup?s </a:t>
            </a:r>
            <a:r>
              <a:rPr sz="1200" spc="-55" dirty="0">
                <a:latin typeface="Georgia"/>
                <a:cs typeface="Georgia"/>
              </a:rPr>
              <a:t>seamless </a:t>
            </a:r>
            <a:r>
              <a:rPr sz="1200" spc="-35" dirty="0">
                <a:latin typeface="Georgia"/>
                <a:cs typeface="Georgia"/>
              </a:rPr>
              <a:t>integration  </a:t>
            </a:r>
            <a:r>
              <a:rPr sz="1200" spc="-20" dirty="0">
                <a:latin typeface="Georgia"/>
                <a:cs typeface="Georgia"/>
              </a:rPr>
              <a:t>with GitHub </a:t>
            </a:r>
            <a:r>
              <a:rPr sz="1200" spc="-55" dirty="0">
                <a:latin typeface="Georgia"/>
                <a:cs typeface="Georgia"/>
              </a:rPr>
              <a:t>keeps </a:t>
            </a:r>
            <a:r>
              <a:rPr sz="1200" spc="-20" dirty="0">
                <a:latin typeface="Georgia"/>
                <a:cs typeface="Georgia"/>
              </a:rPr>
              <a:t>all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40" dirty="0">
                <a:latin typeface="Georgia"/>
                <a:cs typeface="Georgia"/>
              </a:rPr>
              <a:t>your </a:t>
            </a:r>
            <a:r>
              <a:rPr sz="1200" spc="-20" dirty="0">
                <a:latin typeface="Georgia"/>
                <a:cs typeface="Georgia"/>
              </a:rPr>
              <a:t>GitHub </a:t>
            </a:r>
            <a:r>
              <a:rPr sz="1200" spc="-55" dirty="0">
                <a:latin typeface="Georgia"/>
                <a:cs typeface="Georgia"/>
              </a:rPr>
              <a:t>Issue </a:t>
            </a:r>
            <a:r>
              <a:rPr sz="1200" spc="-10" dirty="0">
                <a:latin typeface="Georgia"/>
                <a:cs typeface="Georgia"/>
              </a:rPr>
              <a:t>data </a:t>
            </a:r>
            <a:r>
              <a:rPr sz="1200" spc="-45" dirty="0">
                <a:latin typeface="Georgia"/>
                <a:cs typeface="Georgia"/>
              </a:rPr>
              <a:t>in </a:t>
            </a:r>
            <a:r>
              <a:rPr sz="1200" spc="-30" dirty="0">
                <a:latin typeface="Georgia"/>
                <a:cs typeface="Georgia"/>
              </a:rPr>
              <a:t>sync </a:t>
            </a:r>
            <a:r>
              <a:rPr sz="1200" spc="-45" dirty="0">
                <a:latin typeface="Georgia"/>
                <a:cs typeface="Georgia"/>
              </a:rPr>
              <a:t>across </a:t>
            </a:r>
            <a:r>
              <a:rPr sz="1200" spc="-20" dirty="0">
                <a:latin typeface="Georgia"/>
                <a:cs typeface="Georgia"/>
              </a:rPr>
              <a:t>both </a:t>
            </a:r>
            <a:r>
              <a:rPr sz="1200" spc="-35" dirty="0">
                <a:latin typeface="Georgia"/>
                <a:cs typeface="Georgia"/>
              </a:rPr>
              <a:t>platforms </a:t>
            </a:r>
            <a:r>
              <a:rPr sz="1200" spc="-45" dirty="0">
                <a:latin typeface="Georgia"/>
                <a:cs typeface="Georgia"/>
              </a:rPr>
              <a:t>in </a:t>
            </a:r>
            <a:r>
              <a:rPr sz="1200" spc="-35" dirty="0">
                <a:latin typeface="Georgia"/>
                <a:cs typeface="Georgia"/>
              </a:rPr>
              <a:t>real </a:t>
            </a:r>
            <a:r>
              <a:rPr sz="1200" spc="-30" dirty="0">
                <a:latin typeface="Georgia"/>
                <a:cs typeface="Georgia"/>
              </a:rPr>
              <a:t>time. </a:t>
            </a:r>
            <a:r>
              <a:rPr sz="1200" spc="-5" dirty="0">
                <a:latin typeface="Georgia"/>
                <a:cs typeface="Georgia"/>
              </a:rPr>
              <a:t>It </a:t>
            </a:r>
            <a:r>
              <a:rPr sz="1200" spc="-45" dirty="0">
                <a:latin typeface="Georgia"/>
                <a:cs typeface="Georgia"/>
              </a:rPr>
              <a:t>is  </a:t>
            </a:r>
            <a:r>
              <a:rPr sz="1200" spc="-40" dirty="0">
                <a:latin typeface="Georgia"/>
                <a:cs typeface="Georgia"/>
              </a:rPr>
              <a:t>an </a:t>
            </a:r>
            <a:r>
              <a:rPr sz="1200" spc="-30" dirty="0">
                <a:latin typeface="Georgia"/>
                <a:cs typeface="Georgia"/>
              </a:rPr>
              <a:t>easy </a:t>
            </a:r>
            <a:r>
              <a:rPr sz="1200" spc="-45" dirty="0">
                <a:latin typeface="Georgia"/>
                <a:cs typeface="Georgia"/>
              </a:rPr>
              <a:t>access </a:t>
            </a:r>
            <a:r>
              <a:rPr sz="1200" spc="-50" dirty="0">
                <a:latin typeface="Georgia"/>
                <a:cs typeface="Georgia"/>
              </a:rPr>
              <a:t>web-based </a:t>
            </a:r>
            <a:r>
              <a:rPr sz="1200" spc="-30" dirty="0">
                <a:latin typeface="Georgia"/>
                <a:cs typeface="Georgia"/>
              </a:rPr>
              <a:t>application </a:t>
            </a:r>
            <a:r>
              <a:rPr sz="1200" dirty="0">
                <a:latin typeface="Georgia"/>
                <a:cs typeface="Georgia"/>
              </a:rPr>
              <a:t>that </a:t>
            </a:r>
            <a:r>
              <a:rPr sz="1200" spc="-45" dirty="0">
                <a:latin typeface="Georgia"/>
                <a:cs typeface="Georgia"/>
              </a:rPr>
              <a:t>served for </a:t>
            </a:r>
            <a:r>
              <a:rPr sz="1200" spc="-25" dirty="0">
                <a:latin typeface="Georgia"/>
                <a:cs typeface="Georgia"/>
              </a:rPr>
              <a:t>product </a:t>
            </a:r>
            <a:r>
              <a:rPr sz="1200" spc="-50" dirty="0">
                <a:latin typeface="Georgia"/>
                <a:cs typeface="Georgia"/>
              </a:rPr>
              <a:t>management </a:t>
            </a:r>
            <a:r>
              <a:rPr sz="1200" spc="-35" dirty="0">
                <a:latin typeface="Georgia"/>
                <a:cs typeface="Georgia"/>
              </a:rPr>
              <a:t>team </a:t>
            </a:r>
            <a:r>
              <a:rPr sz="1200" spc="-40" dirty="0">
                <a:latin typeface="Georgia"/>
                <a:cs typeface="Georgia"/>
              </a:rPr>
              <a:t>based </a:t>
            </a:r>
            <a:r>
              <a:rPr sz="1200" spc="-65" dirty="0">
                <a:latin typeface="Georgia"/>
                <a:cs typeface="Georgia"/>
              </a:rPr>
              <a:t>on </a:t>
            </a:r>
            <a:r>
              <a:rPr sz="1200" spc="-15" dirty="0">
                <a:latin typeface="Georgia"/>
                <a:cs typeface="Georgia"/>
              </a:rPr>
              <a:t>Github  </a:t>
            </a:r>
            <a:r>
              <a:rPr sz="1200" spc="20" dirty="0">
                <a:latin typeface="Georgia"/>
                <a:cs typeface="Georgia"/>
              </a:rPr>
              <a:t>API.</a:t>
            </a:r>
            <a:endParaRPr sz="1200">
              <a:latin typeface="Georgia"/>
              <a:cs typeface="Georgia"/>
            </a:endParaRPr>
          </a:p>
          <a:p>
            <a:pPr marL="12700" marR="5715" algn="just">
              <a:lnSpc>
                <a:spcPct val="100000"/>
              </a:lnSpc>
              <a:spcBef>
                <a:spcPts val="35"/>
              </a:spcBef>
            </a:pPr>
            <a:r>
              <a:rPr sz="1200" spc="-10" dirty="0">
                <a:latin typeface="Georgia"/>
                <a:cs typeface="Georgia"/>
              </a:rPr>
              <a:t>GitGroup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15" dirty="0">
                <a:latin typeface="Georgia"/>
                <a:cs typeface="Georgia"/>
              </a:rPr>
              <a:t>built </a:t>
            </a:r>
            <a:r>
              <a:rPr sz="1200" spc="-20" dirty="0">
                <a:latin typeface="Georgia"/>
                <a:cs typeface="Georgia"/>
              </a:rPr>
              <a:t>by </a:t>
            </a:r>
            <a:r>
              <a:rPr sz="1200" spc="-40" dirty="0">
                <a:latin typeface="Georgia"/>
                <a:cs typeface="Georgia"/>
              </a:rPr>
              <a:t>several </a:t>
            </a:r>
            <a:r>
              <a:rPr sz="1200" spc="-45" dirty="0">
                <a:latin typeface="Georgia"/>
                <a:cs typeface="Georgia"/>
              </a:rPr>
              <a:t>software development </a:t>
            </a:r>
            <a:r>
              <a:rPr sz="1200" spc="-25" dirty="0">
                <a:latin typeface="Georgia"/>
                <a:cs typeface="Georgia"/>
              </a:rPr>
              <a:t>tools. </a:t>
            </a:r>
            <a:r>
              <a:rPr sz="1200" spc="-60" dirty="0">
                <a:latin typeface="Georgia"/>
                <a:cs typeface="Georgia"/>
              </a:rPr>
              <a:t>From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30" dirty="0">
                <a:latin typeface="Georgia"/>
                <a:cs typeface="Georgia"/>
              </a:rPr>
              <a:t>perspective </a:t>
            </a:r>
            <a:r>
              <a:rPr sz="1200" spc="-50" dirty="0">
                <a:latin typeface="Georgia"/>
                <a:cs typeface="Georgia"/>
              </a:rPr>
              <a:t>of programming  </a:t>
            </a:r>
            <a:r>
              <a:rPr sz="1200" spc="-35" dirty="0">
                <a:latin typeface="Georgia"/>
                <a:cs typeface="Georgia"/>
              </a:rPr>
              <a:t>language, </a:t>
            </a:r>
            <a:r>
              <a:rPr sz="1200" spc="-70" dirty="0">
                <a:latin typeface="Georgia"/>
                <a:cs typeface="Georgia"/>
              </a:rPr>
              <a:t>we </a:t>
            </a:r>
            <a:r>
              <a:rPr sz="1200" spc="-55" dirty="0">
                <a:latin typeface="Georgia"/>
                <a:cs typeface="Georgia"/>
              </a:rPr>
              <a:t>use </a:t>
            </a:r>
            <a:r>
              <a:rPr sz="1200" spc="-20" dirty="0">
                <a:latin typeface="Georgia"/>
                <a:cs typeface="Georgia"/>
              </a:rPr>
              <a:t>both </a:t>
            </a:r>
            <a:r>
              <a:rPr sz="1200" spc="-10" dirty="0">
                <a:latin typeface="Georgia"/>
                <a:cs typeface="Georgia"/>
              </a:rPr>
              <a:t>TypeScript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25" dirty="0">
                <a:latin typeface="Georgia"/>
                <a:cs typeface="Georgia"/>
              </a:rPr>
              <a:t>JavaScript. </a:t>
            </a:r>
            <a:r>
              <a:rPr sz="1200" spc="-10" dirty="0">
                <a:latin typeface="Georgia"/>
                <a:cs typeface="Georgia"/>
              </a:rPr>
              <a:t>TypeScript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40" dirty="0">
                <a:latin typeface="Georgia"/>
                <a:cs typeface="Georgia"/>
              </a:rPr>
              <a:t>an </a:t>
            </a:r>
            <a:r>
              <a:rPr sz="1200" spc="-50" dirty="0">
                <a:latin typeface="Georgia"/>
                <a:cs typeface="Georgia"/>
              </a:rPr>
              <a:t>open-source programming  </a:t>
            </a:r>
            <a:r>
              <a:rPr sz="1200" spc="-30" dirty="0">
                <a:latin typeface="Georgia"/>
                <a:cs typeface="Georgia"/>
              </a:rPr>
              <a:t>language.It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15" dirty="0">
                <a:latin typeface="Georgia"/>
                <a:cs typeface="Georgia"/>
              </a:rPr>
              <a:t>strict </a:t>
            </a:r>
            <a:r>
              <a:rPr sz="1200" spc="-20" dirty="0">
                <a:latin typeface="Georgia"/>
                <a:cs typeface="Georgia"/>
              </a:rPr>
              <a:t>syntactical </a:t>
            </a:r>
            <a:r>
              <a:rPr sz="1200" spc="-35" dirty="0">
                <a:latin typeface="Georgia"/>
                <a:cs typeface="Georgia"/>
              </a:rPr>
              <a:t>superset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25" dirty="0">
                <a:latin typeface="Georgia"/>
                <a:cs typeface="Georgia"/>
              </a:rPr>
              <a:t>JavaScript, </a:t>
            </a:r>
            <a:r>
              <a:rPr sz="1200" spc="-40" dirty="0">
                <a:latin typeface="Georgia"/>
                <a:cs typeface="Georgia"/>
              </a:rPr>
              <a:t>and adds </a:t>
            </a:r>
            <a:r>
              <a:rPr sz="1200" spc="-35" dirty="0">
                <a:latin typeface="Georgia"/>
                <a:cs typeface="Georgia"/>
              </a:rPr>
              <a:t>optional </a:t>
            </a:r>
            <a:r>
              <a:rPr sz="1200" spc="-10" dirty="0">
                <a:latin typeface="Georgia"/>
                <a:cs typeface="Georgia"/>
              </a:rPr>
              <a:t>static </a:t>
            </a:r>
            <a:r>
              <a:rPr sz="1200" spc="-20" dirty="0">
                <a:latin typeface="Georgia"/>
                <a:cs typeface="Georgia"/>
              </a:rPr>
              <a:t>typing </a:t>
            </a:r>
            <a:r>
              <a:rPr sz="1200" spc="-15" dirty="0">
                <a:latin typeface="Georgia"/>
                <a:cs typeface="Georgia"/>
              </a:rPr>
              <a:t>to</a:t>
            </a:r>
            <a:r>
              <a:rPr sz="1200" spc="-85" dirty="0">
                <a:latin typeface="Georgia"/>
                <a:cs typeface="Georgia"/>
              </a:rPr>
              <a:t> </a:t>
            </a:r>
            <a:r>
              <a:rPr sz="1200" spc="-25" dirty="0">
                <a:latin typeface="Georgia"/>
                <a:cs typeface="Georgia"/>
              </a:rPr>
              <a:t>the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35"/>
              </a:lnSpc>
            </a:pPr>
            <a:r>
              <a:rPr spc="-45" dirty="0"/>
              <a:t>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7380" y="60513"/>
            <a:ext cx="260159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i="1" spc="-10" dirty="0">
                <a:latin typeface="Georgia"/>
                <a:cs typeface="Georgia"/>
              </a:rPr>
              <a:t>1.4. </a:t>
            </a:r>
            <a:r>
              <a:rPr sz="1200" i="1" spc="10" dirty="0">
                <a:latin typeface="Georgia"/>
                <a:cs typeface="Georgia"/>
              </a:rPr>
              <a:t>DEF., </a:t>
            </a:r>
            <a:r>
              <a:rPr sz="1200" i="1" spc="20" dirty="0">
                <a:latin typeface="Georgia"/>
                <a:cs typeface="Georgia"/>
              </a:rPr>
              <a:t>ACRONYMS </a:t>
            </a:r>
            <a:r>
              <a:rPr sz="1200" i="1" spc="5" dirty="0">
                <a:latin typeface="Georgia"/>
                <a:cs typeface="Georgia"/>
              </a:rPr>
              <a:t>AND</a:t>
            </a:r>
            <a:r>
              <a:rPr sz="1200" i="1" spc="275" dirty="0">
                <a:latin typeface="Georgia"/>
                <a:cs typeface="Georgia"/>
              </a:rPr>
              <a:t> </a:t>
            </a:r>
            <a:r>
              <a:rPr sz="1200" i="1" spc="35" dirty="0">
                <a:latin typeface="Georgia"/>
                <a:cs typeface="Georgia"/>
              </a:rPr>
              <a:t>ABBR.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63018" y="60513"/>
            <a:ext cx="226949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i="1" spc="30" dirty="0">
                <a:latin typeface="Georgia"/>
                <a:cs typeface="Georgia"/>
              </a:rPr>
              <a:t>CHAPTER 1.</a:t>
            </a:r>
            <a:r>
              <a:rPr sz="1200" i="1" spc="40" dirty="0">
                <a:latin typeface="Georgia"/>
                <a:cs typeface="Georgia"/>
              </a:rPr>
              <a:t> </a:t>
            </a:r>
            <a:r>
              <a:rPr sz="1200" i="1" spc="5" dirty="0">
                <a:latin typeface="Georgia"/>
                <a:cs typeface="Georgia"/>
              </a:rPr>
              <a:t>INTRODUCTION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0080" y="282613"/>
            <a:ext cx="6280150" cy="0"/>
          </a:xfrm>
          <a:custGeom>
            <a:avLst/>
            <a:gdLst/>
            <a:ahLst/>
            <a:cxnLst/>
            <a:rect l="l" t="t" r="r" b="b"/>
            <a:pathLst>
              <a:path w="6280150">
                <a:moveTo>
                  <a:pt x="0" y="0"/>
                </a:moveTo>
                <a:lnTo>
                  <a:pt x="6279845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27380" y="627377"/>
            <a:ext cx="6306185" cy="29298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200" spc="-35" dirty="0">
                <a:latin typeface="Georgia"/>
                <a:cs typeface="Georgia"/>
              </a:rPr>
              <a:t>language. </a:t>
            </a:r>
            <a:r>
              <a:rPr sz="1200" spc="-10" dirty="0">
                <a:latin typeface="Georgia"/>
                <a:cs typeface="Georgia"/>
              </a:rPr>
              <a:t>And </a:t>
            </a:r>
            <a:r>
              <a:rPr sz="1200" spc="-15" dirty="0">
                <a:latin typeface="Georgia"/>
                <a:cs typeface="Georgia"/>
              </a:rPr>
              <a:t>its </a:t>
            </a:r>
            <a:r>
              <a:rPr sz="1200" spc="-35" dirty="0">
                <a:latin typeface="Georgia"/>
                <a:cs typeface="Georgia"/>
              </a:rPr>
              <a:t>strong </a:t>
            </a:r>
            <a:r>
              <a:rPr sz="1200" spc="-25" dirty="0">
                <a:latin typeface="Georgia"/>
                <a:cs typeface="Georgia"/>
              </a:rPr>
              <a:t>Object-Oriented </a:t>
            </a:r>
            <a:r>
              <a:rPr sz="1200" spc="-40" dirty="0">
                <a:latin typeface="Georgia"/>
                <a:cs typeface="Georgia"/>
              </a:rPr>
              <a:t>Programming </a:t>
            </a:r>
            <a:r>
              <a:rPr sz="1200" spc="-35" dirty="0">
                <a:latin typeface="Georgia"/>
                <a:cs typeface="Georgia"/>
              </a:rPr>
              <a:t>features </a:t>
            </a:r>
            <a:r>
              <a:rPr sz="1200" spc="-60" dirty="0">
                <a:latin typeface="Georgia"/>
                <a:cs typeface="Georgia"/>
              </a:rPr>
              <a:t>make </a:t>
            </a:r>
            <a:r>
              <a:rPr sz="1200" spc="5" dirty="0">
                <a:latin typeface="Georgia"/>
                <a:cs typeface="Georgia"/>
              </a:rPr>
              <a:t>it </a:t>
            </a:r>
            <a:r>
              <a:rPr sz="1200" spc="-40" dirty="0">
                <a:latin typeface="Georgia"/>
                <a:cs typeface="Georgia"/>
              </a:rPr>
              <a:t>as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20" dirty="0">
                <a:latin typeface="Georgia"/>
                <a:cs typeface="Georgia"/>
              </a:rPr>
              <a:t>best </a:t>
            </a:r>
            <a:r>
              <a:rPr sz="1200" spc="-45" dirty="0">
                <a:latin typeface="Georgia"/>
                <a:cs typeface="Georgia"/>
              </a:rPr>
              <a:t>developing </a:t>
            </a:r>
            <a:r>
              <a:rPr sz="1200" spc="-40" dirty="0">
                <a:latin typeface="Georgia"/>
                <a:cs typeface="Georgia"/>
              </a:rPr>
              <a:t>lan-  </a:t>
            </a:r>
            <a:r>
              <a:rPr sz="1200" spc="-35" dirty="0">
                <a:latin typeface="Georgia"/>
                <a:cs typeface="Georgia"/>
              </a:rPr>
              <a:t>guage </a:t>
            </a:r>
            <a:r>
              <a:rPr sz="1200" spc="-45" dirty="0">
                <a:latin typeface="Georgia"/>
                <a:cs typeface="Georgia"/>
              </a:rPr>
              <a:t>for </a:t>
            </a:r>
            <a:r>
              <a:rPr sz="1200" spc="-35" dirty="0">
                <a:latin typeface="Georgia"/>
                <a:cs typeface="Georgia"/>
              </a:rPr>
              <a:t>building </a:t>
            </a:r>
            <a:r>
              <a:rPr sz="1200" spc="-10" dirty="0">
                <a:latin typeface="Georgia"/>
                <a:cs typeface="Georgia"/>
              </a:rPr>
              <a:t>GitGroup. </a:t>
            </a:r>
            <a:r>
              <a:rPr sz="1200" spc="-35" dirty="0">
                <a:latin typeface="Georgia"/>
                <a:cs typeface="Georgia"/>
              </a:rPr>
              <a:t>When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45" dirty="0">
                <a:latin typeface="Georgia"/>
                <a:cs typeface="Georgia"/>
              </a:rPr>
              <a:t>developing is done, </a:t>
            </a:r>
            <a:r>
              <a:rPr sz="1200" spc="-10" dirty="0">
                <a:latin typeface="Georgia"/>
                <a:cs typeface="Georgia"/>
              </a:rPr>
              <a:t>TypeScript </a:t>
            </a:r>
            <a:r>
              <a:rPr sz="1200" spc="-45" dirty="0">
                <a:latin typeface="Georgia"/>
                <a:cs typeface="Georgia"/>
              </a:rPr>
              <a:t>compiler </a:t>
            </a:r>
            <a:r>
              <a:rPr sz="1200" spc="-35" dirty="0">
                <a:latin typeface="Georgia"/>
                <a:cs typeface="Georgia"/>
              </a:rPr>
              <a:t>can </a:t>
            </a:r>
            <a:r>
              <a:rPr sz="1200" spc="-50" dirty="0">
                <a:latin typeface="Georgia"/>
                <a:cs typeface="Georgia"/>
              </a:rPr>
              <a:t>compile </a:t>
            </a:r>
            <a:r>
              <a:rPr sz="1200" spc="-25" dirty="0">
                <a:latin typeface="Georgia"/>
                <a:cs typeface="Georgia"/>
              </a:rPr>
              <a:t>the  </a:t>
            </a:r>
            <a:r>
              <a:rPr sz="1200" spc="-50" dirty="0">
                <a:latin typeface="Georgia"/>
                <a:cs typeface="Georgia"/>
              </a:rPr>
              <a:t>source </a:t>
            </a:r>
            <a:r>
              <a:rPr sz="1200" spc="-40" dirty="0">
                <a:latin typeface="Georgia"/>
                <a:cs typeface="Georgia"/>
              </a:rPr>
              <a:t>code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25" dirty="0">
                <a:latin typeface="Georgia"/>
                <a:cs typeface="Georgia"/>
              </a:rPr>
              <a:t>JavaScript </a:t>
            </a:r>
            <a:r>
              <a:rPr sz="1200" spc="-45" dirty="0">
                <a:latin typeface="Georgia"/>
                <a:cs typeface="Georgia"/>
              </a:rPr>
              <a:t>program in </a:t>
            </a:r>
            <a:r>
              <a:rPr sz="1200" spc="-50" dirty="0">
                <a:latin typeface="Georgia"/>
                <a:cs typeface="Georgia"/>
              </a:rPr>
              <a:t>order </a:t>
            </a:r>
            <a:r>
              <a:rPr sz="1200" spc="-15" dirty="0">
                <a:latin typeface="Georgia"/>
                <a:cs typeface="Georgia"/>
              </a:rPr>
              <a:t>to let </a:t>
            </a:r>
            <a:r>
              <a:rPr sz="1200" spc="5" dirty="0">
                <a:latin typeface="Georgia"/>
                <a:cs typeface="Georgia"/>
              </a:rPr>
              <a:t>it </a:t>
            </a:r>
            <a:r>
              <a:rPr sz="1200" spc="-50" dirty="0">
                <a:latin typeface="Georgia"/>
                <a:cs typeface="Georgia"/>
              </a:rPr>
              <a:t>run </a:t>
            </a:r>
            <a:r>
              <a:rPr sz="1200" spc="-65" dirty="0">
                <a:latin typeface="Georgia"/>
                <a:cs typeface="Georgia"/>
              </a:rPr>
              <a:t>on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35" dirty="0">
                <a:latin typeface="Georgia"/>
                <a:cs typeface="Georgia"/>
              </a:rPr>
              <a:t>NodeJS. </a:t>
            </a:r>
            <a:r>
              <a:rPr sz="1200" spc="-30" dirty="0">
                <a:latin typeface="Georgia"/>
                <a:cs typeface="Georgia"/>
              </a:rPr>
              <a:t>Javascript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35" dirty="0">
                <a:latin typeface="Georgia"/>
                <a:cs typeface="Georgia"/>
              </a:rPr>
              <a:t>language  </a:t>
            </a:r>
            <a:r>
              <a:rPr sz="1200" spc="-50" dirty="0">
                <a:latin typeface="Georgia"/>
                <a:cs typeface="Georgia"/>
              </a:rPr>
              <a:t>which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40" dirty="0">
                <a:latin typeface="Georgia"/>
                <a:cs typeface="Georgia"/>
              </a:rPr>
              <a:t>also </a:t>
            </a:r>
            <a:r>
              <a:rPr sz="1200" spc="-35" dirty="0">
                <a:latin typeface="Georgia"/>
                <a:cs typeface="Georgia"/>
              </a:rPr>
              <a:t>characterized </a:t>
            </a:r>
            <a:r>
              <a:rPr sz="1200" spc="-40" dirty="0">
                <a:latin typeface="Georgia"/>
                <a:cs typeface="Georgia"/>
              </a:rPr>
              <a:t>as </a:t>
            </a:r>
            <a:r>
              <a:rPr sz="1200" spc="-30" dirty="0">
                <a:latin typeface="Georgia"/>
                <a:cs typeface="Georgia"/>
              </a:rPr>
              <a:t>dynamic, weakly </a:t>
            </a:r>
            <a:r>
              <a:rPr sz="1200" spc="-15" dirty="0">
                <a:latin typeface="Georgia"/>
                <a:cs typeface="Georgia"/>
              </a:rPr>
              <a:t>typed, </a:t>
            </a:r>
            <a:r>
              <a:rPr sz="1200" spc="-35" dirty="0">
                <a:latin typeface="Georgia"/>
                <a:cs typeface="Georgia"/>
              </a:rPr>
              <a:t>prototype-based </a:t>
            </a:r>
            <a:r>
              <a:rPr sz="1200" spc="-40" dirty="0">
                <a:latin typeface="Georgia"/>
                <a:cs typeface="Georgia"/>
              </a:rPr>
              <a:t>and</a:t>
            </a:r>
            <a:r>
              <a:rPr sz="1200" spc="145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</a:rPr>
              <a:t>multi-paradigm.</a:t>
            </a:r>
            <a:endParaRPr sz="1200">
              <a:latin typeface="Georgia"/>
              <a:cs typeface="Georgia"/>
            </a:endParaRPr>
          </a:p>
          <a:p>
            <a:pPr marL="12700" marR="5080" algn="just">
              <a:lnSpc>
                <a:spcPct val="100000"/>
              </a:lnSpc>
              <a:spcBef>
                <a:spcPts val="15"/>
              </a:spcBef>
            </a:pPr>
            <a:r>
              <a:rPr sz="1200" spc="-60" dirty="0">
                <a:latin typeface="Georgia"/>
                <a:cs typeface="Georgia"/>
              </a:rPr>
              <a:t>From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30" dirty="0">
                <a:latin typeface="Georgia"/>
                <a:cs typeface="Georgia"/>
              </a:rPr>
              <a:t>perspective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45" dirty="0">
                <a:latin typeface="Georgia"/>
                <a:cs typeface="Georgia"/>
              </a:rPr>
              <a:t>framework. </a:t>
            </a:r>
            <a:r>
              <a:rPr sz="1200" spc="-25" dirty="0">
                <a:latin typeface="Georgia"/>
                <a:cs typeface="Georgia"/>
              </a:rPr>
              <a:t>ReactJS(Front </a:t>
            </a:r>
            <a:r>
              <a:rPr sz="1200" spc="-55" dirty="0">
                <a:latin typeface="Georgia"/>
                <a:cs typeface="Georgia"/>
              </a:rPr>
              <a:t>end </a:t>
            </a:r>
            <a:r>
              <a:rPr sz="1200" spc="-40" dirty="0">
                <a:latin typeface="Georgia"/>
                <a:cs typeface="Georgia"/>
              </a:rPr>
              <a:t>framework), </a:t>
            </a:r>
            <a:r>
              <a:rPr sz="1200" spc="-10" dirty="0">
                <a:latin typeface="Georgia"/>
                <a:cs typeface="Georgia"/>
              </a:rPr>
              <a:t>Bulma(CSS </a:t>
            </a:r>
            <a:r>
              <a:rPr sz="1200" spc="-40" dirty="0">
                <a:latin typeface="Georgia"/>
                <a:cs typeface="Georgia"/>
              </a:rPr>
              <a:t>framework),  </a:t>
            </a:r>
            <a:r>
              <a:rPr sz="1200" spc="-50" dirty="0">
                <a:latin typeface="Georgia"/>
                <a:cs typeface="Georgia"/>
              </a:rPr>
              <a:t>Frontawesome(Icon </a:t>
            </a:r>
            <a:r>
              <a:rPr sz="1200" spc="-30" dirty="0">
                <a:latin typeface="Georgia"/>
                <a:cs typeface="Georgia"/>
              </a:rPr>
              <a:t>set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10" dirty="0">
                <a:latin typeface="Georgia"/>
                <a:cs typeface="Georgia"/>
              </a:rPr>
              <a:t>toolkit), </a:t>
            </a:r>
            <a:r>
              <a:rPr sz="1200" spc="-25" dirty="0">
                <a:latin typeface="Georgia"/>
                <a:cs typeface="Georgia"/>
              </a:rPr>
              <a:t>ExpressJS(Back </a:t>
            </a:r>
            <a:r>
              <a:rPr sz="1200" spc="-55" dirty="0">
                <a:latin typeface="Georgia"/>
                <a:cs typeface="Georgia"/>
              </a:rPr>
              <a:t>end </a:t>
            </a:r>
            <a:r>
              <a:rPr sz="1200" spc="-45" dirty="0">
                <a:latin typeface="Georgia"/>
                <a:cs typeface="Georgia"/>
              </a:rPr>
              <a:t>framework) is </a:t>
            </a:r>
            <a:r>
              <a:rPr sz="1200" spc="-50" dirty="0">
                <a:latin typeface="Georgia"/>
                <a:cs typeface="Georgia"/>
              </a:rPr>
              <a:t>chose. </a:t>
            </a:r>
            <a:r>
              <a:rPr sz="1200" spc="-55" dirty="0">
                <a:latin typeface="Georgia"/>
                <a:cs typeface="Georgia"/>
              </a:rPr>
              <a:t>In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10" dirty="0">
                <a:latin typeface="Georgia"/>
                <a:cs typeface="Georgia"/>
              </a:rPr>
              <a:t>test </a:t>
            </a:r>
            <a:r>
              <a:rPr sz="1200" spc="-50" dirty="0">
                <a:latin typeface="Georgia"/>
                <a:cs typeface="Georgia"/>
              </a:rPr>
              <a:t>pro-  </a:t>
            </a:r>
            <a:r>
              <a:rPr sz="1200" spc="-40" dirty="0">
                <a:latin typeface="Georgia"/>
                <a:cs typeface="Georgia"/>
              </a:rPr>
              <a:t>cess, </a:t>
            </a:r>
            <a:r>
              <a:rPr sz="1200" spc="-50" dirty="0">
                <a:latin typeface="Georgia"/>
                <a:cs typeface="Georgia"/>
              </a:rPr>
              <a:t>our </a:t>
            </a:r>
            <a:r>
              <a:rPr sz="1200" spc="-20" dirty="0">
                <a:latin typeface="Georgia"/>
                <a:cs typeface="Georgia"/>
              </a:rPr>
              <a:t>tool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20" dirty="0">
                <a:latin typeface="Georgia"/>
                <a:cs typeface="Georgia"/>
              </a:rPr>
              <a:t>Jest.</a:t>
            </a:r>
            <a:r>
              <a:rPr sz="1200" spc="245" dirty="0">
                <a:latin typeface="Georgia"/>
                <a:cs typeface="Georgia"/>
              </a:rPr>
              <a:t> </a:t>
            </a:r>
            <a:r>
              <a:rPr sz="1200" spc="-5" dirty="0">
                <a:latin typeface="Georgia"/>
                <a:cs typeface="Georgia"/>
              </a:rPr>
              <a:t>It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30" dirty="0">
                <a:latin typeface="Georgia"/>
                <a:cs typeface="Georgia"/>
              </a:rPr>
              <a:t>Javascript </a:t>
            </a:r>
            <a:r>
              <a:rPr sz="1200" spc="-25" dirty="0">
                <a:latin typeface="Georgia"/>
                <a:cs typeface="Georgia"/>
              </a:rPr>
              <a:t>testing </a:t>
            </a:r>
            <a:r>
              <a:rPr sz="1200" spc="-40" dirty="0">
                <a:latin typeface="Georgia"/>
                <a:cs typeface="Georgia"/>
              </a:rPr>
              <a:t>software. </a:t>
            </a:r>
            <a:r>
              <a:rPr sz="1200" spc="-25" dirty="0">
                <a:latin typeface="Georgia"/>
                <a:cs typeface="Georgia"/>
              </a:rPr>
              <a:t>Jest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50" dirty="0">
                <a:latin typeface="Georgia"/>
                <a:cs typeface="Georgia"/>
              </a:rPr>
              <a:t>used </a:t>
            </a:r>
            <a:r>
              <a:rPr sz="1200" spc="-20" dirty="0">
                <a:latin typeface="Georgia"/>
                <a:cs typeface="Georgia"/>
              </a:rPr>
              <a:t>by </a:t>
            </a:r>
            <a:r>
              <a:rPr sz="1200" spc="-35" dirty="0">
                <a:latin typeface="Georgia"/>
                <a:cs typeface="Georgia"/>
              </a:rPr>
              <a:t>Facebook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10" dirty="0">
                <a:latin typeface="Georgia"/>
                <a:cs typeface="Georgia"/>
              </a:rPr>
              <a:t>test </a:t>
            </a:r>
            <a:r>
              <a:rPr sz="1200" spc="-20" dirty="0">
                <a:latin typeface="Georgia"/>
                <a:cs typeface="Georgia"/>
              </a:rPr>
              <a:t>all  </a:t>
            </a:r>
            <a:r>
              <a:rPr sz="1200" spc="-25" dirty="0">
                <a:latin typeface="Georgia"/>
                <a:cs typeface="Georgia"/>
              </a:rPr>
              <a:t>JavaScript </a:t>
            </a:r>
            <a:r>
              <a:rPr sz="1200" spc="-40" dirty="0">
                <a:latin typeface="Georgia"/>
                <a:cs typeface="Georgia"/>
              </a:rPr>
              <a:t>code including </a:t>
            </a:r>
            <a:r>
              <a:rPr sz="1200" spc="-10" dirty="0">
                <a:latin typeface="Georgia"/>
                <a:cs typeface="Georgia"/>
              </a:rPr>
              <a:t>React </a:t>
            </a:r>
            <a:r>
              <a:rPr sz="1200" spc="-30" dirty="0">
                <a:latin typeface="Georgia"/>
                <a:cs typeface="Georgia"/>
              </a:rPr>
              <a:t>applications. </a:t>
            </a:r>
            <a:r>
              <a:rPr sz="1200" spc="-35" dirty="0">
                <a:latin typeface="Georgia"/>
                <a:cs typeface="Georgia"/>
              </a:rPr>
              <a:t>One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20" dirty="0">
                <a:latin typeface="Georgia"/>
                <a:cs typeface="Georgia"/>
              </a:rPr>
              <a:t>Jest’s </a:t>
            </a:r>
            <a:r>
              <a:rPr sz="1200" spc="-50" dirty="0">
                <a:latin typeface="Georgia"/>
                <a:cs typeface="Georgia"/>
              </a:rPr>
              <a:t>philosophies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40" dirty="0">
                <a:latin typeface="Georgia"/>
                <a:cs typeface="Georgia"/>
              </a:rPr>
              <a:t>provide an </a:t>
            </a:r>
            <a:r>
              <a:rPr sz="1200" spc="-50" dirty="0">
                <a:latin typeface="Georgia"/>
                <a:cs typeface="Georgia"/>
              </a:rPr>
              <a:t>in-  </a:t>
            </a:r>
            <a:r>
              <a:rPr sz="1200" spc="-25" dirty="0">
                <a:latin typeface="Georgia"/>
                <a:cs typeface="Georgia"/>
              </a:rPr>
              <a:t>tegrated </a:t>
            </a:r>
            <a:r>
              <a:rPr sz="1200" spc="-30" dirty="0">
                <a:latin typeface="Georgia"/>
                <a:cs typeface="Georgia"/>
              </a:rPr>
              <a:t>”zero-configuration” </a:t>
            </a:r>
            <a:r>
              <a:rPr sz="1200" spc="-35" dirty="0">
                <a:latin typeface="Georgia"/>
                <a:cs typeface="Georgia"/>
              </a:rPr>
              <a:t>experience. </a:t>
            </a:r>
            <a:r>
              <a:rPr sz="1200" spc="-10" dirty="0">
                <a:latin typeface="Georgia"/>
                <a:cs typeface="Georgia"/>
              </a:rPr>
              <a:t>This </a:t>
            </a:r>
            <a:r>
              <a:rPr sz="1200" spc="-35" dirty="0">
                <a:latin typeface="Georgia"/>
                <a:cs typeface="Georgia"/>
              </a:rPr>
              <a:t>feature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25" dirty="0">
                <a:latin typeface="Georgia"/>
                <a:cs typeface="Georgia"/>
              </a:rPr>
              <a:t>Jest </a:t>
            </a:r>
            <a:r>
              <a:rPr sz="1200" spc="-60" dirty="0">
                <a:latin typeface="Georgia"/>
                <a:cs typeface="Georgia"/>
              </a:rPr>
              <a:t>make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35" dirty="0">
                <a:latin typeface="Georgia"/>
                <a:cs typeface="Georgia"/>
              </a:rPr>
              <a:t>duration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45" dirty="0">
                <a:latin typeface="Georgia"/>
                <a:cs typeface="Georgia"/>
              </a:rPr>
              <a:t>developing  </a:t>
            </a:r>
            <a:r>
              <a:rPr sz="1200" spc="-35" dirty="0">
                <a:latin typeface="Georgia"/>
                <a:cs typeface="Georgia"/>
              </a:rPr>
              <a:t>shorter. </a:t>
            </a:r>
            <a:r>
              <a:rPr sz="1200" spc="-20" dirty="0">
                <a:latin typeface="Georgia"/>
                <a:cs typeface="Georgia"/>
              </a:rPr>
              <a:t>Also </a:t>
            </a:r>
            <a:r>
              <a:rPr sz="1200" spc="-70" dirty="0">
                <a:latin typeface="Georgia"/>
                <a:cs typeface="Georgia"/>
              </a:rPr>
              <a:t>we </a:t>
            </a:r>
            <a:r>
              <a:rPr sz="1200" spc="-40" dirty="0">
                <a:latin typeface="Georgia"/>
                <a:cs typeface="Georgia"/>
              </a:rPr>
              <a:t>regard </a:t>
            </a:r>
            <a:r>
              <a:rPr sz="1200" spc="-35" dirty="0">
                <a:latin typeface="Georgia"/>
                <a:cs typeface="Georgia"/>
              </a:rPr>
              <a:t>MongoDB </a:t>
            </a:r>
            <a:r>
              <a:rPr sz="1200" spc="-40" dirty="0">
                <a:latin typeface="Georgia"/>
                <a:cs typeface="Georgia"/>
              </a:rPr>
              <a:t>as </a:t>
            </a:r>
            <a:r>
              <a:rPr sz="1200" spc="-50" dirty="0">
                <a:latin typeface="Georgia"/>
                <a:cs typeface="Georgia"/>
              </a:rPr>
              <a:t>our </a:t>
            </a:r>
            <a:r>
              <a:rPr sz="1200" spc="-35" dirty="0">
                <a:latin typeface="Georgia"/>
                <a:cs typeface="Georgia"/>
              </a:rPr>
              <a:t>host </a:t>
            </a:r>
            <a:r>
              <a:rPr sz="1200" spc="-10" dirty="0">
                <a:latin typeface="Georgia"/>
                <a:cs typeface="Georgia"/>
              </a:rPr>
              <a:t>DBMS, </a:t>
            </a:r>
            <a:r>
              <a:rPr sz="1200" spc="-50" dirty="0">
                <a:latin typeface="Georgia"/>
                <a:cs typeface="Georgia"/>
              </a:rPr>
              <a:t>which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65" dirty="0">
                <a:latin typeface="Georgia"/>
                <a:cs typeface="Georgia"/>
              </a:rPr>
              <a:t>one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45" dirty="0">
                <a:latin typeface="Georgia"/>
                <a:cs typeface="Georgia"/>
              </a:rPr>
              <a:t>most </a:t>
            </a:r>
            <a:r>
              <a:rPr sz="1200" spc="-35" dirty="0">
                <a:latin typeface="Georgia"/>
                <a:cs typeface="Georgia"/>
              </a:rPr>
              <a:t>popular </a:t>
            </a:r>
            <a:r>
              <a:rPr sz="1200" spc="-25" dirty="0">
                <a:latin typeface="Georgia"/>
                <a:cs typeface="Georgia"/>
              </a:rPr>
              <a:t>database  </a:t>
            </a:r>
            <a:r>
              <a:rPr sz="1200" spc="-50" dirty="0">
                <a:latin typeface="Georgia"/>
                <a:cs typeface="Georgia"/>
              </a:rPr>
              <a:t>management </a:t>
            </a:r>
            <a:r>
              <a:rPr sz="1200" spc="-15" dirty="0">
                <a:latin typeface="Georgia"/>
                <a:cs typeface="Georgia"/>
              </a:rPr>
              <a:t>tool. </a:t>
            </a:r>
            <a:r>
              <a:rPr sz="1200" spc="-20" dirty="0">
                <a:latin typeface="Georgia"/>
                <a:cs typeface="Georgia"/>
              </a:rPr>
              <a:t>Other </a:t>
            </a:r>
            <a:r>
              <a:rPr sz="1200" spc="-30" dirty="0">
                <a:latin typeface="Georgia"/>
                <a:cs typeface="Georgia"/>
              </a:rPr>
              <a:t>tools </a:t>
            </a:r>
            <a:r>
              <a:rPr sz="1200" spc="-55" dirty="0">
                <a:latin typeface="Georgia"/>
                <a:cs typeface="Georgia"/>
              </a:rPr>
              <a:t>such </a:t>
            </a:r>
            <a:r>
              <a:rPr sz="1200" spc="-40" dirty="0">
                <a:latin typeface="Georgia"/>
                <a:cs typeface="Georgia"/>
              </a:rPr>
              <a:t>as </a:t>
            </a:r>
            <a:r>
              <a:rPr sz="1200" spc="15" dirty="0">
                <a:latin typeface="Georgia"/>
                <a:cs typeface="Georgia"/>
              </a:rPr>
              <a:t>Git, </a:t>
            </a:r>
            <a:r>
              <a:rPr sz="1200" spc="-50" dirty="0">
                <a:latin typeface="Georgia"/>
                <a:cs typeface="Georgia"/>
              </a:rPr>
              <a:t>Heroku, </a:t>
            </a:r>
            <a:r>
              <a:rPr sz="1200" spc="-15" dirty="0">
                <a:latin typeface="Georgia"/>
                <a:cs typeface="Georgia"/>
              </a:rPr>
              <a:t>Visual </a:t>
            </a:r>
            <a:r>
              <a:rPr sz="1200" spc="-30" dirty="0">
                <a:latin typeface="Georgia"/>
                <a:cs typeface="Georgia"/>
              </a:rPr>
              <a:t>Studio </a:t>
            </a:r>
            <a:r>
              <a:rPr sz="1200" spc="-15" dirty="0">
                <a:latin typeface="Georgia"/>
                <a:cs typeface="Georgia"/>
              </a:rPr>
              <a:t>Code, </a:t>
            </a:r>
            <a:r>
              <a:rPr sz="1200" spc="-30" dirty="0">
                <a:latin typeface="Georgia"/>
                <a:cs typeface="Georgia"/>
              </a:rPr>
              <a:t>Postman, </a:t>
            </a:r>
            <a:r>
              <a:rPr sz="1200" spc="-40" dirty="0">
                <a:latin typeface="Georgia"/>
                <a:cs typeface="Georgia"/>
              </a:rPr>
              <a:t>are also </a:t>
            </a:r>
            <a:r>
              <a:rPr sz="1200" spc="-50" dirty="0">
                <a:latin typeface="Georgia"/>
                <a:cs typeface="Georgia"/>
              </a:rPr>
              <a:t>in-  </a:t>
            </a:r>
            <a:r>
              <a:rPr sz="1200" spc="-40" dirty="0">
                <a:latin typeface="Georgia"/>
                <a:cs typeface="Georgia"/>
              </a:rPr>
              <a:t>cluded </a:t>
            </a:r>
            <a:r>
              <a:rPr sz="1200" spc="-45" dirty="0">
                <a:latin typeface="Georgia"/>
                <a:cs typeface="Georgia"/>
              </a:rPr>
              <a:t>in developing</a:t>
            </a:r>
            <a:r>
              <a:rPr sz="1200" spc="-110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process.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775"/>
              </a:spcBef>
            </a:pPr>
            <a:r>
              <a:rPr sz="1700" b="1" spc="-10" dirty="0">
                <a:latin typeface="Georgia"/>
                <a:cs typeface="Georgia"/>
              </a:rPr>
              <a:t>1.4 </a:t>
            </a:r>
            <a:r>
              <a:rPr sz="1700" b="1" spc="-60" dirty="0">
                <a:latin typeface="Georgia"/>
                <a:cs typeface="Georgia"/>
              </a:rPr>
              <a:t>Definitions, </a:t>
            </a:r>
            <a:r>
              <a:rPr sz="1700" b="1" spc="-50" dirty="0">
                <a:latin typeface="Georgia"/>
                <a:cs typeface="Georgia"/>
              </a:rPr>
              <a:t>Acronyms </a:t>
            </a:r>
            <a:r>
              <a:rPr sz="1700" b="1" spc="-75" dirty="0">
                <a:latin typeface="Georgia"/>
                <a:cs typeface="Georgia"/>
              </a:rPr>
              <a:t>and</a:t>
            </a:r>
            <a:r>
              <a:rPr sz="1700" b="1" spc="-190" dirty="0">
                <a:latin typeface="Georgia"/>
                <a:cs typeface="Georgia"/>
              </a:rPr>
              <a:t> </a:t>
            </a:r>
            <a:r>
              <a:rPr sz="1700" b="1" spc="-35" dirty="0">
                <a:latin typeface="Georgia"/>
                <a:cs typeface="Georgia"/>
              </a:rPr>
              <a:t>Abbreviations</a:t>
            </a:r>
            <a:endParaRPr sz="1700">
              <a:latin typeface="Georgia"/>
              <a:cs typeface="Georgi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35"/>
              </a:lnSpc>
            </a:pPr>
            <a:r>
              <a:rPr spc="-45" dirty="0"/>
              <a:t>3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71753" y="3883266"/>
          <a:ext cx="6210935" cy="187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3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7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960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sz="1200" spc="20" dirty="0">
                          <a:latin typeface="Georgia"/>
                          <a:cs typeface="Georgia"/>
                        </a:rPr>
                        <a:t>Git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sz="1200" spc="70" dirty="0">
                          <a:latin typeface="Georgia"/>
                          <a:cs typeface="Georgia"/>
                        </a:rPr>
                        <a:t>A </a:t>
                      </a:r>
                      <a:r>
                        <a:rPr sz="1200" spc="-45" dirty="0">
                          <a:latin typeface="Georgia"/>
                          <a:cs typeface="Georgia"/>
                        </a:rPr>
                        <a:t>version-control </a:t>
                      </a:r>
                      <a:r>
                        <a:rPr sz="1200" spc="-35" dirty="0">
                          <a:latin typeface="Georgia"/>
                          <a:cs typeface="Georgia"/>
                        </a:rPr>
                        <a:t>system </a:t>
                      </a:r>
                      <a:r>
                        <a:rPr sz="1200" spc="-45" dirty="0">
                          <a:latin typeface="Georgia"/>
                          <a:cs typeface="Georgia"/>
                        </a:rPr>
                        <a:t>for </a:t>
                      </a:r>
                      <a:r>
                        <a:rPr sz="1200" spc="-30" dirty="0">
                          <a:latin typeface="Georgia"/>
                          <a:cs typeface="Georgia"/>
                        </a:rPr>
                        <a:t>tracking </a:t>
                      </a:r>
                      <a:r>
                        <a:rPr sz="1200" spc="-50" dirty="0">
                          <a:latin typeface="Georgia"/>
                          <a:cs typeface="Georgia"/>
                        </a:rPr>
                        <a:t>changes </a:t>
                      </a:r>
                      <a:r>
                        <a:rPr sz="1200" spc="-45" dirty="0">
                          <a:latin typeface="Georgia"/>
                          <a:cs typeface="Georgia"/>
                        </a:rPr>
                        <a:t>in </a:t>
                      </a:r>
                      <a:r>
                        <a:rPr sz="1200" spc="-40" dirty="0">
                          <a:latin typeface="Georgia"/>
                          <a:cs typeface="Georgia"/>
                        </a:rPr>
                        <a:t>computer</a:t>
                      </a:r>
                      <a:r>
                        <a:rPr sz="1200" spc="1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200" spc="-50" dirty="0">
                          <a:latin typeface="Georgia"/>
                          <a:cs typeface="Georgia"/>
                        </a:rPr>
                        <a:t>files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960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sz="1200" spc="-20" dirty="0">
                          <a:latin typeface="Georgia"/>
                          <a:cs typeface="Georgia"/>
                        </a:rPr>
                        <a:t>GitHub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sz="1200" spc="70" dirty="0">
                          <a:latin typeface="Georgia"/>
                          <a:cs typeface="Georgia"/>
                        </a:rPr>
                        <a:t>A </a:t>
                      </a:r>
                      <a:r>
                        <a:rPr sz="1200" spc="-50" dirty="0">
                          <a:latin typeface="Georgia"/>
                          <a:cs typeface="Georgia"/>
                        </a:rPr>
                        <a:t>web-based </a:t>
                      </a:r>
                      <a:r>
                        <a:rPr sz="1200" spc="-35" dirty="0">
                          <a:latin typeface="Georgia"/>
                          <a:cs typeface="Georgia"/>
                        </a:rPr>
                        <a:t>hosting </a:t>
                      </a:r>
                      <a:r>
                        <a:rPr sz="1200" spc="-40" dirty="0">
                          <a:latin typeface="Georgia"/>
                          <a:cs typeface="Georgia"/>
                        </a:rPr>
                        <a:t>service </a:t>
                      </a:r>
                      <a:r>
                        <a:rPr sz="1200" spc="-45" dirty="0">
                          <a:latin typeface="Georgia"/>
                          <a:cs typeface="Georgia"/>
                        </a:rPr>
                        <a:t>for </a:t>
                      </a:r>
                      <a:r>
                        <a:rPr sz="1200" spc="-50" dirty="0">
                          <a:latin typeface="Georgia"/>
                          <a:cs typeface="Georgia"/>
                        </a:rPr>
                        <a:t>version </a:t>
                      </a:r>
                      <a:r>
                        <a:rPr sz="1200" spc="-40" dirty="0">
                          <a:latin typeface="Georgia"/>
                          <a:cs typeface="Georgia"/>
                        </a:rPr>
                        <a:t>control </a:t>
                      </a:r>
                      <a:r>
                        <a:rPr sz="1200" spc="-45" dirty="0">
                          <a:latin typeface="Georgia"/>
                          <a:cs typeface="Georgia"/>
                        </a:rPr>
                        <a:t>using</a:t>
                      </a:r>
                      <a:r>
                        <a:rPr sz="1200" spc="3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200" spc="20" dirty="0">
                          <a:latin typeface="Georgia"/>
                          <a:cs typeface="Georgia"/>
                        </a:rPr>
                        <a:t>Git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7960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sz="1200" spc="25" dirty="0">
                          <a:latin typeface="Georgia"/>
                          <a:cs typeface="Georgia"/>
                        </a:rPr>
                        <a:t>REST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sz="1200" spc="-5" dirty="0">
                          <a:latin typeface="Georgia"/>
                          <a:cs typeface="Georgia"/>
                        </a:rPr>
                        <a:t>The </a:t>
                      </a:r>
                      <a:r>
                        <a:rPr sz="1200" spc="-25" dirty="0">
                          <a:latin typeface="Georgia"/>
                          <a:cs typeface="Georgia"/>
                        </a:rPr>
                        <a:t>architectural style </a:t>
                      </a:r>
                      <a:r>
                        <a:rPr sz="1200" spc="-55" dirty="0">
                          <a:latin typeface="Georgia"/>
                          <a:cs typeface="Georgia"/>
                        </a:rPr>
                        <a:t>defines </a:t>
                      </a:r>
                      <a:r>
                        <a:rPr sz="1200" spc="-35" dirty="0">
                          <a:latin typeface="Georgia"/>
                          <a:cs typeface="Georgia"/>
                        </a:rPr>
                        <a:t>constraints </a:t>
                      </a:r>
                      <a:r>
                        <a:rPr sz="1200" spc="-50" dirty="0">
                          <a:latin typeface="Georgia"/>
                          <a:cs typeface="Georgia"/>
                        </a:rPr>
                        <a:t>used </a:t>
                      </a:r>
                      <a:r>
                        <a:rPr sz="1200" spc="-45" dirty="0">
                          <a:latin typeface="Georgia"/>
                          <a:cs typeface="Georgia"/>
                        </a:rPr>
                        <a:t>for </a:t>
                      </a:r>
                      <a:r>
                        <a:rPr sz="1200" spc="-30" dirty="0">
                          <a:latin typeface="Georgia"/>
                          <a:cs typeface="Georgia"/>
                        </a:rPr>
                        <a:t>creating </a:t>
                      </a:r>
                      <a:r>
                        <a:rPr sz="1200" spc="-55" dirty="0">
                          <a:latin typeface="Georgia"/>
                          <a:cs typeface="Georgia"/>
                        </a:rPr>
                        <a:t>web</a:t>
                      </a:r>
                      <a:r>
                        <a:rPr sz="1200" spc="-2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200" spc="-35" dirty="0">
                          <a:latin typeface="Georgia"/>
                          <a:cs typeface="Georgia"/>
                        </a:rPr>
                        <a:t>services.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960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sz="1200" spc="-40" dirty="0">
                          <a:latin typeface="Georgia"/>
                          <a:cs typeface="Georgia"/>
                        </a:rPr>
                        <a:t>Owner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sz="1200" spc="-30" dirty="0">
                          <a:latin typeface="Georgia"/>
                          <a:cs typeface="Georgia"/>
                        </a:rPr>
                        <a:t>Who set </a:t>
                      </a:r>
                      <a:r>
                        <a:rPr sz="1200" spc="-40" dirty="0">
                          <a:latin typeface="Georgia"/>
                          <a:cs typeface="Georgia"/>
                        </a:rPr>
                        <a:t>up </a:t>
                      </a:r>
                      <a:r>
                        <a:rPr sz="1200" spc="-25" dirty="0">
                          <a:latin typeface="Georgia"/>
                          <a:cs typeface="Georgia"/>
                        </a:rPr>
                        <a:t>the </a:t>
                      </a:r>
                      <a:r>
                        <a:rPr sz="1200" spc="-20" dirty="0">
                          <a:latin typeface="Georgia"/>
                          <a:cs typeface="Georgia"/>
                        </a:rPr>
                        <a:t>project </a:t>
                      </a:r>
                      <a:r>
                        <a:rPr sz="1200" spc="-50" dirty="0">
                          <a:latin typeface="Georgia"/>
                          <a:cs typeface="Georgia"/>
                        </a:rPr>
                        <a:t>or </a:t>
                      </a:r>
                      <a:r>
                        <a:rPr sz="1200" spc="-35" dirty="0">
                          <a:latin typeface="Georgia"/>
                          <a:cs typeface="Georgia"/>
                        </a:rPr>
                        <a:t>mainly </a:t>
                      </a:r>
                      <a:r>
                        <a:rPr sz="1200" spc="-45" dirty="0">
                          <a:latin typeface="Georgia"/>
                          <a:cs typeface="Georgia"/>
                        </a:rPr>
                        <a:t>charge </a:t>
                      </a:r>
                      <a:r>
                        <a:rPr sz="1200" spc="-50" dirty="0">
                          <a:latin typeface="Georgia"/>
                          <a:cs typeface="Georgia"/>
                        </a:rPr>
                        <a:t>of </a:t>
                      </a:r>
                      <a:r>
                        <a:rPr sz="1200" spc="-25" dirty="0">
                          <a:latin typeface="Georgia"/>
                          <a:cs typeface="Georgia"/>
                        </a:rPr>
                        <a:t>the</a:t>
                      </a:r>
                      <a:r>
                        <a:rPr sz="1200" spc="10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200" spc="-20" dirty="0">
                          <a:latin typeface="Georgia"/>
                          <a:cs typeface="Georgia"/>
                        </a:rPr>
                        <a:t>project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7960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sz="1200" spc="-20" dirty="0">
                          <a:latin typeface="Georgia"/>
                          <a:cs typeface="Georgia"/>
                        </a:rPr>
                        <a:t>Collaborator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sz="1200" spc="-30" dirty="0">
                          <a:latin typeface="Georgia"/>
                          <a:cs typeface="Georgia"/>
                        </a:rPr>
                        <a:t>Who </a:t>
                      </a:r>
                      <a:r>
                        <a:rPr sz="1200" spc="-35" dirty="0">
                          <a:latin typeface="Georgia"/>
                          <a:cs typeface="Georgia"/>
                        </a:rPr>
                        <a:t>assists </a:t>
                      </a:r>
                      <a:r>
                        <a:rPr sz="1200" spc="-60" dirty="0">
                          <a:latin typeface="Georgia"/>
                          <a:cs typeface="Georgia"/>
                        </a:rPr>
                        <a:t>owner </a:t>
                      </a:r>
                      <a:r>
                        <a:rPr sz="1200" spc="-50" dirty="0">
                          <a:latin typeface="Georgia"/>
                          <a:cs typeface="Georgia"/>
                        </a:rPr>
                        <a:t>or </a:t>
                      </a:r>
                      <a:r>
                        <a:rPr sz="1200" spc="-20" dirty="0">
                          <a:latin typeface="Georgia"/>
                          <a:cs typeface="Georgia"/>
                        </a:rPr>
                        <a:t>project</a:t>
                      </a:r>
                      <a:r>
                        <a:rPr sz="1200" spc="-5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200" spc="-30" dirty="0">
                          <a:latin typeface="Georgia"/>
                          <a:cs typeface="Georgia"/>
                        </a:rPr>
                        <a:t>participants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7960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sz="1200" spc="-5" dirty="0">
                          <a:latin typeface="Georgia"/>
                          <a:cs typeface="Georgia"/>
                        </a:rPr>
                        <a:t>Project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sz="1200" spc="5" dirty="0">
                          <a:latin typeface="Georgia"/>
                          <a:cs typeface="Georgia"/>
                        </a:rPr>
                        <a:t>An </a:t>
                      </a:r>
                      <a:r>
                        <a:rPr sz="1200" spc="-50" dirty="0">
                          <a:latin typeface="Georgia"/>
                          <a:cs typeface="Georgia"/>
                        </a:rPr>
                        <a:t>element </a:t>
                      </a:r>
                      <a:r>
                        <a:rPr sz="1200" spc="-45" dirty="0">
                          <a:latin typeface="Georgia"/>
                          <a:cs typeface="Georgia"/>
                        </a:rPr>
                        <a:t>in </a:t>
                      </a:r>
                      <a:r>
                        <a:rPr sz="1200" spc="-10" dirty="0">
                          <a:latin typeface="Georgia"/>
                          <a:cs typeface="Georgia"/>
                        </a:rPr>
                        <a:t>GitGroup, </a:t>
                      </a:r>
                      <a:r>
                        <a:rPr sz="1200" spc="-40" dirty="0">
                          <a:latin typeface="Georgia"/>
                          <a:cs typeface="Georgia"/>
                        </a:rPr>
                        <a:t>including multiple</a:t>
                      </a:r>
                      <a:r>
                        <a:rPr sz="1200" spc="1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200" spc="-30" dirty="0">
                          <a:latin typeface="Georgia"/>
                          <a:cs typeface="Georgia"/>
                        </a:rPr>
                        <a:t>repository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7960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sz="1200" spc="-25" dirty="0">
                          <a:latin typeface="Georgia"/>
                          <a:cs typeface="Georgia"/>
                        </a:rPr>
                        <a:t>Repository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sz="1200" spc="70" dirty="0">
                          <a:latin typeface="Georgia"/>
                          <a:cs typeface="Georgia"/>
                        </a:rPr>
                        <a:t>A</a:t>
                      </a:r>
                      <a:r>
                        <a:rPr sz="1200" spc="10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200" spc="-45" dirty="0">
                          <a:latin typeface="Georgia"/>
                          <a:cs typeface="Georgia"/>
                        </a:rPr>
                        <a:t>folder</a:t>
                      </a:r>
                      <a:r>
                        <a:rPr sz="1200" spc="10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200" spc="-50" dirty="0">
                          <a:latin typeface="Georgia"/>
                          <a:cs typeface="Georgia"/>
                        </a:rPr>
                        <a:t>which</a:t>
                      </a:r>
                      <a:r>
                        <a:rPr sz="1200" spc="10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200" spc="-40" dirty="0">
                          <a:latin typeface="Georgia"/>
                          <a:cs typeface="Georgia"/>
                        </a:rPr>
                        <a:t>contains</a:t>
                      </a:r>
                      <a:r>
                        <a:rPr sz="1200" spc="10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200" spc="-20" dirty="0">
                          <a:latin typeface="Georgia"/>
                          <a:cs typeface="Georgia"/>
                        </a:rPr>
                        <a:t>all</a:t>
                      </a:r>
                      <a:r>
                        <a:rPr sz="1200" spc="10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200" spc="-15" dirty="0">
                          <a:latin typeface="Georgia"/>
                          <a:cs typeface="Georgia"/>
                        </a:rPr>
                        <a:t>project’s</a:t>
                      </a:r>
                      <a:r>
                        <a:rPr sz="1200" spc="10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200" spc="-50" dirty="0">
                          <a:latin typeface="Georgia"/>
                          <a:cs typeface="Georgia"/>
                        </a:rPr>
                        <a:t>files</a:t>
                      </a:r>
                      <a:r>
                        <a:rPr sz="1200" spc="10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200" spc="-40" dirty="0">
                          <a:latin typeface="Georgia"/>
                          <a:cs typeface="Georgia"/>
                        </a:rPr>
                        <a:t>and</a:t>
                      </a:r>
                      <a:r>
                        <a:rPr sz="1200" spc="10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200" spc="-40" dirty="0">
                          <a:latin typeface="Georgia"/>
                          <a:cs typeface="Georgia"/>
                        </a:rPr>
                        <a:t>stores</a:t>
                      </a:r>
                      <a:r>
                        <a:rPr sz="1200" spc="10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200" spc="-50" dirty="0">
                          <a:latin typeface="Georgia"/>
                          <a:cs typeface="Georgia"/>
                        </a:rPr>
                        <a:t>each</a:t>
                      </a:r>
                      <a:r>
                        <a:rPr sz="1200" spc="10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200" spc="-30" dirty="0">
                          <a:latin typeface="Georgia"/>
                          <a:cs typeface="Georgia"/>
                        </a:rPr>
                        <a:t>file’s</a:t>
                      </a:r>
                      <a:r>
                        <a:rPr sz="1200" spc="10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200" spc="-40" dirty="0">
                          <a:latin typeface="Georgia"/>
                          <a:cs typeface="Georgia"/>
                        </a:rPr>
                        <a:t>revision</a:t>
                      </a:r>
                      <a:r>
                        <a:rPr sz="1200" spc="10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200" spc="-25" dirty="0">
                          <a:latin typeface="Georgia"/>
                          <a:cs typeface="Georgia"/>
                        </a:rPr>
                        <a:t>history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7960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sz="1200" spc="-55" dirty="0">
                          <a:latin typeface="Georgia"/>
                          <a:cs typeface="Georgia"/>
                        </a:rPr>
                        <a:t>Issue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sz="1200" spc="-45" dirty="0">
                          <a:latin typeface="Georgia"/>
                          <a:cs typeface="Georgia"/>
                        </a:rPr>
                        <a:t>Information </a:t>
                      </a:r>
                      <a:r>
                        <a:rPr sz="1200" spc="-50" dirty="0">
                          <a:latin typeface="Georgia"/>
                          <a:cs typeface="Georgia"/>
                        </a:rPr>
                        <a:t>used </a:t>
                      </a:r>
                      <a:r>
                        <a:rPr sz="1200" spc="-15" dirty="0">
                          <a:latin typeface="Georgia"/>
                          <a:cs typeface="Georgia"/>
                        </a:rPr>
                        <a:t>to </a:t>
                      </a:r>
                      <a:r>
                        <a:rPr sz="1200" spc="-25" dirty="0">
                          <a:latin typeface="Georgia"/>
                          <a:cs typeface="Georgia"/>
                        </a:rPr>
                        <a:t>track </a:t>
                      </a:r>
                      <a:r>
                        <a:rPr sz="1200" spc="-35" dirty="0">
                          <a:latin typeface="Georgia"/>
                          <a:cs typeface="Georgia"/>
                        </a:rPr>
                        <a:t>ideas, </a:t>
                      </a:r>
                      <a:r>
                        <a:rPr sz="1200" spc="-50" dirty="0">
                          <a:latin typeface="Georgia"/>
                          <a:cs typeface="Georgia"/>
                        </a:rPr>
                        <a:t>enhancements, </a:t>
                      </a:r>
                      <a:r>
                        <a:rPr sz="1200" spc="-20" dirty="0">
                          <a:latin typeface="Georgia"/>
                          <a:cs typeface="Georgia"/>
                        </a:rPr>
                        <a:t>tasks, </a:t>
                      </a:r>
                      <a:r>
                        <a:rPr sz="1200" spc="-50" dirty="0">
                          <a:latin typeface="Georgia"/>
                          <a:cs typeface="Georgia"/>
                        </a:rPr>
                        <a:t>or </a:t>
                      </a:r>
                      <a:r>
                        <a:rPr sz="1200" spc="-40" dirty="0">
                          <a:latin typeface="Georgia"/>
                          <a:cs typeface="Georgia"/>
                        </a:rPr>
                        <a:t>bugs </a:t>
                      </a:r>
                      <a:r>
                        <a:rPr sz="1200" spc="-65" dirty="0">
                          <a:latin typeface="Georgia"/>
                          <a:cs typeface="Georgia"/>
                        </a:rPr>
                        <a:t>on</a:t>
                      </a:r>
                      <a:r>
                        <a:rPr sz="1200" spc="-9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200" spc="-20" dirty="0">
                          <a:latin typeface="Georgia"/>
                          <a:cs typeface="Georgia"/>
                        </a:rPr>
                        <a:t>GitHub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7960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sz="1200" spc="-10" dirty="0">
                          <a:latin typeface="Georgia"/>
                          <a:cs typeface="Georgia"/>
                        </a:rPr>
                        <a:t>KanBan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sz="1200" spc="70" dirty="0">
                          <a:latin typeface="Georgia"/>
                          <a:cs typeface="Georgia"/>
                        </a:rPr>
                        <a:t>A </a:t>
                      </a:r>
                      <a:r>
                        <a:rPr sz="1200" spc="-45" dirty="0">
                          <a:latin typeface="Georgia"/>
                          <a:cs typeface="Georgia"/>
                        </a:rPr>
                        <a:t>scheduling </a:t>
                      </a:r>
                      <a:r>
                        <a:rPr sz="1200" spc="-35" dirty="0">
                          <a:latin typeface="Georgia"/>
                          <a:cs typeface="Georgia"/>
                        </a:rPr>
                        <a:t>system </a:t>
                      </a:r>
                      <a:r>
                        <a:rPr sz="1200" spc="-45" dirty="0">
                          <a:latin typeface="Georgia"/>
                          <a:cs typeface="Georgia"/>
                        </a:rPr>
                        <a:t>for </a:t>
                      </a:r>
                      <a:r>
                        <a:rPr sz="1200" spc="-40" dirty="0">
                          <a:latin typeface="Georgia"/>
                          <a:cs typeface="Georgia"/>
                        </a:rPr>
                        <a:t>lean and </a:t>
                      </a:r>
                      <a:r>
                        <a:rPr sz="1200" spc="-35" dirty="0">
                          <a:latin typeface="Georgia"/>
                          <a:cs typeface="Georgia"/>
                        </a:rPr>
                        <a:t>just-in-time</a:t>
                      </a:r>
                      <a:r>
                        <a:rPr sz="1200" spc="9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200" spc="-40" dirty="0">
                          <a:latin typeface="Georgia"/>
                          <a:cs typeface="Georgia"/>
                        </a:rPr>
                        <a:t>manufacturing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7960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sz="1200" spc="-20" dirty="0">
                          <a:latin typeface="Georgia"/>
                          <a:cs typeface="Georgia"/>
                        </a:rPr>
                        <a:t>Cards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sz="1200" spc="70" dirty="0">
                          <a:latin typeface="Georgia"/>
                          <a:cs typeface="Georgia"/>
                        </a:rPr>
                        <a:t>A </a:t>
                      </a:r>
                      <a:r>
                        <a:rPr sz="1200" spc="-55" dirty="0">
                          <a:latin typeface="Georgia"/>
                          <a:cs typeface="Georgia"/>
                        </a:rPr>
                        <a:t>message </a:t>
                      </a:r>
                      <a:r>
                        <a:rPr sz="1200" dirty="0">
                          <a:latin typeface="Georgia"/>
                          <a:cs typeface="Georgia"/>
                        </a:rPr>
                        <a:t>that </a:t>
                      </a:r>
                      <a:r>
                        <a:rPr sz="1200" spc="-40" dirty="0">
                          <a:latin typeface="Georgia"/>
                          <a:cs typeface="Georgia"/>
                        </a:rPr>
                        <a:t>signals depletion </a:t>
                      </a:r>
                      <a:r>
                        <a:rPr sz="1200" spc="-50" dirty="0">
                          <a:latin typeface="Georgia"/>
                          <a:cs typeface="Georgia"/>
                        </a:rPr>
                        <a:t>of </a:t>
                      </a:r>
                      <a:r>
                        <a:rPr sz="1200" spc="-25" dirty="0">
                          <a:latin typeface="Georgia"/>
                          <a:cs typeface="Georgia"/>
                        </a:rPr>
                        <a:t>product, </a:t>
                      </a:r>
                      <a:r>
                        <a:rPr sz="1200" spc="-20" dirty="0">
                          <a:latin typeface="Georgia"/>
                          <a:cs typeface="Georgia"/>
                        </a:rPr>
                        <a:t>parts, </a:t>
                      </a:r>
                      <a:r>
                        <a:rPr sz="1200" spc="-50" dirty="0">
                          <a:latin typeface="Georgia"/>
                          <a:cs typeface="Georgia"/>
                        </a:rPr>
                        <a:t>or </a:t>
                      </a:r>
                      <a:r>
                        <a:rPr sz="1200" spc="-40" dirty="0">
                          <a:latin typeface="Georgia"/>
                          <a:cs typeface="Georgia"/>
                        </a:rPr>
                        <a:t>inventory </a:t>
                      </a:r>
                      <a:r>
                        <a:rPr sz="1200" spc="-65" dirty="0">
                          <a:latin typeface="Georgia"/>
                          <a:cs typeface="Georgia"/>
                        </a:rPr>
                        <a:t>on</a:t>
                      </a:r>
                      <a:r>
                        <a:rPr sz="1200" spc="-5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200" spc="-10" dirty="0">
                          <a:latin typeface="Georgia"/>
                          <a:cs typeface="Georgia"/>
                        </a:rPr>
                        <a:t>KanBan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627380" y="5853643"/>
            <a:ext cx="6307455" cy="2127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54785">
              <a:lnSpc>
                <a:spcPct val="100000"/>
              </a:lnSpc>
              <a:spcBef>
                <a:spcPts val="95"/>
              </a:spcBef>
            </a:pPr>
            <a:r>
              <a:rPr sz="1200" spc="-25" dirty="0">
                <a:latin typeface="Georgia"/>
                <a:cs typeface="Georgia"/>
              </a:rPr>
              <a:t>Table </a:t>
            </a:r>
            <a:r>
              <a:rPr sz="1200" spc="20" dirty="0">
                <a:latin typeface="Georgia"/>
                <a:cs typeface="Georgia"/>
              </a:rPr>
              <a:t>1.1: </a:t>
            </a:r>
            <a:r>
              <a:rPr sz="1200" spc="-35" dirty="0">
                <a:latin typeface="Georgia"/>
                <a:cs typeface="Georgia"/>
              </a:rPr>
              <a:t>Definitions, Acronyms </a:t>
            </a:r>
            <a:r>
              <a:rPr sz="1200" spc="-40" dirty="0">
                <a:latin typeface="Georgia"/>
                <a:cs typeface="Georgia"/>
              </a:rPr>
              <a:t>and</a:t>
            </a:r>
            <a:r>
              <a:rPr sz="1200" spc="-114" dirty="0">
                <a:latin typeface="Georgia"/>
                <a:cs typeface="Georgia"/>
              </a:rPr>
              <a:t> </a:t>
            </a:r>
            <a:r>
              <a:rPr sz="1200" spc="-25" dirty="0">
                <a:latin typeface="Georgia"/>
                <a:cs typeface="Georgia"/>
              </a:rPr>
              <a:t>Abbreviations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572770" algn="l"/>
              </a:tabLst>
            </a:pPr>
            <a:r>
              <a:rPr sz="1700" b="1" spc="20" dirty="0">
                <a:latin typeface="Georgia"/>
                <a:cs typeface="Georgia"/>
              </a:rPr>
              <a:t>1.5	</a:t>
            </a:r>
            <a:r>
              <a:rPr sz="1700" b="1" spc="-40" dirty="0">
                <a:latin typeface="Georgia"/>
                <a:cs typeface="Georgia"/>
              </a:rPr>
              <a:t>Overview </a:t>
            </a:r>
            <a:r>
              <a:rPr sz="1700" b="1" spc="-100" dirty="0">
                <a:latin typeface="Georgia"/>
                <a:cs typeface="Georgia"/>
              </a:rPr>
              <a:t>of </a:t>
            </a:r>
            <a:r>
              <a:rPr sz="1700" b="1" spc="5" dirty="0">
                <a:latin typeface="Georgia"/>
                <a:cs typeface="Georgia"/>
              </a:rPr>
              <a:t>The</a:t>
            </a:r>
            <a:r>
              <a:rPr sz="1700" b="1" spc="40" dirty="0">
                <a:latin typeface="Georgia"/>
                <a:cs typeface="Georgia"/>
              </a:rPr>
              <a:t> </a:t>
            </a:r>
            <a:r>
              <a:rPr sz="1700" b="1" spc="-50" dirty="0">
                <a:latin typeface="Georgia"/>
                <a:cs typeface="Georgia"/>
              </a:rPr>
              <a:t>Document</a:t>
            </a:r>
            <a:endParaRPr sz="1700">
              <a:latin typeface="Georgia"/>
              <a:cs typeface="Georgia"/>
            </a:endParaRPr>
          </a:p>
          <a:p>
            <a:pPr marL="12700" marR="5080" algn="just">
              <a:lnSpc>
                <a:spcPct val="100000"/>
              </a:lnSpc>
              <a:spcBef>
                <a:spcPts val="1085"/>
              </a:spcBef>
            </a:pP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30" dirty="0">
                <a:latin typeface="Georgia"/>
                <a:cs typeface="Georgia"/>
              </a:rPr>
              <a:t>rest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45" dirty="0">
                <a:latin typeface="Georgia"/>
                <a:cs typeface="Georgia"/>
              </a:rPr>
              <a:t>document </a:t>
            </a:r>
            <a:r>
              <a:rPr sz="1200" spc="-30" dirty="0">
                <a:latin typeface="Georgia"/>
                <a:cs typeface="Georgia"/>
              </a:rPr>
              <a:t>will </a:t>
            </a:r>
            <a:r>
              <a:rPr sz="1200" spc="-40" dirty="0">
                <a:latin typeface="Georgia"/>
                <a:cs typeface="Georgia"/>
              </a:rPr>
              <a:t>include overall description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20" dirty="0">
                <a:latin typeface="Georgia"/>
                <a:cs typeface="Georgia"/>
              </a:rPr>
              <a:t>Gitgroup </a:t>
            </a:r>
            <a:r>
              <a:rPr sz="1200" spc="-45" dirty="0">
                <a:latin typeface="Georgia"/>
                <a:cs typeface="Georgia"/>
              </a:rPr>
              <a:t>in following </a:t>
            </a:r>
            <a:r>
              <a:rPr sz="1200" spc="-30" dirty="0">
                <a:latin typeface="Georgia"/>
                <a:cs typeface="Georgia"/>
              </a:rPr>
              <a:t>perspectives.  </a:t>
            </a:r>
            <a:r>
              <a:rPr sz="1200" spc="-15" dirty="0">
                <a:latin typeface="Georgia"/>
                <a:cs typeface="Georgia"/>
              </a:rPr>
              <a:t>Product </a:t>
            </a:r>
            <a:r>
              <a:rPr sz="1200" spc="-30" dirty="0">
                <a:latin typeface="Georgia"/>
                <a:cs typeface="Georgia"/>
              </a:rPr>
              <a:t>perspective, </a:t>
            </a:r>
            <a:r>
              <a:rPr sz="1200" spc="-25" dirty="0">
                <a:latin typeface="Georgia"/>
                <a:cs typeface="Georgia"/>
              </a:rPr>
              <a:t>product </a:t>
            </a:r>
            <a:r>
              <a:rPr sz="1200" spc="-35" dirty="0">
                <a:latin typeface="Georgia"/>
                <a:cs typeface="Georgia"/>
              </a:rPr>
              <a:t>functions, </a:t>
            </a:r>
            <a:r>
              <a:rPr sz="1200" spc="-50" dirty="0">
                <a:latin typeface="Georgia"/>
                <a:cs typeface="Georgia"/>
              </a:rPr>
              <a:t>user </a:t>
            </a:r>
            <a:r>
              <a:rPr sz="1200" spc="-30" dirty="0">
                <a:latin typeface="Georgia"/>
                <a:cs typeface="Georgia"/>
              </a:rPr>
              <a:t>characteristics, operating </a:t>
            </a:r>
            <a:r>
              <a:rPr sz="1200" spc="-45" dirty="0">
                <a:latin typeface="Georgia"/>
                <a:cs typeface="Georgia"/>
              </a:rPr>
              <a:t>environment, </a:t>
            </a:r>
            <a:r>
              <a:rPr sz="1200" spc="-50" dirty="0">
                <a:latin typeface="Georgia"/>
                <a:cs typeface="Georgia"/>
              </a:rPr>
              <a:t>design </a:t>
            </a:r>
            <a:r>
              <a:rPr sz="1200" spc="-40" dirty="0">
                <a:latin typeface="Georgia"/>
                <a:cs typeface="Georgia"/>
              </a:rPr>
              <a:t>and  implementation </a:t>
            </a:r>
            <a:r>
              <a:rPr sz="1200" spc="-30" dirty="0">
                <a:latin typeface="Georgia"/>
                <a:cs typeface="Georgia"/>
              </a:rPr>
              <a:t>constraints, </a:t>
            </a:r>
            <a:r>
              <a:rPr sz="1200" spc="-45" dirty="0">
                <a:latin typeface="Georgia"/>
                <a:cs typeface="Georgia"/>
              </a:rPr>
              <a:t>assumptions and dependencies. </a:t>
            </a:r>
            <a:r>
              <a:rPr sz="1200" spc="-55" dirty="0">
                <a:latin typeface="Georgia"/>
                <a:cs typeface="Georgia"/>
              </a:rPr>
              <a:t>For </a:t>
            </a:r>
            <a:r>
              <a:rPr sz="1200" spc="-40" dirty="0">
                <a:latin typeface="Georgia"/>
                <a:cs typeface="Georgia"/>
              </a:rPr>
              <a:t>interface </a:t>
            </a:r>
            <a:r>
              <a:rPr sz="1200" spc="-45" dirty="0">
                <a:latin typeface="Georgia"/>
                <a:cs typeface="Georgia"/>
              </a:rPr>
              <a:t>requirement, </a:t>
            </a:r>
            <a:r>
              <a:rPr sz="1200" spc="-70" dirty="0">
                <a:latin typeface="Georgia"/>
                <a:cs typeface="Georgia"/>
              </a:rPr>
              <a:t>we </a:t>
            </a:r>
            <a:r>
              <a:rPr sz="1200" spc="-15" dirty="0">
                <a:latin typeface="Georgia"/>
                <a:cs typeface="Georgia"/>
              </a:rPr>
              <a:t>put  </a:t>
            </a:r>
            <a:r>
              <a:rPr sz="1200" spc="-40" dirty="0">
                <a:latin typeface="Georgia"/>
                <a:cs typeface="Georgia"/>
              </a:rPr>
              <a:t>efforts </a:t>
            </a:r>
            <a:r>
              <a:rPr sz="1200" spc="-65" dirty="0">
                <a:latin typeface="Georgia"/>
                <a:cs typeface="Georgia"/>
              </a:rPr>
              <a:t>on </a:t>
            </a:r>
            <a:r>
              <a:rPr sz="1200" spc="-50" dirty="0">
                <a:latin typeface="Georgia"/>
                <a:cs typeface="Georgia"/>
              </a:rPr>
              <a:t>user </a:t>
            </a:r>
            <a:r>
              <a:rPr sz="1200" spc="-35" dirty="0">
                <a:latin typeface="Georgia"/>
                <a:cs typeface="Georgia"/>
              </a:rPr>
              <a:t>interfaces, </a:t>
            </a:r>
            <a:r>
              <a:rPr sz="1200" spc="-45" dirty="0">
                <a:latin typeface="Georgia"/>
                <a:cs typeface="Georgia"/>
              </a:rPr>
              <a:t>hardware </a:t>
            </a:r>
            <a:r>
              <a:rPr sz="1200" spc="-35" dirty="0">
                <a:latin typeface="Georgia"/>
                <a:cs typeface="Georgia"/>
              </a:rPr>
              <a:t>interfaces, </a:t>
            </a:r>
            <a:r>
              <a:rPr sz="1200" spc="-45" dirty="0">
                <a:latin typeface="Georgia"/>
                <a:cs typeface="Georgia"/>
              </a:rPr>
              <a:t>software </a:t>
            </a:r>
            <a:r>
              <a:rPr sz="1200" spc="-40" dirty="0">
                <a:latin typeface="Georgia"/>
                <a:cs typeface="Georgia"/>
              </a:rPr>
              <a:t>interfaces and </a:t>
            </a:r>
            <a:r>
              <a:rPr sz="1200" spc="-45" dirty="0">
                <a:latin typeface="Georgia"/>
                <a:cs typeface="Georgia"/>
              </a:rPr>
              <a:t>communications </a:t>
            </a:r>
            <a:r>
              <a:rPr sz="1200" spc="-35" dirty="0">
                <a:latin typeface="Georgia"/>
                <a:cs typeface="Georgia"/>
              </a:rPr>
              <a:t>interfaces.  </a:t>
            </a:r>
            <a:r>
              <a:rPr sz="1200" spc="-70" dirty="0">
                <a:latin typeface="Georgia"/>
                <a:cs typeface="Georgia"/>
              </a:rPr>
              <a:t>we </a:t>
            </a:r>
            <a:r>
              <a:rPr sz="1200" spc="-30" dirty="0">
                <a:latin typeface="Georgia"/>
                <a:cs typeface="Georgia"/>
              </a:rPr>
              <a:t>will </a:t>
            </a:r>
            <a:r>
              <a:rPr sz="1200" spc="-40" dirty="0">
                <a:latin typeface="Georgia"/>
                <a:cs typeface="Georgia"/>
              </a:rPr>
              <a:t>also include </a:t>
            </a:r>
            <a:r>
              <a:rPr sz="1200" spc="-50" dirty="0">
                <a:latin typeface="Georgia"/>
                <a:cs typeface="Georgia"/>
              </a:rPr>
              <a:t>requirements </a:t>
            </a:r>
            <a:r>
              <a:rPr sz="1200" spc="-45" dirty="0">
                <a:latin typeface="Georgia"/>
                <a:cs typeface="Georgia"/>
              </a:rPr>
              <a:t>like </a:t>
            </a:r>
            <a:r>
              <a:rPr sz="1200" spc="-50" dirty="0">
                <a:latin typeface="Georgia"/>
                <a:cs typeface="Georgia"/>
              </a:rPr>
              <a:t>user </a:t>
            </a:r>
            <a:r>
              <a:rPr sz="1200" spc="-45" dirty="0">
                <a:latin typeface="Georgia"/>
                <a:cs typeface="Georgia"/>
              </a:rPr>
              <a:t>requirements, </a:t>
            </a:r>
            <a:r>
              <a:rPr sz="1200" spc="-35" dirty="0">
                <a:latin typeface="Georgia"/>
                <a:cs typeface="Georgia"/>
              </a:rPr>
              <a:t>system </a:t>
            </a:r>
            <a:r>
              <a:rPr sz="1200" spc="-45" dirty="0">
                <a:latin typeface="Georgia"/>
                <a:cs typeface="Georgia"/>
              </a:rPr>
              <a:t>requirements, </a:t>
            </a:r>
            <a:r>
              <a:rPr sz="1200" spc="-35" dirty="0">
                <a:latin typeface="Georgia"/>
                <a:cs typeface="Georgia"/>
              </a:rPr>
              <a:t>functional </a:t>
            </a:r>
            <a:r>
              <a:rPr sz="1200" spc="-50" dirty="0">
                <a:latin typeface="Georgia"/>
                <a:cs typeface="Georgia"/>
              </a:rPr>
              <a:t>require-  </a:t>
            </a:r>
            <a:r>
              <a:rPr sz="1200" spc="-45" dirty="0">
                <a:latin typeface="Georgia"/>
                <a:cs typeface="Georgia"/>
              </a:rPr>
              <a:t>ments, </a:t>
            </a:r>
            <a:r>
              <a:rPr sz="1200" spc="-40" dirty="0">
                <a:latin typeface="Georgia"/>
                <a:cs typeface="Georgia"/>
              </a:rPr>
              <a:t>non-functional </a:t>
            </a:r>
            <a:r>
              <a:rPr sz="1200" spc="-50" dirty="0">
                <a:latin typeface="Georgia"/>
                <a:cs typeface="Georgia"/>
              </a:rPr>
              <a:t>requirements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35" dirty="0">
                <a:latin typeface="Georgia"/>
                <a:cs typeface="Georgia"/>
              </a:rPr>
              <a:t>system </a:t>
            </a:r>
            <a:r>
              <a:rPr sz="1200" spc="-50" dirty="0">
                <a:latin typeface="Georgia"/>
                <a:cs typeface="Georgia"/>
              </a:rPr>
              <a:t>models </a:t>
            </a:r>
            <a:r>
              <a:rPr sz="1200" spc="-45" dirty="0">
                <a:latin typeface="Georgia"/>
                <a:cs typeface="Georgia"/>
              </a:rPr>
              <a:t>like </a:t>
            </a:r>
            <a:r>
              <a:rPr sz="1200" spc="-55" dirty="0">
                <a:latin typeface="Georgia"/>
                <a:cs typeface="Georgia"/>
              </a:rPr>
              <a:t>use </a:t>
            </a:r>
            <a:r>
              <a:rPr sz="1200" spc="-45" dirty="0">
                <a:latin typeface="Georgia"/>
                <a:cs typeface="Georgia"/>
              </a:rPr>
              <a:t>case </a:t>
            </a:r>
            <a:r>
              <a:rPr sz="1200" spc="-35" dirty="0">
                <a:latin typeface="Georgia"/>
                <a:cs typeface="Georgia"/>
              </a:rPr>
              <a:t>diagram, </a:t>
            </a:r>
            <a:r>
              <a:rPr sz="1200" spc="-5" dirty="0">
                <a:latin typeface="Georgia"/>
                <a:cs typeface="Georgia"/>
              </a:rPr>
              <a:t>activity </a:t>
            </a:r>
            <a:r>
              <a:rPr sz="1200" spc="-35" dirty="0">
                <a:latin typeface="Georgia"/>
                <a:cs typeface="Georgia"/>
              </a:rPr>
              <a:t>diagram,  </a:t>
            </a:r>
            <a:r>
              <a:rPr sz="1200" spc="-55" dirty="0">
                <a:latin typeface="Georgia"/>
                <a:cs typeface="Georgia"/>
              </a:rPr>
              <a:t>sequence </a:t>
            </a:r>
            <a:r>
              <a:rPr sz="1200" spc="-35" dirty="0">
                <a:latin typeface="Georgia"/>
                <a:cs typeface="Georgia"/>
              </a:rPr>
              <a:t>diagram, </a:t>
            </a:r>
            <a:r>
              <a:rPr sz="1200" spc="-40" dirty="0">
                <a:latin typeface="Georgia"/>
                <a:cs typeface="Georgia"/>
              </a:rPr>
              <a:t>class</a:t>
            </a:r>
            <a:r>
              <a:rPr sz="1200" spc="-10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</a:rPr>
              <a:t>diagram, system </a:t>
            </a:r>
            <a:r>
              <a:rPr sz="1200" spc="-30" dirty="0">
                <a:latin typeface="Georgia"/>
                <a:cs typeface="Georgia"/>
              </a:rPr>
              <a:t>architecture, </a:t>
            </a:r>
            <a:r>
              <a:rPr sz="1200" spc="-55" dirty="0">
                <a:latin typeface="Georgia"/>
                <a:cs typeface="Georgia"/>
              </a:rPr>
              <a:t>web </a:t>
            </a:r>
            <a:r>
              <a:rPr sz="1200" spc="-40" dirty="0">
                <a:latin typeface="Georgia"/>
                <a:cs typeface="Georgia"/>
              </a:rPr>
              <a:t>design.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35"/>
              </a:lnSpc>
            </a:pPr>
            <a:r>
              <a:rPr spc="-45" dirty="0"/>
              <a:t>4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380" y="1476615"/>
            <a:ext cx="1586230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30" dirty="0"/>
              <a:t>Chapter</a:t>
            </a:r>
            <a:r>
              <a:rPr spc="245" dirty="0"/>
              <a:t> </a:t>
            </a:r>
            <a:r>
              <a:rPr spc="-145" dirty="0"/>
              <a:t>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7380" y="2109252"/>
            <a:ext cx="3041650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b="1" spc="-65" dirty="0">
                <a:latin typeface="Georgia"/>
                <a:cs typeface="Georgia"/>
              </a:rPr>
              <a:t>Overall</a:t>
            </a:r>
            <a:r>
              <a:rPr sz="2450" b="1" spc="280" dirty="0">
                <a:latin typeface="Georgia"/>
                <a:cs typeface="Georgia"/>
              </a:rPr>
              <a:t> </a:t>
            </a:r>
            <a:r>
              <a:rPr sz="2450" b="1" spc="-80" dirty="0">
                <a:latin typeface="Georgia"/>
                <a:cs typeface="Georgia"/>
              </a:rPr>
              <a:t>Description</a:t>
            </a:r>
            <a:endParaRPr sz="245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7380" y="2961777"/>
            <a:ext cx="6306185" cy="703960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200" spc="-10" dirty="0">
                <a:latin typeface="Georgia"/>
                <a:cs typeface="Georgia"/>
              </a:rPr>
              <a:t>This </a:t>
            </a:r>
            <a:r>
              <a:rPr sz="1200" spc="-40" dirty="0">
                <a:latin typeface="Georgia"/>
                <a:cs typeface="Georgia"/>
              </a:rPr>
              <a:t>section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10" dirty="0">
                <a:latin typeface="Georgia"/>
                <a:cs typeface="Georgia"/>
              </a:rPr>
              <a:t>SRS </a:t>
            </a:r>
            <a:r>
              <a:rPr sz="1200" spc="-30" dirty="0">
                <a:latin typeface="Georgia"/>
                <a:cs typeface="Georgia"/>
              </a:rPr>
              <a:t>will </a:t>
            </a:r>
            <a:r>
              <a:rPr sz="1200" spc="-40" dirty="0">
                <a:latin typeface="Georgia"/>
                <a:cs typeface="Georgia"/>
              </a:rPr>
              <a:t>include </a:t>
            </a:r>
            <a:r>
              <a:rPr sz="1200" spc="-45" dirty="0">
                <a:latin typeface="Georgia"/>
                <a:cs typeface="Georgia"/>
              </a:rPr>
              <a:t>general </a:t>
            </a:r>
            <a:r>
              <a:rPr sz="1200" spc="-30" dirty="0">
                <a:latin typeface="Georgia"/>
                <a:cs typeface="Georgia"/>
              </a:rPr>
              <a:t>factors </a:t>
            </a:r>
            <a:r>
              <a:rPr sz="1200" dirty="0">
                <a:latin typeface="Georgia"/>
                <a:cs typeface="Georgia"/>
              </a:rPr>
              <a:t>that </a:t>
            </a:r>
            <a:r>
              <a:rPr sz="1200" spc="-30" dirty="0">
                <a:latin typeface="Georgia"/>
                <a:cs typeface="Georgia"/>
              </a:rPr>
              <a:t>affect </a:t>
            </a:r>
            <a:r>
              <a:rPr sz="1200" spc="-25" dirty="0">
                <a:latin typeface="Georgia"/>
                <a:cs typeface="Georgia"/>
              </a:rPr>
              <a:t>the product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15" dirty="0">
                <a:latin typeface="Georgia"/>
                <a:cs typeface="Georgia"/>
              </a:rPr>
              <a:t>its </a:t>
            </a:r>
            <a:r>
              <a:rPr sz="1200" spc="-45" dirty="0">
                <a:latin typeface="Georgia"/>
                <a:cs typeface="Georgia"/>
              </a:rPr>
              <a:t>requirements.  </a:t>
            </a:r>
            <a:r>
              <a:rPr sz="1200" spc="-10" dirty="0">
                <a:latin typeface="Georgia"/>
                <a:cs typeface="Georgia"/>
              </a:rPr>
              <a:t>This </a:t>
            </a:r>
            <a:r>
              <a:rPr sz="1200" spc="-40" dirty="0">
                <a:latin typeface="Georgia"/>
                <a:cs typeface="Georgia"/>
              </a:rPr>
              <a:t>section </a:t>
            </a:r>
            <a:r>
              <a:rPr sz="1200" spc="-50" dirty="0">
                <a:latin typeface="Georgia"/>
                <a:cs typeface="Georgia"/>
              </a:rPr>
              <a:t>does </a:t>
            </a:r>
            <a:r>
              <a:rPr sz="1200" spc="-30" dirty="0">
                <a:latin typeface="Georgia"/>
                <a:cs typeface="Georgia"/>
              </a:rPr>
              <a:t>not </a:t>
            </a:r>
            <a:r>
              <a:rPr sz="1200" spc="-15" dirty="0">
                <a:latin typeface="Georgia"/>
                <a:cs typeface="Georgia"/>
              </a:rPr>
              <a:t>state </a:t>
            </a:r>
            <a:r>
              <a:rPr sz="1200" spc="-40" dirty="0">
                <a:latin typeface="Georgia"/>
                <a:cs typeface="Georgia"/>
              </a:rPr>
              <a:t>specific </a:t>
            </a:r>
            <a:r>
              <a:rPr sz="1200" spc="-45" dirty="0">
                <a:latin typeface="Georgia"/>
                <a:cs typeface="Georgia"/>
              </a:rPr>
              <a:t>requirements. </a:t>
            </a:r>
            <a:r>
              <a:rPr sz="1200" spc="-35" dirty="0">
                <a:latin typeface="Georgia"/>
                <a:cs typeface="Georgia"/>
              </a:rPr>
              <a:t>Instead, </a:t>
            </a:r>
            <a:r>
              <a:rPr sz="1200" spc="5" dirty="0">
                <a:latin typeface="Georgia"/>
                <a:cs typeface="Georgia"/>
              </a:rPr>
              <a:t>it </a:t>
            </a:r>
            <a:r>
              <a:rPr sz="1200" spc="-45" dirty="0">
                <a:latin typeface="Georgia"/>
                <a:cs typeface="Georgia"/>
              </a:rPr>
              <a:t>provides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40" dirty="0">
                <a:latin typeface="Georgia"/>
                <a:cs typeface="Georgia"/>
              </a:rPr>
              <a:t>background </a:t>
            </a:r>
            <a:r>
              <a:rPr sz="1200" spc="-45" dirty="0">
                <a:latin typeface="Georgia"/>
                <a:cs typeface="Georgia"/>
              </a:rPr>
              <a:t>for </a:t>
            </a:r>
            <a:r>
              <a:rPr sz="1200" spc="-40" dirty="0">
                <a:latin typeface="Georgia"/>
                <a:cs typeface="Georgia"/>
              </a:rPr>
              <a:t>those  </a:t>
            </a:r>
            <a:r>
              <a:rPr sz="1200" spc="-45" dirty="0">
                <a:latin typeface="Georgia"/>
                <a:cs typeface="Georgia"/>
              </a:rPr>
              <a:t>requirements, </a:t>
            </a:r>
            <a:r>
              <a:rPr sz="1200" spc="-50" dirty="0">
                <a:latin typeface="Georgia"/>
                <a:cs typeface="Georgia"/>
              </a:rPr>
              <a:t>which </a:t>
            </a:r>
            <a:r>
              <a:rPr sz="1200" spc="-40" dirty="0">
                <a:latin typeface="Georgia"/>
                <a:cs typeface="Georgia"/>
              </a:rPr>
              <a:t>are </a:t>
            </a:r>
            <a:r>
              <a:rPr sz="1200" spc="-55" dirty="0">
                <a:latin typeface="Georgia"/>
                <a:cs typeface="Georgia"/>
              </a:rPr>
              <a:t>defined </a:t>
            </a:r>
            <a:r>
              <a:rPr sz="1200" spc="-45" dirty="0">
                <a:latin typeface="Georgia"/>
                <a:cs typeface="Georgia"/>
              </a:rPr>
              <a:t>in </a:t>
            </a:r>
            <a:r>
              <a:rPr sz="1200" spc="-25" dirty="0">
                <a:latin typeface="Georgia"/>
                <a:cs typeface="Georgia"/>
              </a:rPr>
              <a:t>detail </a:t>
            </a:r>
            <a:r>
              <a:rPr sz="1200" spc="-45" dirty="0">
                <a:latin typeface="Georgia"/>
                <a:cs typeface="Georgia"/>
              </a:rPr>
              <a:t>in </a:t>
            </a:r>
            <a:r>
              <a:rPr sz="1200" spc="-35" dirty="0">
                <a:latin typeface="Georgia"/>
                <a:cs typeface="Georgia"/>
              </a:rPr>
              <a:t>Section </a:t>
            </a:r>
            <a:r>
              <a:rPr sz="1200" spc="-80" dirty="0">
                <a:latin typeface="Georgia"/>
                <a:cs typeface="Georgia"/>
              </a:rPr>
              <a:t>3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10" dirty="0">
                <a:latin typeface="Georgia"/>
                <a:cs typeface="Georgia"/>
              </a:rPr>
              <a:t>SRS,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60" dirty="0">
                <a:latin typeface="Georgia"/>
                <a:cs typeface="Georgia"/>
              </a:rPr>
              <a:t>makes </a:t>
            </a:r>
            <a:r>
              <a:rPr sz="1200" spc="-40" dirty="0">
                <a:latin typeface="Georgia"/>
                <a:cs typeface="Georgia"/>
              </a:rPr>
              <a:t>them </a:t>
            </a:r>
            <a:r>
              <a:rPr sz="1200" spc="-45" dirty="0">
                <a:latin typeface="Georgia"/>
                <a:cs typeface="Georgia"/>
              </a:rPr>
              <a:t>easier </a:t>
            </a:r>
            <a:r>
              <a:rPr sz="1200" spc="-15" dirty="0">
                <a:latin typeface="Georgia"/>
                <a:cs typeface="Georgia"/>
              </a:rPr>
              <a:t>to  </a:t>
            </a:r>
            <a:r>
              <a:rPr sz="1200" spc="-35" dirty="0">
                <a:latin typeface="Georgia"/>
                <a:cs typeface="Georgia"/>
              </a:rPr>
              <a:t>understand.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750">
              <a:latin typeface="Times New Roman"/>
              <a:cs typeface="Times New Roman"/>
            </a:endParaRPr>
          </a:p>
          <a:p>
            <a:pPr marL="572770" lvl="1" indent="-560070">
              <a:lnSpc>
                <a:spcPct val="100000"/>
              </a:lnSpc>
              <a:buFont typeface="Georgia"/>
              <a:buAutoNum type="arabicPeriod"/>
              <a:tabLst>
                <a:tab pos="572770" algn="l"/>
                <a:tab pos="573405" algn="l"/>
              </a:tabLst>
            </a:pPr>
            <a:r>
              <a:rPr sz="1700" b="1" spc="-20" dirty="0">
                <a:latin typeface="Georgia"/>
                <a:cs typeface="Georgia"/>
              </a:rPr>
              <a:t>Product</a:t>
            </a:r>
            <a:r>
              <a:rPr sz="1700" b="1" spc="204" dirty="0">
                <a:latin typeface="Georgia"/>
                <a:cs typeface="Georgia"/>
              </a:rPr>
              <a:t> </a:t>
            </a:r>
            <a:r>
              <a:rPr sz="1700" b="1" spc="-40" dirty="0">
                <a:latin typeface="Georgia"/>
                <a:cs typeface="Georgia"/>
              </a:rPr>
              <a:t>Perspective</a:t>
            </a:r>
            <a:endParaRPr sz="1700">
              <a:latin typeface="Georgia"/>
              <a:cs typeface="Georgia"/>
            </a:endParaRPr>
          </a:p>
          <a:p>
            <a:pPr marL="12700" marR="5080" algn="just">
              <a:lnSpc>
                <a:spcPct val="100000"/>
              </a:lnSpc>
              <a:spcBef>
                <a:spcPts val="1085"/>
              </a:spcBef>
            </a:pP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40" dirty="0">
                <a:latin typeface="Georgia"/>
                <a:cs typeface="Georgia"/>
              </a:rPr>
              <a:t>background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20" dirty="0">
                <a:latin typeface="Georgia"/>
                <a:cs typeface="Georgia"/>
              </a:rPr>
              <a:t>Gitgroup </a:t>
            </a:r>
            <a:r>
              <a:rPr sz="1200" spc="-50" dirty="0">
                <a:latin typeface="Georgia"/>
                <a:cs typeface="Georgia"/>
              </a:rPr>
              <a:t>coming </a:t>
            </a:r>
            <a:r>
              <a:rPr sz="1200" spc="-55" dirty="0">
                <a:latin typeface="Georgia"/>
                <a:cs typeface="Georgia"/>
              </a:rPr>
              <a:t>from </a:t>
            </a:r>
            <a:r>
              <a:rPr sz="1200" spc="-20" dirty="0">
                <a:latin typeface="Georgia"/>
                <a:cs typeface="Georgia"/>
              </a:rPr>
              <a:t>project </a:t>
            </a:r>
            <a:r>
              <a:rPr sz="1200" spc="-50" dirty="0">
                <a:latin typeface="Georgia"/>
                <a:cs typeface="Georgia"/>
              </a:rPr>
              <a:t>managers </a:t>
            </a:r>
            <a:r>
              <a:rPr sz="1200" spc="-40" dirty="0">
                <a:latin typeface="Georgia"/>
                <a:cs typeface="Georgia"/>
              </a:rPr>
              <a:t>are </a:t>
            </a:r>
            <a:r>
              <a:rPr sz="1200" spc="-35" dirty="0">
                <a:latin typeface="Georgia"/>
                <a:cs typeface="Georgia"/>
              </a:rPr>
              <a:t>often </a:t>
            </a:r>
            <a:r>
              <a:rPr sz="1200" spc="-25" dirty="0">
                <a:latin typeface="Georgia"/>
                <a:cs typeface="Georgia"/>
              </a:rPr>
              <a:t>busy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45" dirty="0">
                <a:latin typeface="Georgia"/>
                <a:cs typeface="Georgia"/>
              </a:rPr>
              <a:t>managing  </a:t>
            </a:r>
            <a:r>
              <a:rPr sz="1200" spc="-40" dirty="0">
                <a:latin typeface="Georgia"/>
                <a:cs typeface="Georgia"/>
              </a:rPr>
              <a:t>multiple </a:t>
            </a:r>
            <a:r>
              <a:rPr sz="1200" spc="-25" dirty="0">
                <a:latin typeface="Georgia"/>
                <a:cs typeface="Georgia"/>
              </a:rPr>
              <a:t>projects </a:t>
            </a:r>
            <a:r>
              <a:rPr sz="1200" spc="10" dirty="0">
                <a:latin typeface="Georgia"/>
                <a:cs typeface="Georgia"/>
              </a:rPr>
              <a:t>at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55" dirty="0">
                <a:latin typeface="Georgia"/>
                <a:cs typeface="Georgia"/>
              </a:rPr>
              <a:t>same </a:t>
            </a:r>
            <a:r>
              <a:rPr sz="1200" spc="-30" dirty="0">
                <a:latin typeface="Georgia"/>
                <a:cs typeface="Georgia"/>
              </a:rPr>
              <a:t>time. </a:t>
            </a:r>
            <a:r>
              <a:rPr sz="1200" spc="-45" dirty="0">
                <a:latin typeface="Georgia"/>
                <a:cs typeface="Georgia"/>
              </a:rPr>
              <a:t>Sometimes, </a:t>
            </a:r>
            <a:r>
              <a:rPr sz="1200" spc="-15" dirty="0">
                <a:latin typeface="Georgia"/>
                <a:cs typeface="Georgia"/>
              </a:rPr>
              <a:t>they </a:t>
            </a:r>
            <a:r>
              <a:rPr sz="1200" spc="-40" dirty="0">
                <a:latin typeface="Georgia"/>
                <a:cs typeface="Georgia"/>
              </a:rPr>
              <a:t>are </a:t>
            </a:r>
            <a:r>
              <a:rPr sz="1200" spc="-30" dirty="0">
                <a:latin typeface="Georgia"/>
                <a:cs typeface="Georgia"/>
              </a:rPr>
              <a:t>not </a:t>
            </a:r>
            <a:r>
              <a:rPr sz="1200" spc="-35" dirty="0">
                <a:latin typeface="Georgia"/>
                <a:cs typeface="Georgia"/>
              </a:rPr>
              <a:t>familiar </a:t>
            </a:r>
            <a:r>
              <a:rPr sz="1200" spc="-20" dirty="0">
                <a:latin typeface="Georgia"/>
                <a:cs typeface="Georgia"/>
              </a:rPr>
              <a:t>with </a:t>
            </a:r>
            <a:r>
              <a:rPr sz="1200" spc="-30" dirty="0">
                <a:latin typeface="Georgia"/>
                <a:cs typeface="Georgia"/>
              </a:rPr>
              <a:t>details </a:t>
            </a:r>
            <a:r>
              <a:rPr sz="1200" spc="-20" dirty="0">
                <a:latin typeface="Georgia"/>
                <a:cs typeface="Georgia"/>
              </a:rPr>
              <a:t>with </a:t>
            </a:r>
            <a:r>
              <a:rPr sz="1200" spc="-30" dirty="0">
                <a:latin typeface="Georgia"/>
                <a:cs typeface="Georgia"/>
              </a:rPr>
              <a:t>products  especially </a:t>
            </a:r>
            <a:r>
              <a:rPr sz="1200" spc="-45" dirty="0">
                <a:latin typeface="Georgia"/>
                <a:cs typeface="Georgia"/>
              </a:rPr>
              <a:t>in </a:t>
            </a:r>
            <a:r>
              <a:rPr sz="1200" spc="-35" dirty="0">
                <a:latin typeface="Georgia"/>
                <a:cs typeface="Georgia"/>
              </a:rPr>
              <a:t>technology </a:t>
            </a:r>
            <a:r>
              <a:rPr sz="1200" spc="-30" dirty="0">
                <a:latin typeface="Georgia"/>
                <a:cs typeface="Georgia"/>
              </a:rPr>
              <a:t>perspective. </a:t>
            </a:r>
            <a:r>
              <a:rPr sz="1200" spc="-60" dirty="0">
                <a:latin typeface="Georgia"/>
                <a:cs typeface="Georgia"/>
              </a:rPr>
              <a:t>However, </a:t>
            </a:r>
            <a:r>
              <a:rPr sz="1200" spc="20" dirty="0">
                <a:latin typeface="Georgia"/>
                <a:cs typeface="Georgia"/>
              </a:rPr>
              <a:t>Git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15" dirty="0">
                <a:latin typeface="Georgia"/>
                <a:cs typeface="Georgia"/>
              </a:rPr>
              <a:t>Github </a:t>
            </a:r>
            <a:r>
              <a:rPr sz="1200" spc="-45" dirty="0">
                <a:latin typeface="Georgia"/>
                <a:cs typeface="Georgia"/>
              </a:rPr>
              <a:t>have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40" dirty="0">
                <a:latin typeface="Georgia"/>
                <a:cs typeface="Georgia"/>
              </a:rPr>
              <a:t>high entrance </a:t>
            </a:r>
            <a:r>
              <a:rPr sz="1200" spc="-30" dirty="0">
                <a:latin typeface="Georgia"/>
                <a:cs typeface="Georgia"/>
              </a:rPr>
              <a:t>standard  </a:t>
            </a:r>
            <a:r>
              <a:rPr sz="1200" spc="-50" dirty="0">
                <a:latin typeface="Georgia"/>
                <a:cs typeface="Georgia"/>
              </a:rPr>
              <a:t>which </a:t>
            </a:r>
            <a:r>
              <a:rPr sz="1200" spc="-20" dirty="0">
                <a:latin typeface="Georgia"/>
                <a:cs typeface="Georgia"/>
              </a:rPr>
              <a:t>project </a:t>
            </a:r>
            <a:r>
              <a:rPr sz="1200" spc="-45" dirty="0">
                <a:latin typeface="Georgia"/>
                <a:cs typeface="Georgia"/>
              </a:rPr>
              <a:t>manager </a:t>
            </a:r>
            <a:r>
              <a:rPr sz="1200" spc="-40" dirty="0">
                <a:latin typeface="Georgia"/>
                <a:cs typeface="Georgia"/>
              </a:rPr>
              <a:t>hard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35" dirty="0">
                <a:latin typeface="Georgia"/>
                <a:cs typeface="Georgia"/>
              </a:rPr>
              <a:t>manipulate </a:t>
            </a:r>
            <a:r>
              <a:rPr sz="1200" dirty="0">
                <a:latin typeface="Georgia"/>
                <a:cs typeface="Georgia"/>
              </a:rPr>
              <a:t>it. </a:t>
            </a:r>
            <a:r>
              <a:rPr sz="1200" spc="-55" dirty="0">
                <a:latin typeface="Georgia"/>
                <a:cs typeface="Georgia"/>
              </a:rPr>
              <a:t>For </a:t>
            </a:r>
            <a:r>
              <a:rPr sz="1200" spc="-35" dirty="0">
                <a:latin typeface="Georgia"/>
                <a:cs typeface="Georgia"/>
              </a:rPr>
              <a:t>example, </a:t>
            </a:r>
            <a:r>
              <a:rPr sz="1200" spc="-55" dirty="0">
                <a:latin typeface="Georgia"/>
                <a:cs typeface="Georgia"/>
              </a:rPr>
              <a:t>when </a:t>
            </a:r>
            <a:r>
              <a:rPr sz="1200" spc="-40" dirty="0">
                <a:latin typeface="Georgia"/>
                <a:cs typeface="Georgia"/>
              </a:rPr>
              <a:t>you want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30" dirty="0">
                <a:latin typeface="Georgia"/>
                <a:cs typeface="Georgia"/>
              </a:rPr>
              <a:t>create </a:t>
            </a:r>
            <a:r>
              <a:rPr sz="1200" spc="-40" dirty="0">
                <a:latin typeface="Georgia"/>
                <a:cs typeface="Georgia"/>
              </a:rPr>
              <a:t>an </a:t>
            </a:r>
            <a:r>
              <a:rPr sz="1200" spc="-50" dirty="0">
                <a:latin typeface="Georgia"/>
                <a:cs typeface="Georgia"/>
              </a:rPr>
              <a:t>issue </a:t>
            </a:r>
            <a:r>
              <a:rPr sz="1200" spc="-15" dirty="0">
                <a:latin typeface="Georgia"/>
                <a:cs typeface="Georgia"/>
              </a:rPr>
              <a:t>to  </a:t>
            </a:r>
            <a:r>
              <a:rPr sz="1200" spc="-35" dirty="0">
                <a:latin typeface="Georgia"/>
                <a:cs typeface="Georgia"/>
              </a:rPr>
              <a:t>suggest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55" dirty="0">
                <a:latin typeface="Georgia"/>
                <a:cs typeface="Georgia"/>
              </a:rPr>
              <a:t>new </a:t>
            </a:r>
            <a:r>
              <a:rPr sz="1200" spc="-40" dirty="0">
                <a:latin typeface="Georgia"/>
                <a:cs typeface="Georgia"/>
              </a:rPr>
              <a:t>idea </a:t>
            </a:r>
            <a:r>
              <a:rPr sz="1200" spc="-50" dirty="0">
                <a:latin typeface="Georgia"/>
                <a:cs typeface="Georgia"/>
              </a:rPr>
              <a:t>or </a:t>
            </a:r>
            <a:r>
              <a:rPr sz="1200" spc="-25" dirty="0">
                <a:latin typeface="Georgia"/>
                <a:cs typeface="Georgia"/>
              </a:rPr>
              <a:t>track a bug, </a:t>
            </a:r>
            <a:r>
              <a:rPr sz="1200" spc="-40" dirty="0">
                <a:latin typeface="Georgia"/>
                <a:cs typeface="Georgia"/>
              </a:rPr>
              <a:t>you </a:t>
            </a:r>
            <a:r>
              <a:rPr sz="1200" spc="-55" dirty="0">
                <a:latin typeface="Georgia"/>
                <a:cs typeface="Georgia"/>
              </a:rPr>
              <a:t>need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40" dirty="0">
                <a:latin typeface="Georgia"/>
                <a:cs typeface="Georgia"/>
              </a:rPr>
              <a:t>learn </a:t>
            </a:r>
            <a:r>
              <a:rPr sz="1200" spc="-55" dirty="0">
                <a:latin typeface="Georgia"/>
                <a:cs typeface="Georgia"/>
              </a:rPr>
              <a:t>markdown </a:t>
            </a:r>
            <a:r>
              <a:rPr sz="1200" spc="-15" dirty="0">
                <a:latin typeface="Georgia"/>
                <a:cs typeface="Georgia"/>
              </a:rPr>
              <a:t>syntax, </a:t>
            </a:r>
            <a:r>
              <a:rPr sz="1200" spc="-35" dirty="0">
                <a:latin typeface="Georgia"/>
                <a:cs typeface="Georgia"/>
              </a:rPr>
              <a:t>emoji code. </a:t>
            </a:r>
            <a:r>
              <a:rPr sz="1200" spc="-10" dirty="0">
                <a:latin typeface="Georgia"/>
                <a:cs typeface="Georgia"/>
              </a:rPr>
              <a:t>And </a:t>
            </a:r>
            <a:r>
              <a:rPr sz="1200" spc="5" dirty="0">
                <a:latin typeface="Georgia"/>
                <a:cs typeface="Georgia"/>
              </a:rPr>
              <a:t>it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50" dirty="0">
                <a:latin typeface="Georgia"/>
                <a:cs typeface="Georgia"/>
              </a:rPr>
              <a:t>even  </a:t>
            </a:r>
            <a:r>
              <a:rPr sz="1200" spc="-65" dirty="0">
                <a:latin typeface="Georgia"/>
                <a:cs typeface="Georgia"/>
              </a:rPr>
              <a:t>more </a:t>
            </a:r>
            <a:r>
              <a:rPr sz="1200" spc="-40" dirty="0">
                <a:latin typeface="Georgia"/>
                <a:cs typeface="Georgia"/>
              </a:rPr>
              <a:t>complex </a:t>
            </a:r>
            <a:r>
              <a:rPr sz="1200" spc="-55" dirty="0">
                <a:latin typeface="Georgia"/>
                <a:cs typeface="Georgia"/>
              </a:rPr>
              <a:t>when </a:t>
            </a:r>
            <a:r>
              <a:rPr sz="1200" spc="-40" dirty="0">
                <a:latin typeface="Georgia"/>
                <a:cs typeface="Georgia"/>
              </a:rPr>
              <a:t>you </a:t>
            </a:r>
            <a:r>
              <a:rPr sz="1200" spc="-55" dirty="0">
                <a:latin typeface="Georgia"/>
                <a:cs typeface="Georgia"/>
              </a:rPr>
              <a:t>do </a:t>
            </a:r>
            <a:r>
              <a:rPr sz="1200" spc="-30" dirty="0">
                <a:latin typeface="Georgia"/>
                <a:cs typeface="Georgia"/>
              </a:rPr>
              <a:t>pull </a:t>
            </a:r>
            <a:r>
              <a:rPr sz="1200" spc="-40" dirty="0">
                <a:latin typeface="Georgia"/>
                <a:cs typeface="Georgia"/>
              </a:rPr>
              <a:t>request and </a:t>
            </a:r>
            <a:r>
              <a:rPr sz="1200" spc="-55" dirty="0">
                <a:latin typeface="Georgia"/>
                <a:cs typeface="Georgia"/>
              </a:rPr>
              <a:t>merge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15" dirty="0">
                <a:latin typeface="Georgia"/>
                <a:cs typeface="Georgia"/>
              </a:rPr>
              <a:t>project. </a:t>
            </a:r>
            <a:r>
              <a:rPr sz="1200" spc="-35" dirty="0">
                <a:latin typeface="Georgia"/>
                <a:cs typeface="Georgia"/>
              </a:rPr>
              <a:t>Comparing </a:t>
            </a:r>
            <a:r>
              <a:rPr sz="1200" spc="-20" dirty="0">
                <a:latin typeface="Georgia"/>
                <a:cs typeface="Georgia"/>
              </a:rPr>
              <a:t>with </a:t>
            </a:r>
            <a:r>
              <a:rPr sz="1200" spc="20" dirty="0">
                <a:latin typeface="Georgia"/>
                <a:cs typeface="Georgia"/>
              </a:rPr>
              <a:t>Git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15" dirty="0">
                <a:latin typeface="Georgia"/>
                <a:cs typeface="Georgia"/>
              </a:rPr>
              <a:t>Github,  </a:t>
            </a:r>
            <a:r>
              <a:rPr sz="1200" spc="-10" dirty="0">
                <a:latin typeface="Georgia"/>
                <a:cs typeface="Georgia"/>
              </a:rPr>
              <a:t>GitGroup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40" dirty="0">
                <a:latin typeface="Georgia"/>
                <a:cs typeface="Georgia"/>
              </a:rPr>
              <a:t>an </a:t>
            </a:r>
            <a:r>
              <a:rPr sz="1200" spc="-45" dirty="0">
                <a:latin typeface="Georgia"/>
                <a:cs typeface="Georgia"/>
              </a:rPr>
              <a:t>easier access </a:t>
            </a:r>
            <a:r>
              <a:rPr sz="1200" spc="-20" dirty="0">
                <a:latin typeface="Georgia"/>
                <a:cs typeface="Georgia"/>
              </a:rPr>
              <a:t>tool </a:t>
            </a:r>
            <a:r>
              <a:rPr sz="1200" dirty="0">
                <a:latin typeface="Georgia"/>
                <a:cs typeface="Georgia"/>
              </a:rPr>
              <a:t>. </a:t>
            </a:r>
            <a:r>
              <a:rPr sz="1200" spc="-35" dirty="0">
                <a:latin typeface="Georgia"/>
                <a:cs typeface="Georgia"/>
              </a:rPr>
              <a:t>People </a:t>
            </a:r>
            <a:r>
              <a:rPr sz="1200" spc="-55" dirty="0">
                <a:latin typeface="Georgia"/>
                <a:cs typeface="Georgia"/>
              </a:rPr>
              <a:t>who </a:t>
            </a:r>
            <a:r>
              <a:rPr sz="1200" spc="-45" dirty="0">
                <a:latin typeface="Georgia"/>
                <a:cs typeface="Georgia"/>
              </a:rPr>
              <a:t>has </a:t>
            </a:r>
            <a:r>
              <a:rPr sz="1200" spc="-10" dirty="0">
                <a:latin typeface="Georgia"/>
                <a:cs typeface="Georgia"/>
              </a:rPr>
              <a:t>little </a:t>
            </a:r>
            <a:r>
              <a:rPr sz="1200" spc="-45" dirty="0">
                <a:latin typeface="Georgia"/>
                <a:cs typeface="Georgia"/>
              </a:rPr>
              <a:t>development </a:t>
            </a:r>
            <a:r>
              <a:rPr sz="1200" spc="-35" dirty="0">
                <a:latin typeface="Georgia"/>
                <a:cs typeface="Georgia"/>
              </a:rPr>
              <a:t>experience, </a:t>
            </a:r>
            <a:r>
              <a:rPr sz="1200" spc="-55" dirty="0">
                <a:latin typeface="Georgia"/>
                <a:cs typeface="Georgia"/>
              </a:rPr>
              <a:t>such </a:t>
            </a:r>
            <a:r>
              <a:rPr sz="1200" spc="-40" dirty="0">
                <a:latin typeface="Georgia"/>
                <a:cs typeface="Georgia"/>
              </a:rPr>
              <a:t>as </a:t>
            </a:r>
            <a:r>
              <a:rPr sz="1200" spc="-25" dirty="0">
                <a:latin typeface="Georgia"/>
                <a:cs typeface="Georgia"/>
              </a:rPr>
              <a:t>product  </a:t>
            </a:r>
            <a:r>
              <a:rPr sz="1200" spc="-40" dirty="0">
                <a:latin typeface="Georgia"/>
                <a:cs typeface="Georgia"/>
              </a:rPr>
              <a:t>manager. </a:t>
            </a:r>
            <a:r>
              <a:rPr sz="1200" spc="5" dirty="0">
                <a:latin typeface="Georgia"/>
                <a:cs typeface="Georgia"/>
              </a:rPr>
              <a:t>They </a:t>
            </a:r>
            <a:r>
              <a:rPr sz="1200" spc="-40" dirty="0">
                <a:latin typeface="Georgia"/>
                <a:cs typeface="Georgia"/>
              </a:rPr>
              <a:t>also </a:t>
            </a:r>
            <a:r>
              <a:rPr sz="1200" spc="-35" dirty="0">
                <a:latin typeface="Georgia"/>
                <a:cs typeface="Georgia"/>
              </a:rPr>
              <a:t>can </a:t>
            </a:r>
            <a:r>
              <a:rPr sz="1200" spc="-45" dirty="0">
                <a:latin typeface="Georgia"/>
                <a:cs typeface="Georgia"/>
              </a:rPr>
              <a:t>handle </a:t>
            </a:r>
            <a:r>
              <a:rPr sz="1200" spc="-10" dirty="0">
                <a:latin typeface="Georgia"/>
                <a:cs typeface="Georgia"/>
              </a:rPr>
              <a:t>GitGroup </a:t>
            </a:r>
            <a:r>
              <a:rPr sz="1200" spc="-40" dirty="0">
                <a:latin typeface="Georgia"/>
                <a:cs typeface="Georgia"/>
              </a:rPr>
              <a:t>easily. </a:t>
            </a: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30" dirty="0">
                <a:latin typeface="Georgia"/>
                <a:cs typeface="Georgia"/>
              </a:rPr>
              <a:t>only </a:t>
            </a:r>
            <a:r>
              <a:rPr sz="1200" spc="-25" dirty="0">
                <a:latin typeface="Georgia"/>
                <a:cs typeface="Georgia"/>
              </a:rPr>
              <a:t>thing </a:t>
            </a:r>
            <a:r>
              <a:rPr sz="1200" spc="-15" dirty="0">
                <a:latin typeface="Georgia"/>
                <a:cs typeface="Georgia"/>
              </a:rPr>
              <a:t>they </a:t>
            </a:r>
            <a:r>
              <a:rPr sz="1200" spc="-55" dirty="0">
                <a:latin typeface="Georgia"/>
                <a:cs typeface="Georgia"/>
              </a:rPr>
              <a:t>need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55" dirty="0">
                <a:latin typeface="Georgia"/>
                <a:cs typeface="Georgia"/>
              </a:rPr>
              <a:t>do </a:t>
            </a:r>
            <a:r>
              <a:rPr sz="1200" spc="-45" dirty="0">
                <a:latin typeface="Georgia"/>
                <a:cs typeface="Georgia"/>
              </a:rPr>
              <a:t>is sign </a:t>
            </a:r>
            <a:r>
              <a:rPr sz="1200" spc="-40" dirty="0">
                <a:latin typeface="Georgia"/>
                <a:cs typeface="Georgia"/>
              </a:rPr>
              <a:t>up an  </a:t>
            </a:r>
            <a:r>
              <a:rPr sz="1200" spc="-35" dirty="0">
                <a:latin typeface="Georgia"/>
                <a:cs typeface="Georgia"/>
              </a:rPr>
              <a:t>account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45" dirty="0">
                <a:latin typeface="Georgia"/>
                <a:cs typeface="Georgia"/>
              </a:rPr>
              <a:t>access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20" dirty="0">
                <a:latin typeface="Georgia"/>
                <a:cs typeface="Georgia"/>
              </a:rPr>
              <a:t>GitHub </a:t>
            </a:r>
            <a:r>
              <a:rPr sz="1200" spc="-25" dirty="0">
                <a:latin typeface="Georgia"/>
                <a:cs typeface="Georgia"/>
              </a:rPr>
              <a:t>api. </a:t>
            </a: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50" dirty="0">
                <a:latin typeface="Georgia"/>
                <a:cs typeface="Georgia"/>
              </a:rPr>
              <a:t>user </a:t>
            </a:r>
            <a:r>
              <a:rPr sz="1200" spc="-35" dirty="0">
                <a:latin typeface="Georgia"/>
                <a:cs typeface="Georgia"/>
              </a:rPr>
              <a:t>can </a:t>
            </a:r>
            <a:r>
              <a:rPr sz="1200" spc="-30" dirty="0">
                <a:latin typeface="Georgia"/>
                <a:cs typeface="Georgia"/>
              </a:rPr>
              <a:t>create </a:t>
            </a:r>
            <a:r>
              <a:rPr sz="1200" spc="-50" dirty="0">
                <a:latin typeface="Georgia"/>
                <a:cs typeface="Georgia"/>
              </a:rPr>
              <a:t>online </a:t>
            </a:r>
            <a:r>
              <a:rPr sz="1200" spc="-45" dirty="0">
                <a:latin typeface="Georgia"/>
                <a:cs typeface="Georgia"/>
              </a:rPr>
              <a:t>group </a:t>
            </a:r>
            <a:r>
              <a:rPr sz="1200" spc="-20" dirty="0">
                <a:latin typeface="Georgia"/>
                <a:cs typeface="Georgia"/>
              </a:rPr>
              <a:t>chat, </a:t>
            </a:r>
            <a:r>
              <a:rPr sz="1200" spc="-45" dirty="0">
                <a:latin typeface="Georgia"/>
                <a:cs typeface="Georgia"/>
              </a:rPr>
              <a:t>schedual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50" dirty="0">
                <a:latin typeface="Georgia"/>
                <a:cs typeface="Georgia"/>
              </a:rPr>
              <a:t>resord  </a:t>
            </a:r>
            <a:r>
              <a:rPr sz="1200" spc="-45" dirty="0">
                <a:latin typeface="Georgia"/>
                <a:cs typeface="Georgia"/>
              </a:rPr>
              <a:t>conference. </a:t>
            </a:r>
            <a:r>
              <a:rPr sz="1200" spc="-5" dirty="0">
                <a:latin typeface="Georgia"/>
                <a:cs typeface="Georgia"/>
              </a:rPr>
              <a:t>After </a:t>
            </a:r>
            <a:r>
              <a:rPr sz="1200" spc="-45" dirty="0">
                <a:latin typeface="Georgia"/>
                <a:cs typeface="Georgia"/>
              </a:rPr>
              <a:t>finding </a:t>
            </a:r>
            <a:r>
              <a:rPr sz="1200" spc="-20" dirty="0">
                <a:latin typeface="Georgia"/>
                <a:cs typeface="Georgia"/>
              </a:rPr>
              <a:t>project </a:t>
            </a:r>
            <a:r>
              <a:rPr sz="1200" spc="-30" dirty="0">
                <a:latin typeface="Georgia"/>
                <a:cs typeface="Georgia"/>
              </a:rPr>
              <a:t>idea, </a:t>
            </a:r>
            <a:r>
              <a:rPr sz="1200" spc="-50" dirty="0">
                <a:latin typeface="Georgia"/>
                <a:cs typeface="Georgia"/>
              </a:rPr>
              <a:t>our online </a:t>
            </a:r>
            <a:r>
              <a:rPr sz="1200" spc="-35" dirty="0">
                <a:latin typeface="Georgia"/>
                <a:cs typeface="Georgia"/>
              </a:rPr>
              <a:t>app </a:t>
            </a:r>
            <a:r>
              <a:rPr sz="1200" spc="-40" dirty="0">
                <a:latin typeface="Georgia"/>
                <a:cs typeface="Georgia"/>
              </a:rPr>
              <a:t>also provide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20" dirty="0">
                <a:latin typeface="Georgia"/>
                <a:cs typeface="Georgia"/>
              </a:rPr>
              <a:t>task </a:t>
            </a:r>
            <a:r>
              <a:rPr sz="1200" spc="-50" dirty="0">
                <a:latin typeface="Georgia"/>
                <a:cs typeface="Georgia"/>
              </a:rPr>
              <a:t>management </a:t>
            </a:r>
            <a:r>
              <a:rPr sz="1200" spc="-35" dirty="0">
                <a:latin typeface="Georgia"/>
                <a:cs typeface="Georgia"/>
              </a:rPr>
              <a:t>service.  </a:t>
            </a:r>
            <a:r>
              <a:rPr sz="1200" spc="-55" dirty="0">
                <a:latin typeface="Georgia"/>
                <a:cs typeface="Georgia"/>
              </a:rPr>
              <a:t>In </a:t>
            </a:r>
            <a:r>
              <a:rPr sz="1200" spc="-50" dirty="0">
                <a:latin typeface="Georgia"/>
                <a:cs typeface="Georgia"/>
              </a:rPr>
              <a:t>each </a:t>
            </a:r>
            <a:r>
              <a:rPr sz="1200" spc="-15" dirty="0">
                <a:latin typeface="Georgia"/>
                <a:cs typeface="Georgia"/>
              </a:rPr>
              <a:t>project, </a:t>
            </a:r>
            <a:r>
              <a:rPr sz="1200" spc="-30" dirty="0">
                <a:latin typeface="Georgia"/>
                <a:cs typeface="Georgia"/>
              </a:rPr>
              <a:t>every </a:t>
            </a:r>
            <a:r>
              <a:rPr sz="1200" spc="-50" dirty="0">
                <a:latin typeface="Georgia"/>
                <a:cs typeface="Georgia"/>
              </a:rPr>
              <a:t>user </a:t>
            </a:r>
            <a:r>
              <a:rPr sz="1200" spc="-30" dirty="0">
                <a:latin typeface="Georgia"/>
                <a:cs typeface="Georgia"/>
              </a:rPr>
              <a:t>will </a:t>
            </a:r>
            <a:r>
              <a:rPr sz="1200" spc="-45" dirty="0">
                <a:latin typeface="Georgia"/>
                <a:cs typeface="Georgia"/>
              </a:rPr>
              <a:t>have </a:t>
            </a:r>
            <a:r>
              <a:rPr sz="1200" spc="-30" dirty="0">
                <a:latin typeface="Georgia"/>
                <a:cs typeface="Georgia"/>
              </a:rPr>
              <a:t>their </a:t>
            </a:r>
            <a:r>
              <a:rPr sz="1200" spc="-70" dirty="0">
                <a:latin typeface="Georgia"/>
                <a:cs typeface="Georgia"/>
              </a:rPr>
              <a:t>own </a:t>
            </a:r>
            <a:r>
              <a:rPr sz="1200" spc="-35" dirty="0">
                <a:latin typeface="Georgia"/>
                <a:cs typeface="Georgia"/>
              </a:rPr>
              <a:t>grade. </a:t>
            </a:r>
            <a:r>
              <a:rPr sz="1200" spc="-45" dirty="0">
                <a:latin typeface="Georgia"/>
                <a:cs typeface="Georgia"/>
              </a:rPr>
              <a:t>Furthermore,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50" dirty="0">
                <a:latin typeface="Georgia"/>
                <a:cs typeface="Georgia"/>
              </a:rPr>
              <a:t>online </a:t>
            </a:r>
            <a:r>
              <a:rPr sz="1200" spc="-55" dirty="0">
                <a:latin typeface="Georgia"/>
                <a:cs typeface="Georgia"/>
              </a:rPr>
              <a:t>web </a:t>
            </a:r>
            <a:r>
              <a:rPr sz="1200" spc="-35" dirty="0">
                <a:latin typeface="Georgia"/>
                <a:cs typeface="Georgia"/>
              </a:rPr>
              <a:t>can </a:t>
            </a:r>
            <a:r>
              <a:rPr sz="1200" spc="-45" dirty="0">
                <a:latin typeface="Georgia"/>
                <a:cs typeface="Georgia"/>
              </a:rPr>
              <a:t>have </a:t>
            </a:r>
            <a:r>
              <a:rPr sz="1200" spc="-25" dirty="0">
                <a:latin typeface="Georgia"/>
                <a:cs typeface="Georgia"/>
              </a:rPr>
              <a:t>a  </a:t>
            </a:r>
            <a:r>
              <a:rPr sz="1200" spc="-50" dirty="0">
                <a:latin typeface="Georgia"/>
                <a:cs typeface="Georgia"/>
              </a:rPr>
              <a:t>recommendation </a:t>
            </a:r>
            <a:r>
              <a:rPr sz="1200" spc="-35" dirty="0">
                <a:latin typeface="Georgia"/>
                <a:cs typeface="Georgia"/>
              </a:rPr>
              <a:t>system </a:t>
            </a:r>
            <a:r>
              <a:rPr sz="1200" spc="-50" dirty="0">
                <a:latin typeface="Georgia"/>
                <a:cs typeface="Georgia"/>
              </a:rPr>
              <a:t>which </a:t>
            </a:r>
            <a:r>
              <a:rPr sz="1200" spc="-45" dirty="0">
                <a:latin typeface="Georgia"/>
                <a:cs typeface="Georgia"/>
              </a:rPr>
              <a:t>help </a:t>
            </a:r>
            <a:r>
              <a:rPr sz="1200" spc="-25" dirty="0">
                <a:latin typeface="Georgia"/>
                <a:cs typeface="Georgia"/>
              </a:rPr>
              <a:t>the product </a:t>
            </a:r>
            <a:r>
              <a:rPr sz="1200" spc="-45" dirty="0">
                <a:latin typeface="Georgia"/>
                <a:cs typeface="Georgia"/>
              </a:rPr>
              <a:t>manager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50" dirty="0">
                <a:latin typeface="Georgia"/>
                <a:cs typeface="Georgia"/>
              </a:rPr>
              <a:t>programmer </a:t>
            </a:r>
            <a:r>
              <a:rPr sz="1200" spc="-35" dirty="0">
                <a:latin typeface="Georgia"/>
                <a:cs typeface="Georgia"/>
              </a:rPr>
              <a:t>match </a:t>
            </a:r>
            <a:r>
              <a:rPr sz="1200" spc="-50" dirty="0">
                <a:latin typeface="Georgia"/>
                <a:cs typeface="Georgia"/>
              </a:rPr>
              <a:t>each </a:t>
            </a:r>
            <a:r>
              <a:rPr sz="1200" spc="-30" dirty="0">
                <a:latin typeface="Georgia"/>
                <a:cs typeface="Georgia"/>
              </a:rPr>
              <a:t>other. </a:t>
            </a:r>
            <a:r>
              <a:rPr sz="1200" spc="-55" dirty="0">
                <a:latin typeface="Georgia"/>
                <a:cs typeface="Georgia"/>
              </a:rPr>
              <a:t>In  </a:t>
            </a:r>
            <a:r>
              <a:rPr sz="1200" spc="-40" dirty="0">
                <a:latin typeface="Georgia"/>
                <a:cs typeface="Georgia"/>
              </a:rPr>
              <a:t>conclusion, </a:t>
            </a:r>
            <a:r>
              <a:rPr sz="1200" spc="5" dirty="0">
                <a:latin typeface="Georgia"/>
                <a:cs typeface="Georgia"/>
              </a:rPr>
              <a:t>it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50" dirty="0">
                <a:latin typeface="Georgia"/>
                <a:cs typeface="Georgia"/>
              </a:rPr>
              <a:t>online </a:t>
            </a:r>
            <a:r>
              <a:rPr sz="1200" spc="-40" dirty="0">
                <a:latin typeface="Georgia"/>
                <a:cs typeface="Georgia"/>
              </a:rPr>
              <a:t>service based </a:t>
            </a:r>
            <a:r>
              <a:rPr sz="1200" spc="-65" dirty="0">
                <a:latin typeface="Georgia"/>
                <a:cs typeface="Georgia"/>
              </a:rPr>
              <a:t>on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20" dirty="0">
                <a:latin typeface="Georgia"/>
                <a:cs typeface="Georgia"/>
              </a:rPr>
              <a:t>GitHub </a:t>
            </a:r>
            <a:r>
              <a:rPr sz="1200" spc="20" dirty="0">
                <a:latin typeface="Georgia"/>
                <a:cs typeface="Georgia"/>
              </a:rPr>
              <a:t>API, </a:t>
            </a:r>
            <a:r>
              <a:rPr sz="1200" spc="-45" dirty="0">
                <a:latin typeface="Georgia"/>
                <a:cs typeface="Georgia"/>
              </a:rPr>
              <a:t>and </a:t>
            </a:r>
            <a:r>
              <a:rPr sz="1200" spc="-55" dirty="0">
                <a:latin typeface="Georgia"/>
                <a:cs typeface="Georgia"/>
              </a:rPr>
              <a:t>improve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50" dirty="0">
                <a:latin typeface="Georgia"/>
                <a:cs typeface="Georgia"/>
              </a:rPr>
              <a:t>user</a:t>
            </a:r>
            <a:r>
              <a:rPr sz="1200" spc="45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</a:rPr>
              <a:t>experience.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572770" lvl="1" indent="-560070">
              <a:lnSpc>
                <a:spcPct val="100000"/>
              </a:lnSpc>
              <a:spcBef>
                <a:spcPts val="730"/>
              </a:spcBef>
              <a:buFont typeface="Georgia"/>
              <a:buAutoNum type="arabicPeriod" startAt="2"/>
              <a:tabLst>
                <a:tab pos="572770" algn="l"/>
                <a:tab pos="573405" algn="l"/>
              </a:tabLst>
            </a:pPr>
            <a:r>
              <a:rPr sz="1700" b="1" spc="-20" dirty="0">
                <a:latin typeface="Georgia"/>
                <a:cs typeface="Georgia"/>
              </a:rPr>
              <a:t>Product</a:t>
            </a:r>
            <a:r>
              <a:rPr sz="1700" b="1" spc="204" dirty="0">
                <a:latin typeface="Georgia"/>
                <a:cs typeface="Georgia"/>
              </a:rPr>
              <a:t> </a:t>
            </a:r>
            <a:r>
              <a:rPr sz="1700" b="1" spc="-70" dirty="0">
                <a:latin typeface="Georgia"/>
                <a:cs typeface="Georgia"/>
              </a:rPr>
              <a:t>Functions</a:t>
            </a:r>
            <a:endParaRPr sz="1700">
              <a:latin typeface="Georgia"/>
              <a:cs typeface="Georgia"/>
            </a:endParaRPr>
          </a:p>
          <a:p>
            <a:pPr marL="12700" marR="6985" algn="just">
              <a:lnSpc>
                <a:spcPct val="100000"/>
              </a:lnSpc>
              <a:spcBef>
                <a:spcPts val="1090"/>
              </a:spcBef>
            </a:pPr>
            <a:r>
              <a:rPr sz="1200" spc="-25" dirty="0">
                <a:latin typeface="Georgia"/>
                <a:cs typeface="Georgia"/>
              </a:rPr>
              <a:t>Our product </a:t>
            </a:r>
            <a:r>
              <a:rPr sz="1200" spc="-40" dirty="0">
                <a:latin typeface="Georgia"/>
                <a:cs typeface="Georgia"/>
              </a:rPr>
              <a:t>focus </a:t>
            </a:r>
            <a:r>
              <a:rPr sz="1200" spc="-65" dirty="0">
                <a:latin typeface="Georgia"/>
                <a:cs typeface="Georgia"/>
              </a:rPr>
              <a:t>on </a:t>
            </a:r>
            <a:r>
              <a:rPr sz="1200" spc="-30" dirty="0">
                <a:latin typeface="Georgia"/>
                <a:cs typeface="Georgia"/>
              </a:rPr>
              <a:t>easy </a:t>
            </a:r>
            <a:r>
              <a:rPr sz="1200" spc="-35" dirty="0">
                <a:latin typeface="Georgia"/>
                <a:cs typeface="Georgia"/>
              </a:rPr>
              <a:t>access, clearly, </a:t>
            </a:r>
            <a:r>
              <a:rPr sz="1200" spc="-50" dirty="0">
                <a:latin typeface="Georgia"/>
                <a:cs typeface="Georgia"/>
              </a:rPr>
              <a:t>convenience, </a:t>
            </a:r>
            <a:r>
              <a:rPr sz="1200" spc="-45" dirty="0">
                <a:latin typeface="Georgia"/>
                <a:cs typeface="Georgia"/>
              </a:rPr>
              <a:t>efficiency. </a:t>
            </a:r>
            <a:r>
              <a:rPr sz="1200" spc="-40" dirty="0">
                <a:latin typeface="Georgia"/>
                <a:cs typeface="Georgia"/>
              </a:rPr>
              <a:t>Fuctions are </a:t>
            </a:r>
            <a:r>
              <a:rPr sz="1200" spc="-50" dirty="0">
                <a:latin typeface="Georgia"/>
                <a:cs typeface="Georgia"/>
              </a:rPr>
              <a:t>surrounded our  </a:t>
            </a:r>
            <a:r>
              <a:rPr sz="1200" spc="-35" dirty="0">
                <a:latin typeface="Georgia"/>
                <a:cs typeface="Georgia"/>
              </a:rPr>
              <a:t>goals. </a:t>
            </a:r>
            <a:r>
              <a:rPr sz="1200" spc="-25" dirty="0">
                <a:latin typeface="Georgia"/>
                <a:cs typeface="Georgia"/>
              </a:rPr>
              <a:t>Mainly </a:t>
            </a:r>
            <a:r>
              <a:rPr sz="1200" spc="-35" dirty="0">
                <a:latin typeface="Georgia"/>
                <a:cs typeface="Georgia"/>
              </a:rPr>
              <a:t>function </a:t>
            </a:r>
            <a:r>
              <a:rPr sz="1200" spc="-25" dirty="0">
                <a:latin typeface="Georgia"/>
                <a:cs typeface="Georgia"/>
              </a:rPr>
              <a:t>lists </a:t>
            </a:r>
            <a:r>
              <a:rPr sz="1200" spc="-45" dirty="0">
                <a:latin typeface="Georgia"/>
                <a:cs typeface="Georgia"/>
              </a:rPr>
              <a:t>in </a:t>
            </a:r>
            <a:r>
              <a:rPr sz="1200" spc="-25" dirty="0">
                <a:latin typeface="Georgia"/>
                <a:cs typeface="Georgia"/>
              </a:rPr>
              <a:t>the</a:t>
            </a:r>
            <a:r>
              <a:rPr sz="1200" spc="135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following.</a:t>
            </a:r>
            <a:endParaRPr sz="1200">
              <a:latin typeface="Georgia"/>
              <a:cs typeface="Georgia"/>
            </a:endParaRPr>
          </a:p>
          <a:p>
            <a:pPr marL="384175" marR="6350" lvl="2" indent="-207010" algn="just">
              <a:lnSpc>
                <a:spcPct val="100000"/>
              </a:lnSpc>
              <a:spcBef>
                <a:spcPts val="1005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sz="1200" spc="-15" dirty="0">
                <a:latin typeface="Georgia"/>
                <a:cs typeface="Georgia"/>
              </a:rPr>
              <a:t>KanBan: </a:t>
            </a: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25" dirty="0">
                <a:latin typeface="Georgia"/>
                <a:cs typeface="Georgia"/>
              </a:rPr>
              <a:t>Kanban </a:t>
            </a:r>
            <a:r>
              <a:rPr sz="1200" spc="-35" dirty="0">
                <a:latin typeface="Georgia"/>
                <a:cs typeface="Georgia"/>
              </a:rPr>
              <a:t>board </a:t>
            </a:r>
            <a:r>
              <a:rPr sz="1200" spc="-50" dirty="0">
                <a:latin typeface="Georgia"/>
                <a:cs typeface="Georgia"/>
              </a:rPr>
              <a:t>which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40" dirty="0">
                <a:latin typeface="Georgia"/>
                <a:cs typeface="Georgia"/>
              </a:rPr>
              <a:t>similar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25" dirty="0">
                <a:latin typeface="Georgia"/>
                <a:cs typeface="Georgia"/>
              </a:rPr>
              <a:t>projects </a:t>
            </a:r>
            <a:r>
              <a:rPr sz="1200" spc="-35" dirty="0">
                <a:latin typeface="Georgia"/>
                <a:cs typeface="Georgia"/>
              </a:rPr>
              <a:t>board </a:t>
            </a:r>
            <a:r>
              <a:rPr sz="1200" spc="-45" dirty="0">
                <a:latin typeface="Georgia"/>
                <a:cs typeface="Georgia"/>
              </a:rPr>
              <a:t>in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5" dirty="0">
                <a:latin typeface="Georgia"/>
                <a:cs typeface="Georgia"/>
              </a:rPr>
              <a:t>Gitub. </a:t>
            </a:r>
            <a:r>
              <a:rPr sz="1200" spc="-55" dirty="0">
                <a:latin typeface="Georgia"/>
                <a:cs typeface="Georgia"/>
              </a:rPr>
              <a:t>In </a:t>
            </a:r>
            <a:r>
              <a:rPr sz="1200" spc="-25" dirty="0">
                <a:latin typeface="Georgia"/>
                <a:cs typeface="Georgia"/>
              </a:rPr>
              <a:t>the Kanban  </a:t>
            </a:r>
            <a:r>
              <a:rPr sz="1200" spc="-30" dirty="0">
                <a:latin typeface="Georgia"/>
                <a:cs typeface="Georgia"/>
              </a:rPr>
              <a:t>board, </a:t>
            </a:r>
            <a:r>
              <a:rPr sz="1200" spc="-35" dirty="0">
                <a:latin typeface="Georgia"/>
                <a:cs typeface="Georgia"/>
              </a:rPr>
              <a:t>there </a:t>
            </a:r>
            <a:r>
              <a:rPr sz="1200" spc="-40" dirty="0">
                <a:latin typeface="Georgia"/>
                <a:cs typeface="Georgia"/>
              </a:rPr>
              <a:t>are several </a:t>
            </a:r>
            <a:r>
              <a:rPr sz="1200" spc="-50" dirty="0">
                <a:latin typeface="Georgia"/>
                <a:cs typeface="Georgia"/>
              </a:rPr>
              <a:t>columns </a:t>
            </a:r>
            <a:r>
              <a:rPr sz="1200" spc="-45" dirty="0">
                <a:latin typeface="Georgia"/>
                <a:cs typeface="Georgia"/>
              </a:rPr>
              <a:t>represent different </a:t>
            </a:r>
            <a:r>
              <a:rPr sz="1200" spc="-25" dirty="0">
                <a:latin typeface="Georgia"/>
                <a:cs typeface="Georgia"/>
              </a:rPr>
              <a:t>stage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45" dirty="0">
                <a:latin typeface="Georgia"/>
                <a:cs typeface="Georgia"/>
              </a:rPr>
              <a:t>developement </a:t>
            </a:r>
            <a:r>
              <a:rPr sz="1200" spc="-40" dirty="0">
                <a:latin typeface="Georgia"/>
                <a:cs typeface="Georgia"/>
              </a:rPr>
              <a:t>process. </a:t>
            </a:r>
            <a:r>
              <a:rPr sz="1200" spc="-25" dirty="0">
                <a:latin typeface="Georgia"/>
                <a:cs typeface="Georgia"/>
              </a:rPr>
              <a:t>You  </a:t>
            </a:r>
            <a:r>
              <a:rPr sz="1200" spc="-35" dirty="0">
                <a:latin typeface="Georgia"/>
                <a:cs typeface="Georgia"/>
              </a:rPr>
              <a:t>can </a:t>
            </a:r>
            <a:r>
              <a:rPr sz="1200" spc="-40" dirty="0">
                <a:latin typeface="Georgia"/>
                <a:cs typeface="Georgia"/>
              </a:rPr>
              <a:t>customize your </a:t>
            </a:r>
            <a:r>
              <a:rPr sz="1200" spc="-70" dirty="0">
                <a:latin typeface="Georgia"/>
                <a:cs typeface="Georgia"/>
              </a:rPr>
              <a:t>own </a:t>
            </a:r>
            <a:r>
              <a:rPr sz="1200" spc="-25" dirty="0">
                <a:latin typeface="Georgia"/>
                <a:cs typeface="Georgia"/>
              </a:rPr>
              <a:t>stage. </a:t>
            </a:r>
            <a:r>
              <a:rPr sz="1200" spc="-15" dirty="0">
                <a:latin typeface="Georgia"/>
                <a:cs typeface="Georgia"/>
              </a:rPr>
              <a:t>Every </a:t>
            </a:r>
            <a:r>
              <a:rPr sz="1200" spc="-50" dirty="0">
                <a:latin typeface="Georgia"/>
                <a:cs typeface="Georgia"/>
              </a:rPr>
              <a:t>column </a:t>
            </a:r>
            <a:r>
              <a:rPr sz="1200" spc="-40" dirty="0">
                <a:latin typeface="Georgia"/>
                <a:cs typeface="Georgia"/>
              </a:rPr>
              <a:t>contains </a:t>
            </a:r>
            <a:r>
              <a:rPr sz="1200" spc="-50" dirty="0">
                <a:latin typeface="Georgia"/>
                <a:cs typeface="Georgia"/>
              </a:rPr>
              <a:t>issue </a:t>
            </a:r>
            <a:r>
              <a:rPr sz="1200" spc="-35" dirty="0">
                <a:latin typeface="Georgia"/>
                <a:cs typeface="Georgia"/>
              </a:rPr>
              <a:t>card imported </a:t>
            </a:r>
            <a:r>
              <a:rPr sz="1200" spc="-55" dirty="0">
                <a:latin typeface="Georgia"/>
                <a:cs typeface="Georgia"/>
              </a:rPr>
              <a:t>from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15" dirty="0">
                <a:latin typeface="Georgia"/>
                <a:cs typeface="Georgia"/>
              </a:rPr>
              <a:t>Github,  </a:t>
            </a:r>
            <a:r>
              <a:rPr sz="1200" spc="-40" dirty="0">
                <a:latin typeface="Georgia"/>
                <a:cs typeface="Georgia"/>
              </a:rPr>
              <a:t>and you </a:t>
            </a:r>
            <a:r>
              <a:rPr sz="1200" spc="-35" dirty="0">
                <a:latin typeface="Georgia"/>
                <a:cs typeface="Georgia"/>
              </a:rPr>
              <a:t>can </a:t>
            </a:r>
            <a:r>
              <a:rPr sz="1200" spc="-30" dirty="0">
                <a:latin typeface="Georgia"/>
                <a:cs typeface="Georgia"/>
              </a:rPr>
              <a:t>easily </a:t>
            </a:r>
            <a:r>
              <a:rPr sz="1200" spc="-40" dirty="0">
                <a:latin typeface="Georgia"/>
                <a:cs typeface="Georgia"/>
              </a:rPr>
              <a:t>drug them </a:t>
            </a:r>
            <a:r>
              <a:rPr sz="1200" spc="-55" dirty="0">
                <a:latin typeface="Georgia"/>
                <a:cs typeface="Georgia"/>
              </a:rPr>
              <a:t>among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45" dirty="0">
                <a:latin typeface="Georgia"/>
                <a:cs typeface="Georgia"/>
              </a:rPr>
              <a:t>columns. </a:t>
            </a:r>
            <a:r>
              <a:rPr sz="1200" spc="-40" dirty="0">
                <a:latin typeface="Georgia"/>
                <a:cs typeface="Georgia"/>
              </a:rPr>
              <a:t>If you drug </a:t>
            </a:r>
            <a:r>
              <a:rPr sz="1200" spc="5" dirty="0">
                <a:latin typeface="Georgia"/>
                <a:cs typeface="Georgia"/>
              </a:rPr>
              <a:t>it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50" dirty="0">
                <a:latin typeface="Georgia"/>
                <a:cs typeface="Georgia"/>
              </a:rPr>
              <a:t>Done </a:t>
            </a:r>
            <a:r>
              <a:rPr sz="1200" spc="-45" dirty="0">
                <a:latin typeface="Georgia"/>
                <a:cs typeface="Georgia"/>
              </a:rPr>
              <a:t>column. </a:t>
            </a:r>
            <a:r>
              <a:rPr sz="1200" spc="-5" dirty="0">
                <a:latin typeface="Georgia"/>
                <a:cs typeface="Georgia"/>
              </a:rPr>
              <a:t>The  </a:t>
            </a:r>
            <a:r>
              <a:rPr sz="1200" spc="-50" dirty="0">
                <a:latin typeface="Georgia"/>
                <a:cs typeface="Georgia"/>
              </a:rPr>
              <a:t>issue </a:t>
            </a:r>
            <a:r>
              <a:rPr sz="1200" spc="-45" dirty="0">
                <a:latin typeface="Georgia"/>
                <a:cs typeface="Georgia"/>
              </a:rPr>
              <a:t>in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15" dirty="0">
                <a:latin typeface="Georgia"/>
                <a:cs typeface="Georgia"/>
              </a:rPr>
              <a:t>Github </a:t>
            </a:r>
            <a:r>
              <a:rPr sz="1200" spc="-30" dirty="0">
                <a:latin typeface="Georgia"/>
                <a:cs typeface="Georgia"/>
              </a:rPr>
              <a:t>will be </a:t>
            </a:r>
            <a:r>
              <a:rPr sz="1200" spc="-20" dirty="0">
                <a:latin typeface="Georgia"/>
                <a:cs typeface="Georgia"/>
              </a:rPr>
              <a:t>automatically</a:t>
            </a:r>
            <a:r>
              <a:rPr sz="1200" spc="140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closed.</a:t>
            </a:r>
            <a:endParaRPr sz="1200">
              <a:latin typeface="Georgia"/>
              <a:cs typeface="Georgia"/>
            </a:endParaRPr>
          </a:p>
          <a:p>
            <a:pPr marL="384175" marR="7620" lvl="2" indent="-207010" algn="just">
              <a:lnSpc>
                <a:spcPct val="100000"/>
              </a:lnSpc>
              <a:spcBef>
                <a:spcPts val="1019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sz="1200" dirty="0">
                <a:latin typeface="Georgia"/>
                <a:cs typeface="Georgia"/>
              </a:rPr>
              <a:t>Chart </a:t>
            </a:r>
            <a:r>
              <a:rPr sz="1200" spc="-60" dirty="0">
                <a:latin typeface="Georgia"/>
                <a:cs typeface="Georgia"/>
              </a:rPr>
              <a:t>- </a:t>
            </a:r>
            <a:r>
              <a:rPr sz="1200" spc="-5" dirty="0">
                <a:latin typeface="Georgia"/>
                <a:cs typeface="Georgia"/>
              </a:rPr>
              <a:t>Project </a:t>
            </a:r>
            <a:r>
              <a:rPr sz="1200" spc="-15" dirty="0">
                <a:latin typeface="Georgia"/>
                <a:cs typeface="Georgia"/>
              </a:rPr>
              <a:t>Analytics: </a:t>
            </a:r>
            <a:r>
              <a:rPr sz="1200" spc="-10" dirty="0">
                <a:latin typeface="Georgia"/>
                <a:cs typeface="Georgia"/>
              </a:rPr>
              <a:t>GitGroup </a:t>
            </a:r>
            <a:r>
              <a:rPr sz="1200" spc="-55" dirty="0">
                <a:latin typeface="Georgia"/>
                <a:cs typeface="Georgia"/>
              </a:rPr>
              <a:t>offers </a:t>
            </a:r>
            <a:r>
              <a:rPr sz="1200" spc="-25" dirty="0">
                <a:latin typeface="Georgia"/>
                <a:cs typeface="Georgia"/>
              </a:rPr>
              <a:t>a variety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15" dirty="0">
                <a:latin typeface="Georgia"/>
                <a:cs typeface="Georgia"/>
              </a:rPr>
              <a:t>Agile </a:t>
            </a:r>
            <a:r>
              <a:rPr sz="1200" spc="-35" dirty="0">
                <a:latin typeface="Georgia"/>
                <a:cs typeface="Georgia"/>
              </a:rPr>
              <a:t>charts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20" dirty="0">
                <a:latin typeface="Georgia"/>
                <a:cs typeface="Georgia"/>
              </a:rPr>
              <a:t>analytics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45" dirty="0">
                <a:latin typeface="Georgia"/>
                <a:cs typeface="Georgia"/>
              </a:rPr>
              <a:t>help  </a:t>
            </a:r>
            <a:r>
              <a:rPr sz="1200" spc="-40" dirty="0">
                <a:latin typeface="Georgia"/>
                <a:cs typeface="Georgia"/>
              </a:rPr>
              <a:t>you </a:t>
            </a:r>
            <a:r>
              <a:rPr sz="1200" spc="-55" dirty="0">
                <a:latin typeface="Georgia"/>
                <a:cs typeface="Georgia"/>
              </a:rPr>
              <a:t>keep </a:t>
            </a:r>
            <a:r>
              <a:rPr sz="1200" spc="-25" dirty="0">
                <a:latin typeface="Georgia"/>
                <a:cs typeface="Georgia"/>
              </a:rPr>
              <a:t>track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65" dirty="0">
                <a:latin typeface="Georgia"/>
                <a:cs typeface="Georgia"/>
              </a:rPr>
              <a:t>how </a:t>
            </a:r>
            <a:r>
              <a:rPr sz="1200" spc="-40" dirty="0">
                <a:latin typeface="Georgia"/>
                <a:cs typeface="Georgia"/>
              </a:rPr>
              <a:t>your </a:t>
            </a:r>
            <a:r>
              <a:rPr sz="1200" spc="-35" dirty="0">
                <a:latin typeface="Georgia"/>
                <a:cs typeface="Georgia"/>
              </a:rPr>
              <a:t>team </a:t>
            </a:r>
            <a:r>
              <a:rPr sz="1200" spc="-45" dirty="0">
                <a:latin typeface="Georgia"/>
                <a:cs typeface="Georgia"/>
              </a:rPr>
              <a:t>is</a:t>
            </a:r>
            <a:r>
              <a:rPr sz="1200" spc="165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doing.</a:t>
            </a:r>
            <a:endParaRPr sz="1200">
              <a:latin typeface="Georgia"/>
              <a:cs typeface="Georgia"/>
            </a:endParaRPr>
          </a:p>
          <a:p>
            <a:pPr marL="384175" marR="5080" lvl="2" indent="-207010" algn="just">
              <a:lnSpc>
                <a:spcPct val="100000"/>
              </a:lnSpc>
              <a:spcBef>
                <a:spcPts val="1005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sz="1200" spc="-35" dirty="0">
                <a:latin typeface="Georgia"/>
                <a:cs typeface="Georgia"/>
              </a:rPr>
              <a:t>Online Meeting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10" dirty="0">
                <a:latin typeface="Georgia"/>
                <a:cs typeface="Georgia"/>
              </a:rPr>
              <a:t>Chatting: </a:t>
            </a:r>
            <a:r>
              <a:rPr sz="1200" spc="-35" dirty="0">
                <a:latin typeface="Georgia"/>
                <a:cs typeface="Georgia"/>
              </a:rPr>
              <a:t>Online </a:t>
            </a:r>
            <a:r>
              <a:rPr sz="1200" spc="-40" dirty="0">
                <a:latin typeface="Georgia"/>
                <a:cs typeface="Georgia"/>
              </a:rPr>
              <a:t>meeting </a:t>
            </a:r>
            <a:r>
              <a:rPr sz="1200" spc="-45" dirty="0">
                <a:latin typeface="Georgia"/>
                <a:cs typeface="Georgia"/>
              </a:rPr>
              <a:t>group </a:t>
            </a:r>
            <a:r>
              <a:rPr sz="1200" spc="-20" dirty="0">
                <a:latin typeface="Georgia"/>
                <a:cs typeface="Georgia"/>
              </a:rPr>
              <a:t>chat. </a:t>
            </a:r>
            <a:r>
              <a:rPr sz="1200" spc="-35" dirty="0">
                <a:latin typeface="Georgia"/>
                <a:cs typeface="Georgia"/>
              </a:rPr>
              <a:t>Record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45" dirty="0">
                <a:latin typeface="Georgia"/>
                <a:cs typeface="Georgia"/>
              </a:rPr>
              <a:t>conference. </a:t>
            </a:r>
            <a:r>
              <a:rPr sz="1200" spc="-50" dirty="0">
                <a:latin typeface="Georgia"/>
                <a:cs typeface="Georgia"/>
              </a:rPr>
              <a:t>Make  conference </a:t>
            </a:r>
            <a:r>
              <a:rPr sz="1200" spc="-45" dirty="0">
                <a:latin typeface="Georgia"/>
                <a:cs typeface="Georgia"/>
              </a:rPr>
              <a:t>scheduling </a:t>
            </a:r>
            <a:r>
              <a:rPr sz="1200" spc="-55" dirty="0">
                <a:latin typeface="Georgia"/>
                <a:cs typeface="Georgia"/>
              </a:rPr>
              <a:t>form </a:t>
            </a:r>
            <a:r>
              <a:rPr sz="1200" spc="-40" dirty="0">
                <a:latin typeface="Georgia"/>
                <a:cs typeface="Georgia"/>
              </a:rPr>
              <a:t>and alarming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50" dirty="0">
                <a:latin typeface="Georgia"/>
                <a:cs typeface="Georgia"/>
              </a:rPr>
              <a:t>coming </a:t>
            </a:r>
            <a:r>
              <a:rPr sz="1200" spc="-35" dirty="0">
                <a:latin typeface="Georgia"/>
                <a:cs typeface="Georgia"/>
              </a:rPr>
              <a:t>meeting. </a:t>
            </a:r>
            <a:r>
              <a:rPr sz="1200" spc="-10" dirty="0">
                <a:latin typeface="Georgia"/>
                <a:cs typeface="Georgia"/>
              </a:rPr>
              <a:t>GitGroup </a:t>
            </a:r>
            <a:r>
              <a:rPr sz="1200" spc="-55" dirty="0">
                <a:latin typeface="Georgia"/>
                <a:cs typeface="Georgia"/>
              </a:rPr>
              <a:t>offers </a:t>
            </a:r>
            <a:r>
              <a:rPr sz="1200" spc="-25" dirty="0">
                <a:latin typeface="Georgia"/>
                <a:cs typeface="Georgia"/>
              </a:rPr>
              <a:t>chat </a:t>
            </a:r>
            <a:r>
              <a:rPr sz="1200" spc="-55" dirty="0">
                <a:latin typeface="Georgia"/>
                <a:cs typeface="Georgia"/>
              </a:rPr>
              <a:t>room  </a:t>
            </a:r>
            <a:r>
              <a:rPr sz="1200" spc="-45" dirty="0">
                <a:latin typeface="Georgia"/>
                <a:cs typeface="Georgia"/>
              </a:rPr>
              <a:t>for </a:t>
            </a:r>
            <a:r>
              <a:rPr sz="1200" spc="-55" dirty="0">
                <a:latin typeface="Georgia"/>
                <a:cs typeface="Georgia"/>
              </a:rPr>
              <a:t>users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45" dirty="0">
                <a:latin typeface="Georgia"/>
                <a:cs typeface="Georgia"/>
              </a:rPr>
              <a:t>communication. </a:t>
            </a:r>
            <a:r>
              <a:rPr sz="1200" spc="-25" dirty="0">
                <a:latin typeface="Georgia"/>
                <a:cs typeface="Georgia"/>
              </a:rPr>
              <a:t>There </a:t>
            </a:r>
            <a:r>
              <a:rPr sz="1200" spc="-40" dirty="0">
                <a:latin typeface="Georgia"/>
                <a:cs typeface="Georgia"/>
              </a:rPr>
              <a:t>are </a:t>
            </a:r>
            <a:r>
              <a:rPr sz="1200" spc="-45" dirty="0">
                <a:latin typeface="Georgia"/>
                <a:cs typeface="Georgia"/>
              </a:rPr>
              <a:t>two </a:t>
            </a:r>
            <a:r>
              <a:rPr sz="1200" spc="-20" dirty="0">
                <a:latin typeface="Georgia"/>
                <a:cs typeface="Georgia"/>
              </a:rPr>
              <a:t>types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20" dirty="0">
                <a:latin typeface="Georgia"/>
                <a:cs typeface="Georgia"/>
              </a:rPr>
              <a:t>chat. </a:t>
            </a:r>
            <a:r>
              <a:rPr sz="1200" spc="-35" dirty="0">
                <a:latin typeface="Georgia"/>
                <a:cs typeface="Georgia"/>
              </a:rPr>
              <a:t>One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30" dirty="0">
                <a:latin typeface="Georgia"/>
                <a:cs typeface="Georgia"/>
              </a:rPr>
              <a:t>global </a:t>
            </a:r>
            <a:r>
              <a:rPr sz="1200" spc="-25" dirty="0">
                <a:latin typeface="Georgia"/>
                <a:cs typeface="Georgia"/>
              </a:rPr>
              <a:t>chat </a:t>
            </a:r>
            <a:r>
              <a:rPr sz="1200" spc="-50" dirty="0">
                <a:latin typeface="Georgia"/>
                <a:cs typeface="Georgia"/>
              </a:rPr>
              <a:t>which </a:t>
            </a:r>
            <a:r>
              <a:rPr sz="1200" spc="-45" dirty="0">
                <a:latin typeface="Georgia"/>
                <a:cs typeface="Georgia"/>
              </a:rPr>
              <a:t>is</a:t>
            </a:r>
            <a:r>
              <a:rPr sz="1200" spc="50" dirty="0">
                <a:latin typeface="Georgia"/>
                <a:cs typeface="Georgia"/>
              </a:rPr>
              <a:t> </a:t>
            </a:r>
            <a:r>
              <a:rPr sz="1200" spc="-50" dirty="0">
                <a:latin typeface="Georgia"/>
                <a:cs typeface="Georgia"/>
              </a:rPr>
              <a:t>used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7380" y="60513"/>
            <a:ext cx="220345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i="1" spc="-45" dirty="0">
                <a:latin typeface="Georgia"/>
                <a:cs typeface="Georgia"/>
              </a:rPr>
              <a:t>2.3. </a:t>
            </a:r>
            <a:r>
              <a:rPr sz="1200" i="1" spc="-10" dirty="0">
                <a:latin typeface="Georgia"/>
                <a:cs typeface="Georgia"/>
              </a:rPr>
              <a:t>USER </a:t>
            </a:r>
            <a:r>
              <a:rPr sz="1200" i="1" spc="25" dirty="0">
                <a:latin typeface="Georgia"/>
                <a:cs typeface="Georgia"/>
              </a:rPr>
              <a:t>CHARACTERISTIC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9357" y="60513"/>
            <a:ext cx="289306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i="1" spc="35" dirty="0">
                <a:latin typeface="Georgia"/>
                <a:cs typeface="Georgia"/>
              </a:rPr>
              <a:t>CHAPTER </a:t>
            </a:r>
            <a:r>
              <a:rPr sz="1200" i="1" spc="-45" dirty="0">
                <a:latin typeface="Georgia"/>
                <a:cs typeface="Georgia"/>
              </a:rPr>
              <a:t>2. </a:t>
            </a:r>
            <a:r>
              <a:rPr sz="1200" i="1" spc="25" dirty="0">
                <a:latin typeface="Georgia"/>
                <a:cs typeface="Georgia"/>
              </a:rPr>
              <a:t>OVERALL</a:t>
            </a:r>
            <a:r>
              <a:rPr sz="1200" i="1" spc="50" dirty="0">
                <a:latin typeface="Georgia"/>
                <a:cs typeface="Georgia"/>
              </a:rPr>
              <a:t> </a:t>
            </a:r>
            <a:r>
              <a:rPr sz="1200" i="1" spc="10" dirty="0">
                <a:latin typeface="Georgia"/>
                <a:cs typeface="Georgia"/>
              </a:rPr>
              <a:t>DESCRIPTION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0080" y="282613"/>
            <a:ext cx="6280150" cy="0"/>
          </a:xfrm>
          <a:custGeom>
            <a:avLst/>
            <a:gdLst/>
            <a:ahLst/>
            <a:cxnLst/>
            <a:rect l="l" t="t" r="r" b="b"/>
            <a:pathLst>
              <a:path w="6280150">
                <a:moveTo>
                  <a:pt x="0" y="0"/>
                </a:moveTo>
                <a:lnTo>
                  <a:pt x="6279845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27380" y="627377"/>
            <a:ext cx="6305550" cy="8401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4175" marR="5080">
              <a:lnSpc>
                <a:spcPct val="100000"/>
              </a:lnSpc>
              <a:spcBef>
                <a:spcPts val="95"/>
              </a:spcBef>
            </a:pP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45" dirty="0">
                <a:latin typeface="Georgia"/>
                <a:cs typeface="Georgia"/>
              </a:rPr>
              <a:t>communicate friends </a:t>
            </a:r>
            <a:r>
              <a:rPr sz="1200" spc="-30" dirty="0">
                <a:latin typeface="Georgia"/>
                <a:cs typeface="Georgia"/>
              </a:rPr>
              <a:t>directly. </a:t>
            </a:r>
            <a:r>
              <a:rPr sz="1200" spc="-25" dirty="0">
                <a:latin typeface="Georgia"/>
                <a:cs typeface="Georgia"/>
              </a:rPr>
              <a:t>Another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40" dirty="0">
                <a:latin typeface="Georgia"/>
                <a:cs typeface="Georgia"/>
              </a:rPr>
              <a:t>in-team </a:t>
            </a:r>
            <a:r>
              <a:rPr sz="1200" spc="-25" dirty="0">
                <a:latin typeface="Georgia"/>
                <a:cs typeface="Georgia"/>
              </a:rPr>
              <a:t>chat </a:t>
            </a:r>
            <a:r>
              <a:rPr sz="1200" spc="-50" dirty="0">
                <a:latin typeface="Georgia"/>
                <a:cs typeface="Georgia"/>
              </a:rPr>
              <a:t>which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50" dirty="0">
                <a:latin typeface="Georgia"/>
                <a:cs typeface="Georgia"/>
              </a:rPr>
              <a:t>used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45" dirty="0">
                <a:latin typeface="Georgia"/>
                <a:cs typeface="Georgia"/>
              </a:rPr>
              <a:t>communicate  </a:t>
            </a:r>
            <a:r>
              <a:rPr sz="1200" spc="-55" dirty="0">
                <a:latin typeface="Georgia"/>
                <a:cs typeface="Georgia"/>
              </a:rPr>
              <a:t>among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35" dirty="0">
                <a:latin typeface="Georgia"/>
                <a:cs typeface="Georgia"/>
              </a:rPr>
              <a:t>team </a:t>
            </a:r>
            <a:r>
              <a:rPr sz="1200" spc="-55" dirty="0">
                <a:latin typeface="Georgia"/>
                <a:cs typeface="Georgia"/>
              </a:rPr>
              <a:t>members. </a:t>
            </a:r>
            <a:r>
              <a:rPr sz="1200" spc="-45" dirty="0">
                <a:latin typeface="Georgia"/>
                <a:cs typeface="Georgia"/>
              </a:rPr>
              <a:t>for</a:t>
            </a:r>
            <a:r>
              <a:rPr sz="1200" spc="75" dirty="0">
                <a:latin typeface="Georgia"/>
                <a:cs typeface="Georgia"/>
              </a:rPr>
              <a:t> </a:t>
            </a:r>
            <a:r>
              <a:rPr sz="1200" spc="-30" dirty="0">
                <a:latin typeface="Georgia"/>
                <a:cs typeface="Georgia"/>
              </a:rPr>
              <a:t>you.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50">
              <a:latin typeface="Times New Roman"/>
              <a:cs typeface="Times New Roman"/>
            </a:endParaRPr>
          </a:p>
          <a:p>
            <a:pPr marL="572770" lvl="1" indent="-560070">
              <a:lnSpc>
                <a:spcPct val="100000"/>
              </a:lnSpc>
              <a:buFont typeface="Georgia"/>
              <a:buAutoNum type="arabicPeriod" startAt="3"/>
              <a:tabLst>
                <a:tab pos="572770" algn="l"/>
                <a:tab pos="573405" algn="l"/>
              </a:tabLst>
            </a:pPr>
            <a:r>
              <a:rPr sz="1700" b="1" spc="-60" dirty="0">
                <a:latin typeface="Georgia"/>
                <a:cs typeface="Georgia"/>
              </a:rPr>
              <a:t>User</a:t>
            </a:r>
            <a:r>
              <a:rPr sz="1700" b="1" spc="210" dirty="0">
                <a:latin typeface="Georgia"/>
                <a:cs typeface="Georgia"/>
              </a:rPr>
              <a:t> </a:t>
            </a:r>
            <a:r>
              <a:rPr sz="1700" b="1" spc="-35" dirty="0">
                <a:latin typeface="Georgia"/>
                <a:cs typeface="Georgia"/>
              </a:rPr>
              <a:t>Characteristic</a:t>
            </a:r>
            <a:endParaRPr sz="1700">
              <a:latin typeface="Georgia"/>
              <a:cs typeface="Georgia"/>
            </a:endParaRPr>
          </a:p>
          <a:p>
            <a:pPr marL="12700" marR="6350" algn="just">
              <a:lnSpc>
                <a:spcPct val="100000"/>
              </a:lnSpc>
              <a:spcBef>
                <a:spcPts val="1090"/>
              </a:spcBef>
            </a:pPr>
            <a:r>
              <a:rPr sz="1200" spc="-10" dirty="0">
                <a:latin typeface="Georgia"/>
                <a:cs typeface="Georgia"/>
              </a:rPr>
              <a:t>First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15" dirty="0">
                <a:latin typeface="Georgia"/>
                <a:cs typeface="Georgia"/>
              </a:rPr>
              <a:t>all, </a:t>
            </a:r>
            <a:r>
              <a:rPr sz="1200" spc="-30" dirty="0">
                <a:latin typeface="Georgia"/>
                <a:cs typeface="Georgia"/>
              </a:rPr>
              <a:t>every </a:t>
            </a:r>
            <a:r>
              <a:rPr sz="1200" spc="-55" dirty="0">
                <a:latin typeface="Georgia"/>
                <a:cs typeface="Georgia"/>
              </a:rPr>
              <a:t>use </a:t>
            </a:r>
            <a:r>
              <a:rPr sz="1200" spc="-35" dirty="0">
                <a:latin typeface="Georgia"/>
                <a:cs typeface="Georgia"/>
              </a:rPr>
              <a:t>can </a:t>
            </a:r>
            <a:r>
              <a:rPr sz="1200" spc="-30" dirty="0">
                <a:latin typeface="Georgia"/>
                <a:cs typeface="Georgia"/>
              </a:rPr>
              <a:t>create their </a:t>
            </a:r>
            <a:r>
              <a:rPr sz="1200" spc="-70" dirty="0">
                <a:latin typeface="Georgia"/>
                <a:cs typeface="Georgia"/>
              </a:rPr>
              <a:t>own </a:t>
            </a:r>
            <a:r>
              <a:rPr sz="1200" spc="-20" dirty="0">
                <a:latin typeface="Georgia"/>
                <a:cs typeface="Georgia"/>
              </a:rPr>
              <a:t>projects. </a:t>
            </a:r>
            <a:r>
              <a:rPr sz="1200" spc="-40" dirty="0">
                <a:latin typeface="Georgia"/>
                <a:cs typeface="Georgia"/>
              </a:rPr>
              <a:t>If </a:t>
            </a:r>
            <a:r>
              <a:rPr sz="1200" spc="-15" dirty="0">
                <a:latin typeface="Georgia"/>
                <a:cs typeface="Georgia"/>
              </a:rPr>
              <a:t>they </a:t>
            </a:r>
            <a:r>
              <a:rPr sz="1200" spc="-40" dirty="0">
                <a:latin typeface="Georgia"/>
                <a:cs typeface="Georgia"/>
              </a:rPr>
              <a:t>are </a:t>
            </a:r>
            <a:r>
              <a:rPr sz="1200" spc="-45" dirty="0">
                <a:latin typeface="Georgia"/>
                <a:cs typeface="Georgia"/>
              </a:rPr>
              <a:t>in </a:t>
            </a:r>
            <a:r>
              <a:rPr sz="1200" spc="-30" dirty="0">
                <a:latin typeface="Georgia"/>
                <a:cs typeface="Georgia"/>
              </a:rPr>
              <a:t>their </a:t>
            </a:r>
            <a:r>
              <a:rPr sz="1200" spc="-70" dirty="0">
                <a:latin typeface="Georgia"/>
                <a:cs typeface="Georgia"/>
              </a:rPr>
              <a:t>own </a:t>
            </a:r>
            <a:r>
              <a:rPr sz="1200" spc="-20" dirty="0">
                <a:latin typeface="Georgia"/>
                <a:cs typeface="Georgia"/>
              </a:rPr>
              <a:t>projects, </a:t>
            </a:r>
            <a:r>
              <a:rPr sz="1200" spc="-15" dirty="0">
                <a:latin typeface="Georgia"/>
                <a:cs typeface="Georgia"/>
              </a:rPr>
              <a:t>they  </a:t>
            </a:r>
            <a:r>
              <a:rPr sz="1200" spc="-40" dirty="0">
                <a:latin typeface="Georgia"/>
                <a:cs typeface="Georgia"/>
              </a:rPr>
              <a:t>are </a:t>
            </a:r>
            <a:r>
              <a:rPr sz="1200" spc="-55" dirty="0">
                <a:latin typeface="Georgia"/>
                <a:cs typeface="Georgia"/>
              </a:rPr>
              <a:t>owners, </a:t>
            </a:r>
            <a:r>
              <a:rPr sz="1200" spc="-50" dirty="0">
                <a:latin typeface="Georgia"/>
                <a:cs typeface="Georgia"/>
              </a:rPr>
              <a:t>verse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20" dirty="0">
                <a:latin typeface="Georgia"/>
                <a:cs typeface="Georgia"/>
              </a:rPr>
              <a:t>vice, </a:t>
            </a:r>
            <a:r>
              <a:rPr sz="1200" spc="-15" dirty="0">
                <a:latin typeface="Georgia"/>
                <a:cs typeface="Georgia"/>
              </a:rPr>
              <a:t>they </a:t>
            </a:r>
            <a:r>
              <a:rPr sz="1200" spc="-40" dirty="0">
                <a:latin typeface="Georgia"/>
                <a:cs typeface="Georgia"/>
              </a:rPr>
              <a:t>are </a:t>
            </a:r>
            <a:r>
              <a:rPr sz="1200" spc="-25" dirty="0">
                <a:latin typeface="Georgia"/>
                <a:cs typeface="Georgia"/>
              </a:rPr>
              <a:t>collaborator. </a:t>
            </a:r>
            <a:r>
              <a:rPr sz="1200" spc="-30" dirty="0">
                <a:latin typeface="Georgia"/>
                <a:cs typeface="Georgia"/>
              </a:rPr>
              <a:t>Therefore, </a:t>
            </a:r>
            <a:r>
              <a:rPr sz="1200" spc="-65" dirty="0">
                <a:latin typeface="Georgia"/>
                <a:cs typeface="Georgia"/>
              </a:rPr>
              <a:t>one </a:t>
            </a:r>
            <a:r>
              <a:rPr sz="1200" spc="-50" dirty="0">
                <a:latin typeface="Georgia"/>
                <a:cs typeface="Georgia"/>
              </a:rPr>
              <a:t>user </a:t>
            </a:r>
            <a:r>
              <a:rPr sz="1200" spc="-35" dirty="0">
                <a:latin typeface="Georgia"/>
                <a:cs typeface="Georgia"/>
              </a:rPr>
              <a:t>can </a:t>
            </a:r>
            <a:r>
              <a:rPr sz="1200" spc="-30" dirty="0">
                <a:latin typeface="Georgia"/>
                <a:cs typeface="Georgia"/>
              </a:rPr>
              <a:t>be </a:t>
            </a:r>
            <a:r>
              <a:rPr sz="1200" spc="-20" dirty="0">
                <a:latin typeface="Georgia"/>
                <a:cs typeface="Georgia"/>
              </a:rPr>
              <a:t>both </a:t>
            </a:r>
            <a:r>
              <a:rPr sz="1200" spc="-60" dirty="0">
                <a:latin typeface="Georgia"/>
                <a:cs typeface="Georgia"/>
              </a:rPr>
              <a:t>owner </a:t>
            </a:r>
            <a:r>
              <a:rPr sz="1200" spc="-40" dirty="0">
                <a:latin typeface="Georgia"/>
                <a:cs typeface="Georgia"/>
              </a:rPr>
              <a:t>and  </a:t>
            </a:r>
            <a:r>
              <a:rPr sz="1200" spc="-30" dirty="0">
                <a:latin typeface="Georgia"/>
                <a:cs typeface="Georgia"/>
              </a:rPr>
              <a:t>collaborator </a:t>
            </a:r>
            <a:r>
              <a:rPr sz="1200" spc="-40" dirty="0">
                <a:latin typeface="Georgia"/>
                <a:cs typeface="Georgia"/>
              </a:rPr>
              <a:t>according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20" dirty="0">
                <a:latin typeface="Georgia"/>
                <a:cs typeface="Georgia"/>
              </a:rPr>
              <a:t>project </a:t>
            </a:r>
            <a:r>
              <a:rPr sz="1200" spc="-15" dirty="0">
                <a:latin typeface="Georgia"/>
                <a:cs typeface="Georgia"/>
              </a:rPr>
              <a:t>they </a:t>
            </a:r>
            <a:r>
              <a:rPr sz="1200" spc="-40" dirty="0">
                <a:latin typeface="Georgia"/>
                <a:cs typeface="Georgia"/>
              </a:rPr>
              <a:t>are</a:t>
            </a:r>
            <a:r>
              <a:rPr sz="1200" spc="-15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managing.</a:t>
            </a:r>
            <a:endParaRPr sz="1200">
              <a:latin typeface="Georgia"/>
              <a:cs typeface="Georgia"/>
            </a:endParaRPr>
          </a:p>
          <a:p>
            <a:pPr marL="12700" marR="6350" algn="just">
              <a:lnSpc>
                <a:spcPct val="100000"/>
              </a:lnSpc>
              <a:spcBef>
                <a:spcPts val="10"/>
              </a:spcBef>
            </a:pPr>
            <a:r>
              <a:rPr sz="1200" spc="-5" dirty="0">
                <a:latin typeface="Georgia"/>
                <a:cs typeface="Georgia"/>
              </a:rPr>
              <a:t>After </a:t>
            </a:r>
            <a:r>
              <a:rPr sz="1200" spc="-45" dirty="0">
                <a:latin typeface="Georgia"/>
                <a:cs typeface="Georgia"/>
              </a:rPr>
              <a:t>entering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15" dirty="0">
                <a:latin typeface="Georgia"/>
                <a:cs typeface="Georgia"/>
              </a:rPr>
              <a:t>project, </a:t>
            </a:r>
            <a:r>
              <a:rPr sz="1200" spc="-10" dirty="0">
                <a:latin typeface="Georgia"/>
                <a:cs typeface="Georgia"/>
              </a:rPr>
              <a:t>GitGroup </a:t>
            </a:r>
            <a:r>
              <a:rPr sz="1200" spc="-30" dirty="0">
                <a:latin typeface="Georgia"/>
                <a:cs typeface="Georgia"/>
              </a:rPr>
              <a:t>will </a:t>
            </a:r>
            <a:r>
              <a:rPr sz="1200" spc="-40" dirty="0">
                <a:latin typeface="Georgia"/>
                <a:cs typeface="Georgia"/>
              </a:rPr>
              <a:t>consist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90" dirty="0">
                <a:latin typeface="Georgia"/>
                <a:cs typeface="Georgia"/>
              </a:rPr>
              <a:t>2 </a:t>
            </a:r>
            <a:r>
              <a:rPr sz="1200" spc="-50" dirty="0">
                <a:latin typeface="Georgia"/>
                <a:cs typeface="Georgia"/>
              </a:rPr>
              <a:t>user flows, </a:t>
            </a:r>
            <a:r>
              <a:rPr sz="1200" spc="-65" dirty="0">
                <a:latin typeface="Georgia"/>
                <a:cs typeface="Georgia"/>
              </a:rPr>
              <a:t>one </a:t>
            </a:r>
            <a:r>
              <a:rPr sz="1200" spc="-45" dirty="0">
                <a:latin typeface="Georgia"/>
                <a:cs typeface="Georgia"/>
              </a:rPr>
              <a:t>for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60" dirty="0">
                <a:latin typeface="Georgia"/>
                <a:cs typeface="Georgia"/>
              </a:rPr>
              <a:t>owner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15" dirty="0">
                <a:latin typeface="Georgia"/>
                <a:cs typeface="Georgia"/>
              </a:rPr>
              <a:t>project, </a:t>
            </a:r>
            <a:r>
              <a:rPr sz="1200" spc="-40" dirty="0">
                <a:latin typeface="Georgia"/>
                <a:cs typeface="Georgia"/>
              </a:rPr>
              <a:t>and 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35" dirty="0">
                <a:latin typeface="Georgia"/>
                <a:cs typeface="Georgia"/>
              </a:rPr>
              <a:t>other </a:t>
            </a:r>
            <a:r>
              <a:rPr sz="1200" spc="-45" dirty="0">
                <a:latin typeface="Georgia"/>
                <a:cs typeface="Georgia"/>
              </a:rPr>
              <a:t>for </a:t>
            </a:r>
            <a:r>
              <a:rPr sz="1200" spc="-25" dirty="0">
                <a:latin typeface="Georgia"/>
                <a:cs typeface="Georgia"/>
              </a:rPr>
              <a:t>the collaborator. </a:t>
            </a:r>
            <a:r>
              <a:rPr sz="1200" spc="70" dirty="0">
                <a:latin typeface="Georgia"/>
                <a:cs typeface="Georgia"/>
              </a:rPr>
              <a:t>A </a:t>
            </a:r>
            <a:r>
              <a:rPr sz="1200" spc="-40" dirty="0">
                <a:latin typeface="Georgia"/>
                <a:cs typeface="Georgia"/>
              </a:rPr>
              <a:t>high-level </a:t>
            </a:r>
            <a:r>
              <a:rPr sz="1200" spc="-45" dirty="0">
                <a:latin typeface="Georgia"/>
                <a:cs typeface="Georgia"/>
              </a:rPr>
              <a:t>summary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45" dirty="0">
                <a:latin typeface="Georgia"/>
                <a:cs typeface="Georgia"/>
              </a:rPr>
              <a:t>most </a:t>
            </a:r>
            <a:r>
              <a:rPr sz="1200" spc="-30" dirty="0">
                <a:latin typeface="Georgia"/>
                <a:cs typeface="Georgia"/>
              </a:rPr>
              <a:t>important </a:t>
            </a:r>
            <a:r>
              <a:rPr sz="1200" spc="-35" dirty="0">
                <a:latin typeface="Georgia"/>
                <a:cs typeface="Georgia"/>
              </a:rPr>
              <a:t>features </a:t>
            </a:r>
            <a:r>
              <a:rPr sz="1200" spc="-55" dirty="0">
                <a:latin typeface="Georgia"/>
                <a:cs typeface="Georgia"/>
              </a:rPr>
              <a:t>offered </a:t>
            </a:r>
            <a:r>
              <a:rPr sz="1200" spc="-20" dirty="0">
                <a:latin typeface="Georgia"/>
                <a:cs typeface="Georgia"/>
              </a:rPr>
              <a:t>by 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35" dirty="0">
                <a:latin typeface="Georgia"/>
                <a:cs typeface="Georgia"/>
              </a:rPr>
              <a:t>system </a:t>
            </a:r>
            <a:r>
              <a:rPr sz="1200" spc="-20" dirty="0">
                <a:latin typeface="Georgia"/>
                <a:cs typeface="Georgia"/>
              </a:rPr>
              <a:t>with </a:t>
            </a:r>
            <a:r>
              <a:rPr sz="1200" spc="-30" dirty="0">
                <a:latin typeface="Georgia"/>
                <a:cs typeface="Georgia"/>
              </a:rPr>
              <a:t>respect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50" dirty="0">
                <a:latin typeface="Georgia"/>
                <a:cs typeface="Georgia"/>
              </a:rPr>
              <a:t>each of </a:t>
            </a:r>
            <a:r>
              <a:rPr sz="1200" spc="-40" dirty="0">
                <a:latin typeface="Georgia"/>
                <a:cs typeface="Georgia"/>
              </a:rPr>
              <a:t>these </a:t>
            </a:r>
            <a:r>
              <a:rPr sz="1200" spc="-55" dirty="0">
                <a:latin typeface="Georgia"/>
                <a:cs typeface="Georgia"/>
              </a:rPr>
              <a:t>users </a:t>
            </a:r>
            <a:r>
              <a:rPr sz="1200" spc="-40" dirty="0">
                <a:latin typeface="Georgia"/>
                <a:cs typeface="Georgia"/>
              </a:rPr>
              <a:t>are as</a:t>
            </a:r>
            <a:r>
              <a:rPr sz="1200" spc="-5" dirty="0">
                <a:latin typeface="Georgia"/>
                <a:cs typeface="Georgia"/>
              </a:rPr>
              <a:t> </a:t>
            </a:r>
            <a:r>
              <a:rPr sz="1200" spc="-45" dirty="0">
                <a:latin typeface="Georgia"/>
                <a:cs typeface="Georgia"/>
              </a:rPr>
              <a:t>follows,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550">
              <a:latin typeface="Times New Roman"/>
              <a:cs typeface="Times New Roman"/>
            </a:endParaRPr>
          </a:p>
          <a:p>
            <a:pPr marL="638810" lvl="2" indent="-626110" algn="just">
              <a:lnSpc>
                <a:spcPct val="100000"/>
              </a:lnSpc>
              <a:buFont typeface="Georgia"/>
              <a:buAutoNum type="arabicPeriod"/>
              <a:tabLst>
                <a:tab pos="639445" algn="l"/>
              </a:tabLst>
            </a:pPr>
            <a:r>
              <a:rPr sz="1400" b="1" spc="-75" dirty="0">
                <a:latin typeface="Georgia"/>
                <a:cs typeface="Georgia"/>
              </a:rPr>
              <a:t>For </a:t>
            </a:r>
            <a:r>
              <a:rPr sz="1400" b="1" spc="-5" dirty="0">
                <a:latin typeface="Georgia"/>
                <a:cs typeface="Georgia"/>
              </a:rPr>
              <a:t>Every</a:t>
            </a:r>
            <a:r>
              <a:rPr sz="1400" b="1" spc="150" dirty="0">
                <a:latin typeface="Georgia"/>
                <a:cs typeface="Georgia"/>
              </a:rPr>
              <a:t> </a:t>
            </a:r>
            <a:r>
              <a:rPr sz="1400" b="1" spc="-40" dirty="0">
                <a:latin typeface="Georgia"/>
                <a:cs typeface="Georgia"/>
              </a:rPr>
              <a:t>User</a:t>
            </a:r>
            <a:endParaRPr sz="1400">
              <a:latin typeface="Georgia"/>
              <a:cs typeface="Georgia"/>
            </a:endParaRPr>
          </a:p>
          <a:p>
            <a:pPr marL="384175" lvl="3" indent="-207010">
              <a:lnSpc>
                <a:spcPct val="100000"/>
              </a:lnSpc>
              <a:spcBef>
                <a:spcPts val="735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sz="1200" spc="-15" dirty="0">
                <a:latin typeface="Georgia"/>
                <a:cs typeface="Georgia"/>
              </a:rPr>
              <a:t>Every </a:t>
            </a:r>
            <a:r>
              <a:rPr sz="1200" spc="-50" dirty="0">
                <a:latin typeface="Georgia"/>
                <a:cs typeface="Georgia"/>
              </a:rPr>
              <a:t>user </a:t>
            </a:r>
            <a:r>
              <a:rPr sz="1200" spc="-35" dirty="0">
                <a:latin typeface="Georgia"/>
                <a:cs typeface="Georgia"/>
              </a:rPr>
              <a:t>can </a:t>
            </a:r>
            <a:r>
              <a:rPr sz="1200" spc="-30" dirty="0">
                <a:latin typeface="Georgia"/>
                <a:cs typeface="Georgia"/>
              </a:rPr>
              <a:t>create their </a:t>
            </a:r>
            <a:r>
              <a:rPr sz="1200" spc="-70" dirty="0">
                <a:latin typeface="Georgia"/>
                <a:cs typeface="Georgia"/>
              </a:rPr>
              <a:t>own</a:t>
            </a:r>
            <a:r>
              <a:rPr sz="1200" spc="40" dirty="0">
                <a:latin typeface="Georgia"/>
                <a:cs typeface="Georgia"/>
              </a:rPr>
              <a:t> </a:t>
            </a:r>
            <a:r>
              <a:rPr sz="1200" spc="-15" dirty="0">
                <a:latin typeface="Georgia"/>
                <a:cs typeface="Georgia"/>
              </a:rPr>
              <a:t>project.</a:t>
            </a:r>
            <a:endParaRPr sz="1200">
              <a:latin typeface="Georgia"/>
              <a:cs typeface="Georgia"/>
            </a:endParaRPr>
          </a:p>
          <a:p>
            <a:pPr marL="384175" lvl="3" indent="-207010">
              <a:lnSpc>
                <a:spcPct val="100000"/>
              </a:lnSpc>
              <a:spcBef>
                <a:spcPts val="1000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sz="1200" spc="-15" dirty="0">
                <a:latin typeface="Georgia"/>
                <a:cs typeface="Georgia"/>
              </a:rPr>
              <a:t>Every </a:t>
            </a:r>
            <a:r>
              <a:rPr sz="1200" spc="-50" dirty="0">
                <a:latin typeface="Georgia"/>
                <a:cs typeface="Georgia"/>
              </a:rPr>
              <a:t>user </a:t>
            </a:r>
            <a:r>
              <a:rPr sz="1200" spc="-35" dirty="0">
                <a:latin typeface="Georgia"/>
                <a:cs typeface="Georgia"/>
              </a:rPr>
              <a:t>can </a:t>
            </a:r>
            <a:r>
              <a:rPr sz="1200" spc="-55" dirty="0">
                <a:latin typeface="Georgia"/>
                <a:cs typeface="Georgia"/>
              </a:rPr>
              <a:t>use </a:t>
            </a:r>
            <a:r>
              <a:rPr sz="1200" spc="-30" dirty="0">
                <a:latin typeface="Georgia"/>
                <a:cs typeface="Georgia"/>
              </a:rPr>
              <a:t>global </a:t>
            </a:r>
            <a:r>
              <a:rPr sz="1200" spc="-25" dirty="0">
                <a:latin typeface="Georgia"/>
                <a:cs typeface="Georgia"/>
              </a:rPr>
              <a:t>chat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45" dirty="0">
                <a:latin typeface="Georgia"/>
                <a:cs typeface="Georgia"/>
              </a:rPr>
              <a:t>communicate </a:t>
            </a:r>
            <a:r>
              <a:rPr sz="1200" spc="-20" dirty="0">
                <a:latin typeface="Georgia"/>
                <a:cs typeface="Georgia"/>
              </a:rPr>
              <a:t>all </a:t>
            </a:r>
            <a:r>
              <a:rPr sz="1200" spc="-40" dirty="0">
                <a:latin typeface="Georgia"/>
                <a:cs typeface="Georgia"/>
              </a:rPr>
              <a:t>your </a:t>
            </a:r>
            <a:r>
              <a:rPr sz="1200" spc="-45" dirty="0">
                <a:latin typeface="Georgia"/>
                <a:cs typeface="Georgia"/>
              </a:rPr>
              <a:t>friends</a:t>
            </a:r>
            <a:r>
              <a:rPr sz="1200" spc="-40" dirty="0">
                <a:latin typeface="Georgia"/>
                <a:cs typeface="Georgia"/>
              </a:rPr>
              <a:t> </a:t>
            </a:r>
            <a:r>
              <a:rPr sz="1200" spc="-30" dirty="0">
                <a:latin typeface="Georgia"/>
                <a:cs typeface="Georgia"/>
              </a:rPr>
              <a:t>directly.</a:t>
            </a:r>
            <a:endParaRPr sz="1200">
              <a:latin typeface="Georgia"/>
              <a:cs typeface="Georgia"/>
            </a:endParaRPr>
          </a:p>
          <a:p>
            <a:pPr marL="384175" lvl="3" indent="-207010">
              <a:lnSpc>
                <a:spcPct val="100000"/>
              </a:lnSpc>
              <a:spcBef>
                <a:spcPts val="1005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sz="1200" spc="-15" dirty="0">
                <a:latin typeface="Georgia"/>
                <a:cs typeface="Georgia"/>
              </a:rPr>
              <a:t>Every </a:t>
            </a:r>
            <a:r>
              <a:rPr sz="1200" spc="-50" dirty="0">
                <a:latin typeface="Georgia"/>
                <a:cs typeface="Georgia"/>
              </a:rPr>
              <a:t>user </a:t>
            </a:r>
            <a:r>
              <a:rPr sz="1200" spc="-35" dirty="0">
                <a:latin typeface="Georgia"/>
                <a:cs typeface="Georgia"/>
              </a:rPr>
              <a:t>can </a:t>
            </a:r>
            <a:r>
              <a:rPr sz="1200" spc="-20" dirty="0">
                <a:latin typeface="Georgia"/>
                <a:cs typeface="Georgia"/>
              </a:rPr>
              <a:t>get </a:t>
            </a:r>
            <a:r>
              <a:rPr sz="1200" spc="-30" dirty="0">
                <a:latin typeface="Georgia"/>
                <a:cs typeface="Georgia"/>
              </a:rPr>
              <a:t>notification </a:t>
            </a:r>
            <a:r>
              <a:rPr sz="1200" spc="-55" dirty="0">
                <a:latin typeface="Georgia"/>
                <a:cs typeface="Georgia"/>
              </a:rPr>
              <a:t>from </a:t>
            </a:r>
            <a:r>
              <a:rPr sz="1200" spc="-35" dirty="0">
                <a:latin typeface="Georgia"/>
                <a:cs typeface="Georgia"/>
              </a:rPr>
              <a:t>system </a:t>
            </a:r>
            <a:r>
              <a:rPr sz="1200" spc="-50" dirty="0">
                <a:latin typeface="Georgia"/>
                <a:cs typeface="Georgia"/>
              </a:rPr>
              <a:t>or </a:t>
            </a:r>
            <a:r>
              <a:rPr sz="1200" spc="-35" dirty="0">
                <a:latin typeface="Georgia"/>
                <a:cs typeface="Georgia"/>
              </a:rPr>
              <a:t>other</a:t>
            </a:r>
            <a:r>
              <a:rPr sz="1200" spc="-40" dirty="0">
                <a:latin typeface="Georgia"/>
                <a:cs typeface="Georgia"/>
              </a:rPr>
              <a:t> </a:t>
            </a:r>
            <a:r>
              <a:rPr sz="1200" spc="-45" dirty="0">
                <a:latin typeface="Georgia"/>
                <a:cs typeface="Georgia"/>
              </a:rPr>
              <a:t>users.</a:t>
            </a:r>
            <a:endParaRPr sz="1200">
              <a:latin typeface="Georgia"/>
              <a:cs typeface="Georgia"/>
            </a:endParaRPr>
          </a:p>
          <a:p>
            <a:pPr marL="384175" lvl="3" indent="-207010">
              <a:lnSpc>
                <a:spcPct val="100000"/>
              </a:lnSpc>
              <a:spcBef>
                <a:spcPts val="1000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sz="1200" spc="-15" dirty="0">
                <a:latin typeface="Georgia"/>
                <a:cs typeface="Georgia"/>
              </a:rPr>
              <a:t>Every </a:t>
            </a:r>
            <a:r>
              <a:rPr sz="1200" spc="-50" dirty="0">
                <a:latin typeface="Georgia"/>
                <a:cs typeface="Georgia"/>
              </a:rPr>
              <a:t>user </a:t>
            </a:r>
            <a:r>
              <a:rPr sz="1200" spc="-35" dirty="0">
                <a:latin typeface="Georgia"/>
                <a:cs typeface="Georgia"/>
              </a:rPr>
              <a:t>can </a:t>
            </a:r>
            <a:r>
              <a:rPr sz="1200" spc="-30" dirty="0">
                <a:latin typeface="Georgia"/>
                <a:cs typeface="Georgia"/>
              </a:rPr>
              <a:t>view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25" dirty="0">
                <a:latin typeface="Georgia"/>
                <a:cs typeface="Georgia"/>
              </a:rPr>
              <a:t>edit </a:t>
            </a:r>
            <a:r>
              <a:rPr sz="1200" spc="-30" dirty="0">
                <a:latin typeface="Georgia"/>
                <a:cs typeface="Georgia"/>
              </a:rPr>
              <a:t>their </a:t>
            </a:r>
            <a:r>
              <a:rPr sz="1200" spc="-70" dirty="0">
                <a:latin typeface="Georgia"/>
                <a:cs typeface="Georgia"/>
              </a:rPr>
              <a:t>own </a:t>
            </a:r>
            <a:r>
              <a:rPr sz="1200" spc="-45" dirty="0">
                <a:latin typeface="Georgia"/>
                <a:cs typeface="Georgia"/>
              </a:rPr>
              <a:t>personal</a:t>
            </a:r>
            <a:r>
              <a:rPr sz="1200" spc="-15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profile.</a:t>
            </a:r>
            <a:endParaRPr sz="1200">
              <a:latin typeface="Georgia"/>
              <a:cs typeface="Georgia"/>
            </a:endParaRPr>
          </a:p>
          <a:p>
            <a:pPr lvl="3">
              <a:lnSpc>
                <a:spcPct val="100000"/>
              </a:lnSpc>
              <a:spcBef>
                <a:spcPts val="40"/>
              </a:spcBef>
              <a:buFont typeface="Georgia"/>
              <a:buAutoNum type="arabicPeriod"/>
            </a:pPr>
            <a:endParaRPr sz="1550">
              <a:latin typeface="Times New Roman"/>
              <a:cs typeface="Times New Roman"/>
            </a:endParaRPr>
          </a:p>
          <a:p>
            <a:pPr marL="638810" lvl="2" indent="-626110" algn="just">
              <a:lnSpc>
                <a:spcPct val="100000"/>
              </a:lnSpc>
              <a:spcBef>
                <a:spcPts val="5"/>
              </a:spcBef>
              <a:buFont typeface="Georgia"/>
              <a:buAutoNum type="arabicPeriod"/>
              <a:tabLst>
                <a:tab pos="639445" algn="l"/>
              </a:tabLst>
            </a:pPr>
            <a:r>
              <a:rPr sz="1400" b="1" spc="-75" dirty="0">
                <a:latin typeface="Georgia"/>
                <a:cs typeface="Georgia"/>
              </a:rPr>
              <a:t>For</a:t>
            </a:r>
            <a:r>
              <a:rPr sz="1400" b="1" spc="175" dirty="0">
                <a:latin typeface="Georgia"/>
                <a:cs typeface="Georgia"/>
              </a:rPr>
              <a:t> </a:t>
            </a:r>
            <a:r>
              <a:rPr sz="1400" b="1" spc="-25" dirty="0">
                <a:latin typeface="Georgia"/>
                <a:cs typeface="Georgia"/>
              </a:rPr>
              <a:t>Collaborator</a:t>
            </a:r>
            <a:endParaRPr sz="1400">
              <a:latin typeface="Georgia"/>
              <a:cs typeface="Georgia"/>
            </a:endParaRPr>
          </a:p>
          <a:p>
            <a:pPr marL="384175" marR="7620" lvl="3" indent="-207010">
              <a:lnSpc>
                <a:spcPct val="100000"/>
              </a:lnSpc>
              <a:spcBef>
                <a:spcPts val="735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30" dirty="0">
                <a:latin typeface="Georgia"/>
                <a:cs typeface="Georgia"/>
              </a:rPr>
              <a:t>collaborator </a:t>
            </a:r>
            <a:r>
              <a:rPr sz="1200" spc="-35" dirty="0">
                <a:latin typeface="Georgia"/>
                <a:cs typeface="Georgia"/>
              </a:rPr>
              <a:t>can </a:t>
            </a:r>
            <a:r>
              <a:rPr sz="1200" spc="-45" dirty="0">
                <a:latin typeface="Georgia"/>
                <a:cs typeface="Georgia"/>
              </a:rPr>
              <a:t>enter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10" dirty="0">
                <a:latin typeface="Georgia"/>
                <a:cs typeface="Georgia"/>
              </a:rPr>
              <a:t>KanBan </a:t>
            </a:r>
            <a:r>
              <a:rPr sz="1200" spc="-30" dirty="0">
                <a:latin typeface="Georgia"/>
                <a:cs typeface="Georgia"/>
              </a:rPr>
              <a:t>board. </a:t>
            </a:r>
            <a:r>
              <a:rPr sz="1200" spc="-55" dirty="0">
                <a:latin typeface="Georgia"/>
                <a:cs typeface="Georgia"/>
              </a:rPr>
              <a:t>In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10" dirty="0">
                <a:latin typeface="Georgia"/>
                <a:cs typeface="Georgia"/>
              </a:rPr>
              <a:t>KanBan </a:t>
            </a:r>
            <a:r>
              <a:rPr sz="1200" spc="-30" dirty="0">
                <a:latin typeface="Georgia"/>
                <a:cs typeface="Georgia"/>
              </a:rPr>
              <a:t>board, </a:t>
            </a:r>
            <a:r>
              <a:rPr sz="1200" spc="-15" dirty="0">
                <a:latin typeface="Georgia"/>
                <a:cs typeface="Georgia"/>
              </a:rPr>
              <a:t>they </a:t>
            </a:r>
            <a:r>
              <a:rPr sz="1200" spc="-35" dirty="0">
                <a:latin typeface="Georgia"/>
                <a:cs typeface="Georgia"/>
              </a:rPr>
              <a:t>can add </a:t>
            </a:r>
            <a:r>
              <a:rPr sz="1200" spc="-30" dirty="0">
                <a:latin typeface="Georgia"/>
                <a:cs typeface="Georgia"/>
              </a:rPr>
              <a:t>cards,  </a:t>
            </a:r>
            <a:r>
              <a:rPr sz="1200" spc="-40" dirty="0">
                <a:latin typeface="Georgia"/>
                <a:cs typeface="Georgia"/>
              </a:rPr>
              <a:t>drug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and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65" dirty="0">
                <a:latin typeface="Georgia"/>
                <a:cs typeface="Georgia"/>
              </a:rPr>
              <a:t>move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current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</a:rPr>
              <a:t>cards,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25" dirty="0">
                <a:latin typeface="Georgia"/>
                <a:cs typeface="Georgia"/>
              </a:rPr>
              <a:t>edit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25" dirty="0">
                <a:latin typeface="Georgia"/>
                <a:cs typeface="Georgia"/>
              </a:rPr>
              <a:t>the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content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50" dirty="0">
                <a:latin typeface="Georgia"/>
                <a:cs typeface="Georgia"/>
              </a:rPr>
              <a:t>of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30" dirty="0">
                <a:latin typeface="Georgia"/>
                <a:cs typeface="Georgia"/>
              </a:rPr>
              <a:t>cards.</a:t>
            </a:r>
            <a:endParaRPr sz="1200">
              <a:latin typeface="Georgia"/>
              <a:cs typeface="Georgia"/>
            </a:endParaRPr>
          </a:p>
          <a:p>
            <a:pPr marL="384175" marR="5080" lvl="3" indent="-207010">
              <a:lnSpc>
                <a:spcPct val="100000"/>
              </a:lnSpc>
              <a:spcBef>
                <a:spcPts val="1005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30" dirty="0">
                <a:latin typeface="Georgia"/>
                <a:cs typeface="Georgia"/>
              </a:rPr>
              <a:t>collaborator </a:t>
            </a:r>
            <a:r>
              <a:rPr sz="1200" spc="-35" dirty="0">
                <a:latin typeface="Georgia"/>
                <a:cs typeface="Georgia"/>
              </a:rPr>
              <a:t>can </a:t>
            </a:r>
            <a:r>
              <a:rPr sz="1200" spc="-30" dirty="0">
                <a:latin typeface="Georgia"/>
                <a:cs typeface="Georgia"/>
              </a:rPr>
              <a:t>view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20" dirty="0">
                <a:latin typeface="Georgia"/>
                <a:cs typeface="Georgia"/>
              </a:rPr>
              <a:t>analytics </a:t>
            </a:r>
            <a:r>
              <a:rPr sz="1200" spc="-50" dirty="0">
                <a:latin typeface="Georgia"/>
                <a:cs typeface="Georgia"/>
              </a:rPr>
              <a:t>which </a:t>
            </a:r>
            <a:r>
              <a:rPr sz="1200" spc="-45" dirty="0">
                <a:latin typeface="Georgia"/>
                <a:cs typeface="Georgia"/>
              </a:rPr>
              <a:t>is different </a:t>
            </a:r>
            <a:r>
              <a:rPr sz="1200" spc="-20" dirty="0">
                <a:latin typeface="Georgia"/>
                <a:cs typeface="Georgia"/>
              </a:rPr>
              <a:t>types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30" dirty="0">
                <a:latin typeface="Georgia"/>
                <a:cs typeface="Georgia"/>
              </a:rPr>
              <a:t>charts.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45" dirty="0">
                <a:latin typeface="Georgia"/>
                <a:cs typeface="Georgia"/>
              </a:rPr>
              <a:t>help </a:t>
            </a:r>
            <a:r>
              <a:rPr sz="1200" spc="-55" dirty="0">
                <a:latin typeface="Georgia"/>
                <a:cs typeface="Georgia"/>
              </a:rPr>
              <a:t>keep </a:t>
            </a:r>
            <a:r>
              <a:rPr sz="1200" spc="-25" dirty="0">
                <a:latin typeface="Georgia"/>
                <a:cs typeface="Georgia"/>
              </a:rPr>
              <a:t>track 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65" dirty="0">
                <a:latin typeface="Georgia"/>
                <a:cs typeface="Georgia"/>
              </a:rPr>
              <a:t>how </a:t>
            </a:r>
            <a:r>
              <a:rPr sz="1200" spc="-40" dirty="0">
                <a:latin typeface="Georgia"/>
                <a:cs typeface="Georgia"/>
              </a:rPr>
              <a:t>your </a:t>
            </a:r>
            <a:r>
              <a:rPr sz="1200" spc="-35" dirty="0">
                <a:latin typeface="Georgia"/>
                <a:cs typeface="Georgia"/>
              </a:rPr>
              <a:t>team </a:t>
            </a:r>
            <a:r>
              <a:rPr sz="1200" spc="-45" dirty="0">
                <a:latin typeface="Georgia"/>
                <a:cs typeface="Georgia"/>
              </a:rPr>
              <a:t>is</a:t>
            </a:r>
            <a:r>
              <a:rPr sz="1200" spc="-25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doing.</a:t>
            </a:r>
            <a:endParaRPr sz="1200">
              <a:latin typeface="Georgia"/>
              <a:cs typeface="Georgia"/>
            </a:endParaRPr>
          </a:p>
          <a:p>
            <a:pPr marL="384175" lvl="3" indent="-207010">
              <a:lnSpc>
                <a:spcPct val="100000"/>
              </a:lnSpc>
              <a:spcBef>
                <a:spcPts val="1005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30" dirty="0">
                <a:latin typeface="Georgia"/>
                <a:cs typeface="Georgia"/>
              </a:rPr>
              <a:t>collaborator </a:t>
            </a:r>
            <a:r>
              <a:rPr sz="1200" spc="-35" dirty="0">
                <a:latin typeface="Georgia"/>
                <a:cs typeface="Georgia"/>
              </a:rPr>
              <a:t>can </a:t>
            </a:r>
            <a:r>
              <a:rPr sz="1200" spc="-55" dirty="0">
                <a:latin typeface="Georgia"/>
                <a:cs typeface="Georgia"/>
              </a:rPr>
              <a:t>use </a:t>
            </a:r>
            <a:r>
              <a:rPr sz="1200" spc="-40" dirty="0">
                <a:latin typeface="Georgia"/>
                <a:cs typeface="Georgia"/>
              </a:rPr>
              <a:t>in-team </a:t>
            </a:r>
            <a:r>
              <a:rPr sz="1200" spc="-25" dirty="0">
                <a:latin typeface="Georgia"/>
                <a:cs typeface="Georgia"/>
              </a:rPr>
              <a:t>chat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45" dirty="0">
                <a:latin typeface="Georgia"/>
                <a:cs typeface="Georgia"/>
              </a:rPr>
              <a:t>communicate </a:t>
            </a:r>
            <a:r>
              <a:rPr sz="1200" spc="-20" dirty="0">
                <a:latin typeface="Georgia"/>
                <a:cs typeface="Georgia"/>
              </a:rPr>
              <a:t>with </a:t>
            </a:r>
            <a:r>
              <a:rPr sz="1200" spc="-35" dirty="0">
                <a:latin typeface="Georgia"/>
                <a:cs typeface="Georgia"/>
              </a:rPr>
              <a:t>other </a:t>
            </a:r>
            <a:r>
              <a:rPr sz="1200" spc="-45" dirty="0">
                <a:latin typeface="Georgia"/>
                <a:cs typeface="Georgia"/>
              </a:rPr>
              <a:t>developers in</a:t>
            </a:r>
            <a:r>
              <a:rPr sz="1200" spc="-20" dirty="0">
                <a:latin typeface="Georgia"/>
                <a:cs typeface="Georgia"/>
              </a:rPr>
              <a:t> </a:t>
            </a:r>
            <a:r>
              <a:rPr sz="1200" spc="-25" dirty="0">
                <a:latin typeface="Georgia"/>
                <a:cs typeface="Georgia"/>
              </a:rPr>
              <a:t>the team.</a:t>
            </a:r>
            <a:endParaRPr sz="1200">
              <a:latin typeface="Georgia"/>
              <a:cs typeface="Georgia"/>
            </a:endParaRPr>
          </a:p>
          <a:p>
            <a:pPr lvl="3">
              <a:lnSpc>
                <a:spcPct val="100000"/>
              </a:lnSpc>
              <a:spcBef>
                <a:spcPts val="45"/>
              </a:spcBef>
              <a:buFont typeface="Georgia"/>
              <a:buAutoNum type="arabicPeriod"/>
            </a:pPr>
            <a:endParaRPr sz="1550">
              <a:latin typeface="Times New Roman"/>
              <a:cs typeface="Times New Roman"/>
            </a:endParaRPr>
          </a:p>
          <a:p>
            <a:pPr marL="638810" lvl="2" indent="-626110" algn="just">
              <a:lnSpc>
                <a:spcPct val="100000"/>
              </a:lnSpc>
              <a:buFont typeface="Georgia"/>
              <a:buAutoNum type="arabicPeriod"/>
              <a:tabLst>
                <a:tab pos="639445" algn="l"/>
              </a:tabLst>
            </a:pPr>
            <a:r>
              <a:rPr sz="1400" b="1" spc="-75" dirty="0">
                <a:latin typeface="Georgia"/>
                <a:cs typeface="Georgia"/>
              </a:rPr>
              <a:t>For</a:t>
            </a:r>
            <a:r>
              <a:rPr sz="1400" b="1" spc="175" dirty="0">
                <a:latin typeface="Georgia"/>
                <a:cs typeface="Georgia"/>
              </a:rPr>
              <a:t> </a:t>
            </a:r>
            <a:r>
              <a:rPr sz="1400" b="1" spc="-40" dirty="0">
                <a:latin typeface="Georgia"/>
                <a:cs typeface="Georgia"/>
              </a:rPr>
              <a:t>Owner</a:t>
            </a:r>
            <a:endParaRPr sz="1400">
              <a:latin typeface="Georgia"/>
              <a:cs typeface="Georgia"/>
            </a:endParaRPr>
          </a:p>
          <a:p>
            <a:pPr marL="384175" lvl="3" indent="-207010">
              <a:lnSpc>
                <a:spcPct val="100000"/>
              </a:lnSpc>
              <a:spcBef>
                <a:spcPts val="735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60" dirty="0">
                <a:latin typeface="Georgia"/>
                <a:cs typeface="Georgia"/>
              </a:rPr>
              <a:t>owner </a:t>
            </a:r>
            <a:r>
              <a:rPr sz="1200" spc="-35" dirty="0">
                <a:latin typeface="Georgia"/>
                <a:cs typeface="Georgia"/>
              </a:rPr>
              <a:t>can </a:t>
            </a:r>
            <a:r>
              <a:rPr sz="1200" spc="-55" dirty="0">
                <a:latin typeface="Georgia"/>
                <a:cs typeface="Georgia"/>
              </a:rPr>
              <a:t>do </a:t>
            </a:r>
            <a:r>
              <a:rPr sz="1200" spc="-30" dirty="0">
                <a:latin typeface="Georgia"/>
                <a:cs typeface="Georgia"/>
              </a:rPr>
              <a:t>anything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30" dirty="0">
                <a:latin typeface="Georgia"/>
                <a:cs typeface="Georgia"/>
              </a:rPr>
              <a:t>collaborators </a:t>
            </a:r>
            <a:r>
              <a:rPr sz="1200" spc="-35" dirty="0">
                <a:latin typeface="Georgia"/>
                <a:cs typeface="Georgia"/>
              </a:rPr>
              <a:t>can</a:t>
            </a:r>
            <a:r>
              <a:rPr sz="1200" spc="60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</a:rPr>
              <a:t>do.</a:t>
            </a:r>
            <a:endParaRPr sz="1200">
              <a:latin typeface="Georgia"/>
              <a:cs typeface="Georgia"/>
            </a:endParaRPr>
          </a:p>
          <a:p>
            <a:pPr marL="384175" lvl="3" indent="-207010">
              <a:lnSpc>
                <a:spcPct val="100000"/>
              </a:lnSpc>
              <a:spcBef>
                <a:spcPts val="1000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60" dirty="0">
                <a:latin typeface="Georgia"/>
                <a:cs typeface="Georgia"/>
              </a:rPr>
              <a:t>owner </a:t>
            </a:r>
            <a:r>
              <a:rPr sz="1200" spc="-35" dirty="0">
                <a:latin typeface="Georgia"/>
                <a:cs typeface="Georgia"/>
              </a:rPr>
              <a:t>can </a:t>
            </a:r>
            <a:r>
              <a:rPr sz="1200" spc="-25" dirty="0">
                <a:latin typeface="Georgia"/>
                <a:cs typeface="Georgia"/>
              </a:rPr>
              <a:t>invite </a:t>
            </a:r>
            <a:r>
              <a:rPr sz="1200" spc="-35" dirty="0">
                <a:latin typeface="Georgia"/>
                <a:cs typeface="Georgia"/>
              </a:rPr>
              <a:t>other </a:t>
            </a:r>
            <a:r>
              <a:rPr sz="1200" spc="-50" dirty="0">
                <a:latin typeface="Georgia"/>
                <a:cs typeface="Georgia"/>
              </a:rPr>
              <a:t>user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40" dirty="0">
                <a:latin typeface="Georgia"/>
                <a:cs typeface="Georgia"/>
              </a:rPr>
              <a:t>your </a:t>
            </a:r>
            <a:r>
              <a:rPr sz="1200" spc="-20" dirty="0">
                <a:latin typeface="Georgia"/>
                <a:cs typeface="Georgia"/>
              </a:rPr>
              <a:t>project </a:t>
            </a:r>
            <a:r>
              <a:rPr sz="1200" spc="-40" dirty="0">
                <a:latin typeface="Georgia"/>
                <a:cs typeface="Georgia"/>
              </a:rPr>
              <a:t>as</a:t>
            </a:r>
            <a:r>
              <a:rPr sz="1200" spc="50" dirty="0">
                <a:latin typeface="Georgia"/>
                <a:cs typeface="Georgia"/>
              </a:rPr>
              <a:t> </a:t>
            </a:r>
            <a:r>
              <a:rPr sz="1200" spc="-25" dirty="0">
                <a:latin typeface="Georgia"/>
                <a:cs typeface="Georgia"/>
              </a:rPr>
              <a:t>collaborator.</a:t>
            </a:r>
            <a:endParaRPr sz="1200">
              <a:latin typeface="Georgia"/>
              <a:cs typeface="Georgia"/>
            </a:endParaRPr>
          </a:p>
          <a:p>
            <a:pPr marL="384175" lvl="3" indent="-207010">
              <a:lnSpc>
                <a:spcPct val="100000"/>
              </a:lnSpc>
              <a:spcBef>
                <a:spcPts val="1005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60" dirty="0">
                <a:latin typeface="Georgia"/>
                <a:cs typeface="Georgia"/>
              </a:rPr>
              <a:t>owner </a:t>
            </a:r>
            <a:r>
              <a:rPr sz="1200" spc="-35" dirty="0">
                <a:latin typeface="Georgia"/>
                <a:cs typeface="Georgia"/>
              </a:rPr>
              <a:t>can </a:t>
            </a:r>
            <a:r>
              <a:rPr sz="1200" spc="-60" dirty="0">
                <a:latin typeface="Georgia"/>
                <a:cs typeface="Georgia"/>
              </a:rPr>
              <a:t>remove </a:t>
            </a:r>
            <a:r>
              <a:rPr sz="1200" spc="-35" dirty="0">
                <a:latin typeface="Georgia"/>
                <a:cs typeface="Georgia"/>
              </a:rPr>
              <a:t>any </a:t>
            </a:r>
            <a:r>
              <a:rPr sz="1200" spc="-30" dirty="0">
                <a:latin typeface="Georgia"/>
                <a:cs typeface="Georgia"/>
              </a:rPr>
              <a:t>collaborators </a:t>
            </a:r>
            <a:r>
              <a:rPr sz="1200" spc="-45" dirty="0">
                <a:latin typeface="Georgia"/>
                <a:cs typeface="Georgia"/>
              </a:rPr>
              <a:t>in </a:t>
            </a:r>
            <a:r>
              <a:rPr sz="1200" spc="-40" dirty="0">
                <a:latin typeface="Georgia"/>
                <a:cs typeface="Georgia"/>
              </a:rPr>
              <a:t>your</a:t>
            </a:r>
            <a:r>
              <a:rPr sz="1200" spc="-150" dirty="0">
                <a:latin typeface="Georgia"/>
                <a:cs typeface="Georgia"/>
              </a:rPr>
              <a:t> </a:t>
            </a:r>
            <a:r>
              <a:rPr sz="1200" spc="-15" dirty="0">
                <a:latin typeface="Georgia"/>
                <a:cs typeface="Georgia"/>
              </a:rPr>
              <a:t>project.</a:t>
            </a:r>
            <a:endParaRPr sz="1200">
              <a:latin typeface="Georgia"/>
              <a:cs typeface="Georgia"/>
            </a:endParaRPr>
          </a:p>
          <a:p>
            <a:pPr marL="384175" lvl="3" indent="-207010">
              <a:lnSpc>
                <a:spcPct val="100000"/>
              </a:lnSpc>
              <a:spcBef>
                <a:spcPts val="1000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60" dirty="0">
                <a:latin typeface="Georgia"/>
                <a:cs typeface="Georgia"/>
              </a:rPr>
              <a:t>owner </a:t>
            </a:r>
            <a:r>
              <a:rPr sz="1200" spc="-35" dirty="0">
                <a:latin typeface="Georgia"/>
                <a:cs typeface="Georgia"/>
              </a:rPr>
              <a:t>can add </a:t>
            </a:r>
            <a:r>
              <a:rPr sz="1200" spc="-30" dirty="0">
                <a:latin typeface="Georgia"/>
                <a:cs typeface="Georgia"/>
              </a:rPr>
              <a:t>any </a:t>
            </a:r>
            <a:r>
              <a:rPr sz="1200" spc="-40" dirty="0">
                <a:latin typeface="Georgia"/>
                <a:cs typeface="Georgia"/>
              </a:rPr>
              <a:t>your </a:t>
            </a:r>
            <a:r>
              <a:rPr sz="1200" spc="-20" dirty="0">
                <a:latin typeface="Georgia"/>
                <a:cs typeface="Georgia"/>
              </a:rPr>
              <a:t>GitHub </a:t>
            </a:r>
            <a:r>
              <a:rPr sz="1200" spc="-40" dirty="0">
                <a:latin typeface="Georgia"/>
                <a:cs typeface="Georgia"/>
              </a:rPr>
              <a:t>repositories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40" dirty="0">
                <a:latin typeface="Georgia"/>
                <a:cs typeface="Georgia"/>
              </a:rPr>
              <a:t>your</a:t>
            </a:r>
            <a:r>
              <a:rPr sz="1200" spc="40" dirty="0">
                <a:latin typeface="Georgia"/>
                <a:cs typeface="Georgia"/>
              </a:rPr>
              <a:t> </a:t>
            </a:r>
            <a:r>
              <a:rPr sz="1200" spc="-15" dirty="0">
                <a:latin typeface="Georgia"/>
                <a:cs typeface="Georgia"/>
              </a:rPr>
              <a:t>project.</a:t>
            </a:r>
            <a:endParaRPr sz="1200">
              <a:latin typeface="Georgia"/>
              <a:cs typeface="Georgia"/>
            </a:endParaRPr>
          </a:p>
          <a:p>
            <a:pPr marL="384175" lvl="3" indent="-207010">
              <a:lnSpc>
                <a:spcPct val="100000"/>
              </a:lnSpc>
              <a:spcBef>
                <a:spcPts val="1000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sz="1200" spc="-5" dirty="0">
                <a:latin typeface="Georgia"/>
                <a:cs typeface="Georgia"/>
              </a:rPr>
              <a:t>The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60" dirty="0">
                <a:latin typeface="Georgia"/>
                <a:cs typeface="Georgia"/>
              </a:rPr>
              <a:t>owner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</a:rPr>
              <a:t>can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60" dirty="0">
                <a:latin typeface="Georgia"/>
                <a:cs typeface="Georgia"/>
              </a:rPr>
              <a:t>remove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</a:rPr>
              <a:t>any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20" dirty="0">
                <a:latin typeface="Georgia"/>
                <a:cs typeface="Georgia"/>
              </a:rPr>
              <a:t>GitHub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repositories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45" dirty="0">
                <a:latin typeface="Georgia"/>
                <a:cs typeface="Georgia"/>
              </a:rPr>
              <a:t>in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your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15" dirty="0">
                <a:latin typeface="Georgia"/>
                <a:cs typeface="Georgia"/>
              </a:rPr>
              <a:t>project.</a:t>
            </a:r>
            <a:endParaRPr sz="1200">
              <a:latin typeface="Georgia"/>
              <a:cs typeface="Georgia"/>
            </a:endParaRPr>
          </a:p>
          <a:p>
            <a:pPr marL="384175" lvl="3" indent="-207010">
              <a:lnSpc>
                <a:spcPct val="100000"/>
              </a:lnSpc>
              <a:spcBef>
                <a:spcPts val="1000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60" dirty="0">
                <a:latin typeface="Georgia"/>
                <a:cs typeface="Georgia"/>
              </a:rPr>
              <a:t>owner </a:t>
            </a:r>
            <a:r>
              <a:rPr sz="1200" spc="-35" dirty="0">
                <a:latin typeface="Georgia"/>
                <a:cs typeface="Georgia"/>
              </a:rPr>
              <a:t>can add </a:t>
            </a:r>
            <a:r>
              <a:rPr sz="1200" spc="-55" dirty="0">
                <a:latin typeface="Georgia"/>
                <a:cs typeface="Georgia"/>
              </a:rPr>
              <a:t>new </a:t>
            </a:r>
            <a:r>
              <a:rPr sz="1200" spc="-15" dirty="0">
                <a:latin typeface="Georgia"/>
                <a:cs typeface="Georgia"/>
              </a:rPr>
              <a:t>KanBans </a:t>
            </a:r>
            <a:r>
              <a:rPr sz="1200" spc="-45" dirty="0">
                <a:latin typeface="Georgia"/>
                <a:cs typeface="Georgia"/>
              </a:rPr>
              <a:t>in </a:t>
            </a:r>
            <a:r>
              <a:rPr sz="1200" spc="-40" dirty="0">
                <a:latin typeface="Georgia"/>
                <a:cs typeface="Georgia"/>
              </a:rPr>
              <a:t>your </a:t>
            </a:r>
            <a:r>
              <a:rPr sz="1200" spc="-10" dirty="0">
                <a:latin typeface="Georgia"/>
                <a:cs typeface="Georgia"/>
              </a:rPr>
              <a:t>KanBan</a:t>
            </a:r>
            <a:r>
              <a:rPr sz="1200" spc="200" dirty="0">
                <a:latin typeface="Georgia"/>
                <a:cs typeface="Georgia"/>
              </a:rPr>
              <a:t> </a:t>
            </a:r>
            <a:r>
              <a:rPr sz="1200" spc="-30" dirty="0">
                <a:latin typeface="Georgia"/>
                <a:cs typeface="Georgia"/>
              </a:rPr>
              <a:t>board.</a:t>
            </a:r>
            <a:endParaRPr sz="1200">
              <a:latin typeface="Georgia"/>
              <a:cs typeface="Georgia"/>
            </a:endParaRPr>
          </a:p>
          <a:p>
            <a:pPr marL="384175" lvl="3" indent="-207010">
              <a:lnSpc>
                <a:spcPct val="100000"/>
              </a:lnSpc>
              <a:spcBef>
                <a:spcPts val="1000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60" dirty="0">
                <a:latin typeface="Georgia"/>
                <a:cs typeface="Georgia"/>
              </a:rPr>
              <a:t>owner </a:t>
            </a:r>
            <a:r>
              <a:rPr sz="1200" spc="-35" dirty="0">
                <a:latin typeface="Georgia"/>
                <a:cs typeface="Georgia"/>
              </a:rPr>
              <a:t>can </a:t>
            </a:r>
            <a:r>
              <a:rPr sz="1200" spc="-60" dirty="0">
                <a:latin typeface="Georgia"/>
                <a:cs typeface="Georgia"/>
              </a:rPr>
              <a:t>remove </a:t>
            </a:r>
            <a:r>
              <a:rPr sz="1200" spc="-35" dirty="0">
                <a:latin typeface="Georgia"/>
                <a:cs typeface="Georgia"/>
              </a:rPr>
              <a:t>any </a:t>
            </a:r>
            <a:r>
              <a:rPr sz="1200" spc="-15" dirty="0">
                <a:latin typeface="Georgia"/>
                <a:cs typeface="Georgia"/>
              </a:rPr>
              <a:t>KanBans </a:t>
            </a:r>
            <a:r>
              <a:rPr sz="1200" spc="-45" dirty="0">
                <a:latin typeface="Georgia"/>
                <a:cs typeface="Georgia"/>
              </a:rPr>
              <a:t>in </a:t>
            </a:r>
            <a:r>
              <a:rPr sz="1200" spc="-40" dirty="0">
                <a:latin typeface="Georgia"/>
                <a:cs typeface="Georgia"/>
              </a:rPr>
              <a:t>your</a:t>
            </a:r>
            <a:r>
              <a:rPr sz="1200" spc="-50" dirty="0">
                <a:latin typeface="Georgia"/>
                <a:cs typeface="Georgia"/>
              </a:rPr>
              <a:t> </a:t>
            </a:r>
            <a:r>
              <a:rPr sz="1200" spc="-10" dirty="0">
                <a:latin typeface="Georgia"/>
                <a:cs typeface="Georgia"/>
              </a:rPr>
              <a:t>KanBan </a:t>
            </a:r>
            <a:r>
              <a:rPr sz="1200" spc="-30" dirty="0">
                <a:latin typeface="Georgia"/>
                <a:cs typeface="Georgia"/>
              </a:rPr>
              <a:t>board.</a:t>
            </a:r>
            <a:endParaRPr sz="1200">
              <a:latin typeface="Georgia"/>
              <a:cs typeface="Georgia"/>
            </a:endParaRPr>
          </a:p>
          <a:p>
            <a:pPr marL="384175" lvl="3" indent="-207010">
              <a:lnSpc>
                <a:spcPct val="100000"/>
              </a:lnSpc>
              <a:spcBef>
                <a:spcPts val="1000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sz="1200" spc="-5" dirty="0">
                <a:latin typeface="Georgia"/>
                <a:cs typeface="Georgia"/>
              </a:rPr>
              <a:t>The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60" dirty="0">
                <a:latin typeface="Georgia"/>
                <a:cs typeface="Georgia"/>
              </a:rPr>
              <a:t>owner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</a:rPr>
              <a:t>can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</a:rPr>
              <a:t>add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55" dirty="0">
                <a:latin typeface="Georgia"/>
                <a:cs typeface="Georgia"/>
              </a:rPr>
              <a:t>new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50" dirty="0">
                <a:latin typeface="Georgia"/>
                <a:cs typeface="Georgia"/>
              </a:rPr>
              <a:t>columns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-15" dirty="0">
                <a:latin typeface="Georgia"/>
                <a:cs typeface="Georgia"/>
              </a:rPr>
              <a:t>to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30" dirty="0">
                <a:latin typeface="Georgia"/>
                <a:cs typeface="Georgia"/>
              </a:rPr>
              <a:t>any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30" dirty="0">
                <a:latin typeface="Georgia"/>
                <a:cs typeface="Georgia"/>
              </a:rPr>
              <a:t>Kanbans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and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60" dirty="0">
                <a:latin typeface="Georgia"/>
                <a:cs typeface="Georgia"/>
              </a:rPr>
              <a:t>remove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35" dirty="0">
                <a:latin typeface="Georgia"/>
                <a:cs typeface="Georgia"/>
              </a:rPr>
              <a:t>add</a:t>
            </a:r>
            <a:r>
              <a:rPr sz="1200" spc="105" dirty="0">
                <a:latin typeface="Georgia"/>
                <a:cs typeface="Georgia"/>
              </a:rPr>
              <a:t> </a:t>
            </a:r>
            <a:r>
              <a:rPr sz="1200" spc="-55" dirty="0">
                <a:latin typeface="Georgia"/>
                <a:cs typeface="Georgia"/>
              </a:rPr>
              <a:t>columns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45" dirty="0">
                <a:latin typeface="Georgia"/>
                <a:cs typeface="Georgia"/>
              </a:rPr>
              <a:t>in</a:t>
            </a:r>
            <a:r>
              <a:rPr sz="1200" spc="100" dirty="0">
                <a:latin typeface="Georgia"/>
                <a:cs typeface="Georgia"/>
              </a:rPr>
              <a:t> </a:t>
            </a:r>
            <a:r>
              <a:rPr sz="1200" spc="-25" dirty="0">
                <a:latin typeface="Georgia"/>
                <a:cs typeface="Georgia"/>
              </a:rPr>
              <a:t>Kanban.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35"/>
              </a:lnSpc>
            </a:pPr>
            <a:r>
              <a:rPr spc="-45" dirty="0"/>
              <a:t>5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40359" y="60513"/>
            <a:ext cx="289369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i="1" spc="35" dirty="0">
                <a:latin typeface="Georgia"/>
                <a:cs typeface="Georgia"/>
              </a:rPr>
              <a:t>CHAPTER </a:t>
            </a:r>
            <a:r>
              <a:rPr sz="1200" i="1" spc="-45" dirty="0">
                <a:latin typeface="Georgia"/>
                <a:cs typeface="Georgia"/>
              </a:rPr>
              <a:t>2. </a:t>
            </a:r>
            <a:r>
              <a:rPr sz="1200" i="1" spc="25" dirty="0">
                <a:latin typeface="Georgia"/>
                <a:cs typeface="Georgia"/>
              </a:rPr>
              <a:t>OVERALL</a:t>
            </a:r>
            <a:r>
              <a:rPr sz="1200" i="1" spc="45" dirty="0">
                <a:latin typeface="Georgia"/>
                <a:cs typeface="Georgia"/>
              </a:rPr>
              <a:t> </a:t>
            </a:r>
            <a:r>
              <a:rPr sz="1200" i="1" spc="10" dirty="0">
                <a:latin typeface="Georgia"/>
                <a:cs typeface="Georgia"/>
              </a:rPr>
              <a:t>DESCRIPTION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40080" y="282613"/>
            <a:ext cx="6280150" cy="0"/>
          </a:xfrm>
          <a:custGeom>
            <a:avLst/>
            <a:gdLst/>
            <a:ahLst/>
            <a:cxnLst/>
            <a:rect l="l" t="t" r="r" b="b"/>
            <a:pathLst>
              <a:path w="6280150">
                <a:moveTo>
                  <a:pt x="0" y="0"/>
                </a:moveTo>
                <a:lnTo>
                  <a:pt x="6279845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7380" y="60513"/>
            <a:ext cx="3144520" cy="788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i="1" spc="-45" dirty="0">
                <a:latin typeface="Georgia"/>
                <a:cs typeface="Georgia"/>
              </a:rPr>
              <a:t>2.4. </a:t>
            </a:r>
            <a:r>
              <a:rPr sz="1200" i="1" spc="15" dirty="0">
                <a:latin typeface="Georgia"/>
                <a:cs typeface="Georgia"/>
              </a:rPr>
              <a:t>OPERATING </a:t>
            </a:r>
            <a:r>
              <a:rPr sz="1200" i="1" dirty="0">
                <a:latin typeface="Georgia"/>
                <a:cs typeface="Georgia"/>
              </a:rPr>
              <a:t>ENVIRONMENT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572770" algn="l"/>
              </a:tabLst>
            </a:pPr>
            <a:r>
              <a:rPr sz="1700" b="1" spc="-85" dirty="0">
                <a:latin typeface="Georgia"/>
                <a:cs typeface="Georgia"/>
              </a:rPr>
              <a:t>2.4	</a:t>
            </a:r>
            <a:r>
              <a:rPr sz="1700" b="1" spc="-35" dirty="0">
                <a:latin typeface="Georgia"/>
                <a:cs typeface="Georgia"/>
              </a:rPr>
              <a:t>Operating</a:t>
            </a:r>
            <a:r>
              <a:rPr sz="1700" b="1" spc="165" dirty="0">
                <a:latin typeface="Georgia"/>
                <a:cs typeface="Georgia"/>
              </a:rPr>
              <a:t> </a:t>
            </a:r>
            <a:r>
              <a:rPr sz="1700" b="1" spc="-65" dirty="0">
                <a:latin typeface="Georgia"/>
                <a:cs typeface="Georgia"/>
              </a:rPr>
              <a:t>Environment</a:t>
            </a:r>
            <a:endParaRPr sz="1700">
              <a:latin typeface="Georgia"/>
              <a:cs typeface="Georgi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35"/>
              </a:lnSpc>
            </a:pPr>
            <a:r>
              <a:rPr spc="-45" dirty="0"/>
              <a:t>6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7380" y="961197"/>
            <a:ext cx="6306185" cy="7549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35" dirty="0">
                <a:latin typeface="Georgia"/>
                <a:cs typeface="Georgia"/>
              </a:rPr>
              <a:t>system </a:t>
            </a:r>
            <a:r>
              <a:rPr sz="1200" spc="-30" dirty="0">
                <a:latin typeface="Georgia"/>
                <a:cs typeface="Georgia"/>
              </a:rPr>
              <a:t>will </a:t>
            </a:r>
            <a:r>
              <a:rPr sz="1200" spc="-50" dirty="0">
                <a:latin typeface="Georgia"/>
                <a:cs typeface="Georgia"/>
              </a:rPr>
              <a:t>implement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45" dirty="0">
                <a:latin typeface="Georgia"/>
                <a:cs typeface="Georgia"/>
              </a:rPr>
              <a:t>model-view-controller software </a:t>
            </a:r>
            <a:r>
              <a:rPr sz="1200" spc="-30" dirty="0">
                <a:latin typeface="Georgia"/>
                <a:cs typeface="Georgia"/>
              </a:rPr>
              <a:t>architecture </a:t>
            </a:r>
            <a:r>
              <a:rPr sz="1200" spc="-20" dirty="0">
                <a:latin typeface="Georgia"/>
                <a:cs typeface="Georgia"/>
              </a:rPr>
              <a:t>pattern.</a:t>
            </a:r>
            <a:r>
              <a:rPr sz="1200" spc="245" dirty="0">
                <a:latin typeface="Georgia"/>
                <a:cs typeface="Georgia"/>
              </a:rPr>
              <a:t> </a:t>
            </a: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45" dirty="0">
                <a:latin typeface="Georgia"/>
                <a:cs typeface="Georgia"/>
              </a:rPr>
              <a:t>oper-  </a:t>
            </a:r>
            <a:r>
              <a:rPr sz="1200" spc="-20" dirty="0">
                <a:latin typeface="Georgia"/>
                <a:cs typeface="Georgia"/>
              </a:rPr>
              <a:t>ating </a:t>
            </a:r>
            <a:r>
              <a:rPr sz="1200" spc="-50" dirty="0">
                <a:latin typeface="Georgia"/>
                <a:cs typeface="Georgia"/>
              </a:rPr>
              <a:t>environment </a:t>
            </a:r>
            <a:r>
              <a:rPr sz="1200" spc="-45" dirty="0">
                <a:latin typeface="Georgia"/>
                <a:cs typeface="Georgia"/>
              </a:rPr>
              <a:t>for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35" dirty="0">
                <a:latin typeface="Georgia"/>
                <a:cs typeface="Georgia"/>
              </a:rPr>
              <a:t>system </a:t>
            </a:r>
            <a:r>
              <a:rPr sz="1200" spc="-40" dirty="0">
                <a:latin typeface="Georgia"/>
                <a:cs typeface="Georgia"/>
              </a:rPr>
              <a:t>consists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55" dirty="0">
                <a:latin typeface="Georgia"/>
                <a:cs typeface="Georgia"/>
              </a:rPr>
              <a:t>browser </a:t>
            </a:r>
            <a:r>
              <a:rPr sz="1200" dirty="0">
                <a:latin typeface="Georgia"/>
                <a:cs typeface="Georgia"/>
              </a:rPr>
              <a:t>that </a:t>
            </a:r>
            <a:r>
              <a:rPr sz="1200" spc="-55" dirty="0">
                <a:latin typeface="Georgia"/>
                <a:cs typeface="Georgia"/>
              </a:rPr>
              <a:t>renders web </a:t>
            </a:r>
            <a:r>
              <a:rPr sz="1200" spc="-35" dirty="0">
                <a:latin typeface="Georgia"/>
                <a:cs typeface="Georgia"/>
              </a:rPr>
              <a:t>pages, </a:t>
            </a:r>
            <a:r>
              <a:rPr sz="1200" spc="-40" dirty="0">
                <a:latin typeface="Georgia"/>
                <a:cs typeface="Georgia"/>
              </a:rPr>
              <a:t>an </a:t>
            </a:r>
            <a:r>
              <a:rPr sz="1200" spc="-30" dirty="0">
                <a:latin typeface="Georgia"/>
                <a:cs typeface="Georgia"/>
              </a:rPr>
              <a:t>external </a:t>
            </a:r>
            <a:r>
              <a:rPr sz="1200" spc="-55" dirty="0">
                <a:latin typeface="Georgia"/>
                <a:cs typeface="Georgia"/>
              </a:rPr>
              <a:t>web  </a:t>
            </a:r>
            <a:r>
              <a:rPr sz="1200" spc="-45" dirty="0">
                <a:latin typeface="Georgia"/>
                <a:cs typeface="Georgia"/>
              </a:rPr>
              <a:t>server </a:t>
            </a:r>
            <a:r>
              <a:rPr sz="1200" dirty="0">
                <a:latin typeface="Georgia"/>
                <a:cs typeface="Georgia"/>
              </a:rPr>
              <a:t>that </a:t>
            </a:r>
            <a:r>
              <a:rPr sz="1200" spc="-45" dirty="0">
                <a:latin typeface="Georgia"/>
                <a:cs typeface="Georgia"/>
              </a:rPr>
              <a:t>handles </a:t>
            </a:r>
            <a:r>
              <a:rPr sz="1200" spc="-50" dirty="0">
                <a:latin typeface="Georgia"/>
                <a:cs typeface="Georgia"/>
              </a:rPr>
              <a:t>user request-response </a:t>
            </a:r>
            <a:r>
              <a:rPr sz="1200" spc="-30" dirty="0">
                <a:latin typeface="Georgia"/>
                <a:cs typeface="Georgia"/>
              </a:rPr>
              <a:t>transactions, </a:t>
            </a:r>
            <a:r>
              <a:rPr sz="1200" spc="-40" dirty="0">
                <a:latin typeface="Georgia"/>
                <a:cs typeface="Georgia"/>
              </a:rPr>
              <a:t>an </a:t>
            </a:r>
            <a:r>
              <a:rPr sz="1200" spc="-30" dirty="0">
                <a:latin typeface="Georgia"/>
                <a:cs typeface="Georgia"/>
              </a:rPr>
              <a:t>authentication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30" dirty="0">
                <a:latin typeface="Georgia"/>
                <a:cs typeface="Georgia"/>
              </a:rPr>
              <a:t>authorization </a:t>
            </a:r>
            <a:r>
              <a:rPr sz="1200" spc="-45" dirty="0">
                <a:latin typeface="Georgia"/>
                <a:cs typeface="Georgia"/>
              </a:rPr>
              <a:t>server  </a:t>
            </a:r>
            <a:r>
              <a:rPr sz="1200" spc="-40" dirty="0">
                <a:latin typeface="Georgia"/>
                <a:cs typeface="Georgia"/>
              </a:rPr>
              <a:t>as </a:t>
            </a:r>
            <a:r>
              <a:rPr sz="1200" spc="-45" dirty="0">
                <a:latin typeface="Georgia"/>
                <a:cs typeface="Georgia"/>
              </a:rPr>
              <a:t>well </a:t>
            </a:r>
            <a:r>
              <a:rPr sz="1200" spc="-40" dirty="0">
                <a:latin typeface="Georgia"/>
                <a:cs typeface="Georgia"/>
              </a:rPr>
              <a:t>as </a:t>
            </a:r>
            <a:r>
              <a:rPr sz="1200" spc="-25" dirty="0">
                <a:latin typeface="Georgia"/>
                <a:cs typeface="Georgia"/>
              </a:rPr>
              <a:t>a database </a:t>
            </a:r>
            <a:r>
              <a:rPr sz="1200" spc="-45" dirty="0">
                <a:latin typeface="Georgia"/>
                <a:cs typeface="Georgia"/>
              </a:rPr>
              <a:t>for </a:t>
            </a:r>
            <a:r>
              <a:rPr sz="1200" spc="-35" dirty="0">
                <a:latin typeface="Georgia"/>
                <a:cs typeface="Georgia"/>
              </a:rPr>
              <a:t>storing </a:t>
            </a:r>
            <a:r>
              <a:rPr sz="1200" spc="-30" dirty="0">
                <a:latin typeface="Georgia"/>
                <a:cs typeface="Georgia"/>
              </a:rPr>
              <a:t>application </a:t>
            </a:r>
            <a:r>
              <a:rPr sz="1200" spc="-10" dirty="0">
                <a:latin typeface="Georgia"/>
                <a:cs typeface="Georgia"/>
              </a:rPr>
              <a:t>data. </a:t>
            </a:r>
            <a:r>
              <a:rPr sz="1200" spc="-45" dirty="0">
                <a:latin typeface="Georgia"/>
                <a:cs typeface="Georgia"/>
              </a:rPr>
              <a:t>Servers </a:t>
            </a:r>
            <a:r>
              <a:rPr sz="1200" spc="-25" dirty="0">
                <a:latin typeface="Georgia"/>
                <a:cs typeface="Georgia"/>
              </a:rPr>
              <a:t>with </a:t>
            </a:r>
            <a:r>
              <a:rPr sz="1200" spc="-45" dirty="0">
                <a:latin typeface="Georgia"/>
                <a:cs typeface="Georgia"/>
              </a:rPr>
              <a:t>reasonable </a:t>
            </a:r>
            <a:r>
              <a:rPr sz="1200" spc="-40" dirty="0">
                <a:latin typeface="Georgia"/>
                <a:cs typeface="Georgia"/>
              </a:rPr>
              <a:t>load handling </a:t>
            </a:r>
            <a:r>
              <a:rPr sz="1200" spc="-35" dirty="0">
                <a:latin typeface="Georgia"/>
                <a:cs typeface="Georgia"/>
              </a:rPr>
              <a:t>capac-  </a:t>
            </a:r>
            <a:r>
              <a:rPr sz="1200" dirty="0">
                <a:latin typeface="Georgia"/>
                <a:cs typeface="Georgia"/>
              </a:rPr>
              <a:t>ity </a:t>
            </a:r>
            <a:r>
              <a:rPr sz="1200" spc="-30" dirty="0">
                <a:latin typeface="Georgia"/>
                <a:cs typeface="Georgia"/>
              </a:rPr>
              <a:t>will be </a:t>
            </a:r>
            <a:r>
              <a:rPr sz="1200" spc="-45" dirty="0">
                <a:latin typeface="Georgia"/>
                <a:cs typeface="Georgia"/>
              </a:rPr>
              <a:t>sufficient for </a:t>
            </a:r>
            <a:r>
              <a:rPr sz="1200" spc="-55" dirty="0">
                <a:latin typeface="Georgia"/>
                <a:cs typeface="Georgia"/>
              </a:rPr>
              <a:t>web </a:t>
            </a:r>
            <a:r>
              <a:rPr sz="1200" spc="-35" dirty="0">
                <a:latin typeface="Georgia"/>
                <a:cs typeface="Georgia"/>
              </a:rPr>
              <a:t>hosting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10" dirty="0">
                <a:latin typeface="Georgia"/>
                <a:cs typeface="Georgia"/>
              </a:rPr>
              <a:t>data </a:t>
            </a:r>
            <a:r>
              <a:rPr sz="1200" spc="-30" dirty="0">
                <a:latin typeface="Georgia"/>
                <a:cs typeface="Georgia"/>
              </a:rPr>
              <a:t>storage. </a:t>
            </a:r>
            <a:r>
              <a:rPr sz="1200" spc="-20" dirty="0">
                <a:latin typeface="Georgia"/>
                <a:cs typeface="Georgia"/>
              </a:rPr>
              <a:t>Central </a:t>
            </a:r>
            <a:r>
              <a:rPr sz="1200" spc="-35" dirty="0">
                <a:latin typeface="Georgia"/>
                <a:cs typeface="Georgia"/>
              </a:rPr>
              <a:t>administration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35" dirty="0">
                <a:latin typeface="Georgia"/>
                <a:cs typeface="Georgia"/>
              </a:rPr>
              <a:t>vested </a:t>
            </a:r>
            <a:r>
              <a:rPr sz="1200" spc="-45" dirty="0">
                <a:latin typeface="Georgia"/>
                <a:cs typeface="Georgia"/>
              </a:rPr>
              <a:t>in </a:t>
            </a:r>
            <a:r>
              <a:rPr sz="1200" spc="-25" dirty="0">
                <a:latin typeface="Georgia"/>
                <a:cs typeface="Georgia"/>
              </a:rPr>
              <a:t>the  </a:t>
            </a:r>
            <a:r>
              <a:rPr sz="1200" spc="-30" dirty="0">
                <a:latin typeface="Georgia"/>
                <a:cs typeface="Georgia"/>
              </a:rPr>
              <a:t>web/application</a:t>
            </a:r>
            <a:r>
              <a:rPr sz="1200" spc="95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server.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572770" lvl="1" indent="-560070">
              <a:lnSpc>
                <a:spcPct val="100000"/>
              </a:lnSpc>
              <a:spcBef>
                <a:spcPts val="695"/>
              </a:spcBef>
              <a:buFont typeface="Georgia"/>
              <a:buAutoNum type="arabicPeriod" startAt="5"/>
              <a:tabLst>
                <a:tab pos="572770" algn="l"/>
                <a:tab pos="573405" algn="l"/>
              </a:tabLst>
            </a:pPr>
            <a:r>
              <a:rPr sz="1700" b="1" spc="-55" dirty="0">
                <a:latin typeface="Georgia"/>
                <a:cs typeface="Georgia"/>
              </a:rPr>
              <a:t>Design </a:t>
            </a:r>
            <a:r>
              <a:rPr sz="1700" b="1" spc="5" dirty="0">
                <a:latin typeface="Georgia"/>
                <a:cs typeface="Georgia"/>
              </a:rPr>
              <a:t>And </a:t>
            </a:r>
            <a:r>
              <a:rPr sz="1700" b="1" spc="-65" dirty="0">
                <a:latin typeface="Georgia"/>
                <a:cs typeface="Georgia"/>
              </a:rPr>
              <a:t>Implementation</a:t>
            </a:r>
            <a:r>
              <a:rPr sz="1700" b="1" spc="-140" dirty="0">
                <a:latin typeface="Georgia"/>
                <a:cs typeface="Georgia"/>
              </a:rPr>
              <a:t> </a:t>
            </a:r>
            <a:r>
              <a:rPr sz="1700" b="1" spc="-45" dirty="0">
                <a:latin typeface="Georgia"/>
                <a:cs typeface="Georgia"/>
              </a:rPr>
              <a:t>Constraints</a:t>
            </a:r>
            <a:endParaRPr sz="1700">
              <a:latin typeface="Georgia"/>
              <a:cs typeface="Georgia"/>
            </a:endParaRPr>
          </a:p>
          <a:p>
            <a:pPr marL="384175" marR="5080" lvl="2" indent="-207010" algn="just">
              <a:lnSpc>
                <a:spcPct val="100000"/>
              </a:lnSpc>
              <a:spcBef>
                <a:spcPts val="1090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35" dirty="0">
                <a:latin typeface="Georgia"/>
                <a:cs typeface="Georgia"/>
              </a:rPr>
              <a:t>key constraints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35" dirty="0">
                <a:latin typeface="Georgia"/>
                <a:cs typeface="Georgia"/>
              </a:rPr>
              <a:t>system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45" dirty="0">
                <a:latin typeface="Georgia"/>
                <a:cs typeface="Georgia"/>
              </a:rPr>
              <a:t>inherent </a:t>
            </a:r>
            <a:r>
              <a:rPr sz="1200" spc="-25" dirty="0">
                <a:latin typeface="Georgia"/>
                <a:cs typeface="Georgia"/>
              </a:rPr>
              <a:t>reliability </a:t>
            </a:r>
            <a:r>
              <a:rPr sz="1200" spc="-65" dirty="0">
                <a:latin typeface="Georgia"/>
                <a:cs typeface="Georgia"/>
              </a:rPr>
              <a:t>on </a:t>
            </a:r>
            <a:r>
              <a:rPr sz="1200" spc="-40" dirty="0">
                <a:latin typeface="Georgia"/>
                <a:cs typeface="Georgia"/>
              </a:rPr>
              <a:t>an </a:t>
            </a:r>
            <a:r>
              <a:rPr sz="1200" spc="-35" dirty="0">
                <a:latin typeface="Georgia"/>
                <a:cs typeface="Georgia"/>
              </a:rPr>
              <a:t>internet </a:t>
            </a:r>
            <a:r>
              <a:rPr sz="1200" spc="-40" dirty="0">
                <a:latin typeface="Georgia"/>
                <a:cs typeface="Georgia"/>
              </a:rPr>
              <a:t>connection. Since  </a:t>
            </a:r>
            <a:r>
              <a:rPr sz="1200" spc="-25" dirty="0">
                <a:latin typeface="Georgia"/>
                <a:cs typeface="Georgia"/>
              </a:rPr>
              <a:t>the product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50" dirty="0">
                <a:latin typeface="Georgia"/>
                <a:cs typeface="Georgia"/>
              </a:rPr>
              <a:t>implemented </a:t>
            </a:r>
            <a:r>
              <a:rPr sz="1200" spc="-45" dirty="0">
                <a:latin typeface="Georgia"/>
                <a:cs typeface="Georgia"/>
              </a:rPr>
              <a:t>using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40" dirty="0">
                <a:latin typeface="Georgia"/>
                <a:cs typeface="Georgia"/>
              </a:rPr>
              <a:t>client-server model, </a:t>
            </a:r>
            <a:r>
              <a:rPr sz="1200" spc="5" dirty="0">
                <a:latin typeface="Georgia"/>
                <a:cs typeface="Georgia"/>
              </a:rPr>
              <a:t>it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30" dirty="0">
                <a:latin typeface="Georgia"/>
                <a:cs typeface="Georgia"/>
              </a:rPr>
              <a:t>imperative </a:t>
            </a:r>
            <a:r>
              <a:rPr sz="1200" spc="-15" dirty="0">
                <a:latin typeface="Georgia"/>
                <a:cs typeface="Georgia"/>
              </a:rPr>
              <a:t>to </a:t>
            </a:r>
            <a:r>
              <a:rPr sz="1200" spc="-45" dirty="0">
                <a:latin typeface="Georgia"/>
                <a:cs typeface="Georgia"/>
              </a:rPr>
              <a:t>have </a:t>
            </a:r>
            <a:r>
              <a:rPr sz="1200" spc="-40" dirty="0">
                <a:latin typeface="Georgia"/>
                <a:cs typeface="Georgia"/>
              </a:rPr>
              <a:t>an </a:t>
            </a:r>
            <a:r>
              <a:rPr sz="1200" spc="-20" dirty="0">
                <a:latin typeface="Georgia"/>
                <a:cs typeface="Georgia"/>
              </a:rPr>
              <a:t>active  </a:t>
            </a:r>
            <a:r>
              <a:rPr sz="1200" spc="-35" dirty="0">
                <a:latin typeface="Georgia"/>
                <a:cs typeface="Georgia"/>
              </a:rPr>
              <a:t>internet</a:t>
            </a:r>
            <a:r>
              <a:rPr sz="1200" spc="95" dirty="0">
                <a:latin typeface="Georgia"/>
                <a:cs typeface="Georgia"/>
              </a:rPr>
              <a:t> </a:t>
            </a:r>
            <a:r>
              <a:rPr sz="1200" spc="-40" dirty="0">
                <a:latin typeface="Georgia"/>
                <a:cs typeface="Georgia"/>
              </a:rPr>
              <a:t>connection.</a:t>
            </a:r>
            <a:endParaRPr sz="1200">
              <a:latin typeface="Georgia"/>
              <a:cs typeface="Georgia"/>
            </a:endParaRPr>
          </a:p>
          <a:p>
            <a:pPr marL="384175" marR="5080" lvl="2" indent="-207010" algn="just">
              <a:lnSpc>
                <a:spcPct val="100000"/>
              </a:lnSpc>
              <a:spcBef>
                <a:spcPts val="1010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sz="1200" spc="-35" dirty="0">
                <a:latin typeface="Georgia"/>
                <a:cs typeface="Georgia"/>
              </a:rPr>
              <a:t>Because </a:t>
            </a:r>
            <a:r>
              <a:rPr sz="1200" spc="-10" dirty="0">
                <a:latin typeface="Georgia"/>
                <a:cs typeface="Georgia"/>
              </a:rPr>
              <a:t>GitGroup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50" dirty="0">
                <a:latin typeface="Georgia"/>
                <a:cs typeface="Georgia"/>
              </a:rPr>
              <a:t>deployed </a:t>
            </a:r>
            <a:r>
              <a:rPr sz="1200" spc="-65" dirty="0">
                <a:latin typeface="Georgia"/>
                <a:cs typeface="Georgia"/>
              </a:rPr>
              <a:t>on </a:t>
            </a:r>
            <a:r>
              <a:rPr sz="1200" spc="-50" dirty="0">
                <a:latin typeface="Georgia"/>
                <a:cs typeface="Georgia"/>
              </a:rPr>
              <a:t>Heroku. </a:t>
            </a:r>
            <a:r>
              <a:rPr sz="1200" spc="-25" dirty="0">
                <a:latin typeface="Georgia"/>
                <a:cs typeface="Georgia"/>
              </a:rPr>
              <a:t>There </a:t>
            </a:r>
            <a:r>
              <a:rPr sz="1200" spc="-40" dirty="0">
                <a:latin typeface="Georgia"/>
                <a:cs typeface="Georgia"/>
              </a:rPr>
              <a:t>are </a:t>
            </a:r>
            <a:r>
              <a:rPr sz="1200" spc="-70" dirty="0">
                <a:latin typeface="Georgia"/>
                <a:cs typeface="Georgia"/>
              </a:rPr>
              <a:t>some </a:t>
            </a:r>
            <a:r>
              <a:rPr sz="1200" spc="-35" dirty="0">
                <a:latin typeface="Georgia"/>
                <a:cs typeface="Georgia"/>
              </a:rPr>
              <a:t>constraints </a:t>
            </a:r>
            <a:r>
              <a:rPr sz="1200" spc="-55" dirty="0">
                <a:latin typeface="Georgia"/>
                <a:cs typeface="Georgia"/>
              </a:rPr>
              <a:t>from Heroku </a:t>
            </a:r>
            <a:r>
              <a:rPr sz="1200" spc="-40" dirty="0">
                <a:latin typeface="Georgia"/>
                <a:cs typeface="Georgia"/>
              </a:rPr>
              <a:t>including 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30" dirty="0">
                <a:latin typeface="Georgia"/>
                <a:cs typeface="Georgia"/>
              </a:rPr>
              <a:t>application will </a:t>
            </a:r>
            <a:r>
              <a:rPr sz="1200" spc="-50" dirty="0">
                <a:latin typeface="Georgia"/>
                <a:cs typeface="Georgia"/>
              </a:rPr>
              <a:t>sleep </a:t>
            </a:r>
            <a:r>
              <a:rPr sz="1200" spc="-25" dirty="0">
                <a:latin typeface="Georgia"/>
                <a:cs typeface="Georgia"/>
              </a:rPr>
              <a:t>after </a:t>
            </a:r>
            <a:r>
              <a:rPr sz="1200" spc="-114" dirty="0">
                <a:latin typeface="Georgia"/>
                <a:cs typeface="Georgia"/>
              </a:rPr>
              <a:t>30 </a:t>
            </a:r>
            <a:r>
              <a:rPr sz="1200" spc="-60" dirty="0">
                <a:latin typeface="Georgia"/>
                <a:cs typeface="Georgia"/>
              </a:rPr>
              <a:t>mins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20" dirty="0">
                <a:latin typeface="Georgia"/>
                <a:cs typeface="Georgia"/>
              </a:rPr>
              <a:t>inactivity, </a:t>
            </a:r>
            <a:r>
              <a:rPr sz="1200" spc="-35" dirty="0">
                <a:latin typeface="Georgia"/>
                <a:cs typeface="Georgia"/>
              </a:rPr>
              <a:t>monthly pool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100" dirty="0">
                <a:latin typeface="Georgia"/>
                <a:cs typeface="Georgia"/>
              </a:rPr>
              <a:t>1000 </a:t>
            </a:r>
            <a:r>
              <a:rPr sz="1200" spc="-55" dirty="0">
                <a:latin typeface="Georgia"/>
                <a:cs typeface="Georgia"/>
              </a:rPr>
              <a:t>Free </a:t>
            </a:r>
            <a:r>
              <a:rPr sz="1200" spc="-35" dirty="0">
                <a:latin typeface="Georgia"/>
                <a:cs typeface="Georgia"/>
              </a:rPr>
              <a:t>dyno </a:t>
            </a:r>
            <a:r>
              <a:rPr sz="1200" spc="-45" dirty="0">
                <a:latin typeface="Georgia"/>
                <a:cs typeface="Georgia"/>
              </a:rPr>
              <a:t>hours.  </a:t>
            </a:r>
            <a:r>
              <a:rPr sz="1200" spc="-35" dirty="0">
                <a:latin typeface="Georgia"/>
                <a:cs typeface="Georgia"/>
              </a:rPr>
              <a:t>When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55" dirty="0">
                <a:latin typeface="Georgia"/>
                <a:cs typeface="Georgia"/>
              </a:rPr>
              <a:t>Free </a:t>
            </a:r>
            <a:r>
              <a:rPr sz="1200" spc="-35" dirty="0">
                <a:latin typeface="Georgia"/>
                <a:cs typeface="Georgia"/>
              </a:rPr>
              <a:t>dyno </a:t>
            </a:r>
            <a:r>
              <a:rPr sz="1200" spc="-45" dirty="0">
                <a:latin typeface="Georgia"/>
                <a:cs typeface="Georgia"/>
              </a:rPr>
              <a:t>is </a:t>
            </a:r>
            <a:r>
              <a:rPr sz="1200" spc="-20" dirty="0">
                <a:latin typeface="Georgia"/>
                <a:cs typeface="Georgia"/>
              </a:rPr>
              <a:t>active, </a:t>
            </a:r>
            <a:r>
              <a:rPr sz="1200" spc="5" dirty="0">
                <a:latin typeface="Georgia"/>
                <a:cs typeface="Georgia"/>
              </a:rPr>
              <a:t>it </a:t>
            </a:r>
            <a:r>
              <a:rPr sz="1200" spc="-50" dirty="0">
                <a:latin typeface="Georgia"/>
                <a:cs typeface="Georgia"/>
              </a:rPr>
              <a:t>draws </a:t>
            </a:r>
            <a:r>
              <a:rPr sz="1200" spc="-55" dirty="0">
                <a:latin typeface="Georgia"/>
                <a:cs typeface="Georgia"/>
              </a:rPr>
              <a:t>from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35" dirty="0">
                <a:latin typeface="Georgia"/>
                <a:cs typeface="Georgia"/>
              </a:rPr>
              <a:t>pool;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30" dirty="0">
                <a:latin typeface="Georgia"/>
                <a:cs typeface="Georgia"/>
              </a:rPr>
              <a:t>application </a:t>
            </a:r>
            <a:r>
              <a:rPr sz="1200" spc="-35" dirty="0">
                <a:latin typeface="Georgia"/>
                <a:cs typeface="Georgia"/>
              </a:rPr>
              <a:t>can </a:t>
            </a:r>
            <a:r>
              <a:rPr sz="1200" spc="-50" dirty="0">
                <a:latin typeface="Georgia"/>
                <a:cs typeface="Georgia"/>
              </a:rPr>
              <a:t>run </a:t>
            </a:r>
            <a:r>
              <a:rPr sz="1200" spc="-40" dirty="0">
                <a:latin typeface="Georgia"/>
                <a:cs typeface="Georgia"/>
              </a:rPr>
              <a:t>as </a:t>
            </a:r>
            <a:r>
              <a:rPr sz="1200" spc="-45" dirty="0">
                <a:latin typeface="Georgia"/>
                <a:cs typeface="Georgia"/>
              </a:rPr>
              <a:t>long </a:t>
            </a:r>
            <a:r>
              <a:rPr sz="1200" spc="-40" dirty="0">
                <a:latin typeface="Georgia"/>
                <a:cs typeface="Georgia"/>
              </a:rPr>
              <a:t>as </a:t>
            </a:r>
            <a:r>
              <a:rPr sz="1200" spc="-35" dirty="0">
                <a:latin typeface="Georgia"/>
                <a:cs typeface="Georgia"/>
              </a:rPr>
              <a:t>there  </a:t>
            </a:r>
            <a:r>
              <a:rPr sz="1200" spc="-40" dirty="0">
                <a:latin typeface="Georgia"/>
                <a:cs typeface="Georgia"/>
              </a:rPr>
              <a:t>are </a:t>
            </a:r>
            <a:r>
              <a:rPr sz="1200" spc="-35" dirty="0">
                <a:latin typeface="Georgia"/>
                <a:cs typeface="Georgia"/>
              </a:rPr>
              <a:t>dyno </a:t>
            </a:r>
            <a:r>
              <a:rPr sz="1200" spc="-50" dirty="0">
                <a:latin typeface="Georgia"/>
                <a:cs typeface="Georgia"/>
              </a:rPr>
              <a:t>hours </a:t>
            </a:r>
            <a:r>
              <a:rPr sz="1200" spc="-20" dirty="0">
                <a:latin typeface="Georgia"/>
                <a:cs typeface="Georgia"/>
              </a:rPr>
              <a:t>left </a:t>
            </a:r>
            <a:r>
              <a:rPr sz="1200" spc="-45" dirty="0">
                <a:latin typeface="Georgia"/>
                <a:cs typeface="Georgia"/>
              </a:rPr>
              <a:t>in </a:t>
            </a:r>
            <a:r>
              <a:rPr sz="1200" spc="-40" dirty="0">
                <a:latin typeface="Georgia"/>
                <a:cs typeface="Georgia"/>
              </a:rPr>
              <a:t>your </a:t>
            </a:r>
            <a:r>
              <a:rPr sz="1200" spc="-35" dirty="0">
                <a:latin typeface="Georgia"/>
                <a:cs typeface="Georgia"/>
              </a:rPr>
              <a:t>monthly</a:t>
            </a:r>
            <a:r>
              <a:rPr sz="1200" spc="185" dirty="0">
                <a:latin typeface="Georgia"/>
                <a:cs typeface="Georgia"/>
              </a:rPr>
              <a:t> </a:t>
            </a:r>
            <a:r>
              <a:rPr sz="1200" spc="-25" dirty="0">
                <a:latin typeface="Georgia"/>
                <a:cs typeface="Georgia"/>
              </a:rPr>
              <a:t>pool.</a:t>
            </a:r>
            <a:endParaRPr sz="1200">
              <a:latin typeface="Georgia"/>
              <a:cs typeface="Georgia"/>
            </a:endParaRPr>
          </a:p>
          <a:p>
            <a:pPr marL="384175" marR="8255" lvl="2" indent="-207010" algn="just">
              <a:lnSpc>
                <a:spcPct val="100000"/>
              </a:lnSpc>
              <a:spcBef>
                <a:spcPts val="1015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sz="1200" spc="-35" dirty="0">
                <a:latin typeface="Georgia"/>
                <a:cs typeface="Georgia"/>
              </a:rPr>
              <a:t>Because </a:t>
            </a:r>
            <a:r>
              <a:rPr sz="1200" spc="-10" dirty="0">
                <a:latin typeface="Georgia"/>
                <a:cs typeface="Georgia"/>
              </a:rPr>
              <a:t>GitGroup </a:t>
            </a:r>
            <a:r>
              <a:rPr sz="1200" spc="-30" dirty="0">
                <a:latin typeface="Georgia"/>
                <a:cs typeface="Georgia"/>
              </a:rPr>
              <a:t>will </a:t>
            </a:r>
            <a:r>
              <a:rPr sz="1200" spc="-55" dirty="0">
                <a:latin typeface="Georgia"/>
                <a:cs typeface="Georgia"/>
              </a:rPr>
              <a:t>use </a:t>
            </a:r>
            <a:r>
              <a:rPr sz="1200" spc="-20" dirty="0">
                <a:latin typeface="Georgia"/>
                <a:cs typeface="Georgia"/>
              </a:rPr>
              <a:t>GitHub </a:t>
            </a:r>
            <a:r>
              <a:rPr sz="1200" spc="20" dirty="0">
                <a:latin typeface="Georgia"/>
                <a:cs typeface="Georgia"/>
              </a:rPr>
              <a:t>API,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35" dirty="0">
                <a:latin typeface="Georgia"/>
                <a:cs typeface="Georgia"/>
              </a:rPr>
              <a:t>constraints </a:t>
            </a:r>
            <a:r>
              <a:rPr sz="1200" spc="-60" dirty="0">
                <a:latin typeface="Georgia"/>
                <a:cs typeface="Georgia"/>
              </a:rPr>
              <a:t>come </a:t>
            </a:r>
            <a:r>
              <a:rPr sz="1200" spc="-55" dirty="0">
                <a:latin typeface="Georgia"/>
                <a:cs typeface="Georgia"/>
              </a:rPr>
              <a:t>from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20" dirty="0">
                <a:latin typeface="Georgia"/>
                <a:cs typeface="Georgia"/>
              </a:rPr>
              <a:t>status </a:t>
            </a:r>
            <a:r>
              <a:rPr sz="1200" spc="-50" dirty="0">
                <a:latin typeface="Georgia"/>
                <a:cs typeface="Georgia"/>
              </a:rPr>
              <a:t>of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20" dirty="0">
                <a:latin typeface="Georgia"/>
                <a:cs typeface="Georgia"/>
              </a:rPr>
              <a:t>GitHub </a:t>
            </a:r>
            <a:r>
              <a:rPr sz="1200" spc="245" dirty="0">
                <a:latin typeface="Georgia"/>
                <a:cs typeface="Georgia"/>
              </a:rPr>
              <a:t> </a:t>
            </a:r>
            <a:r>
              <a:rPr sz="1200" spc="20" dirty="0">
                <a:latin typeface="Georgia"/>
                <a:cs typeface="Georgia"/>
              </a:rPr>
              <a:t>API.</a:t>
            </a:r>
            <a:endParaRPr sz="1200">
              <a:latin typeface="Georgia"/>
              <a:cs typeface="Georgia"/>
            </a:endParaRPr>
          </a:p>
          <a:p>
            <a:pPr lvl="2">
              <a:lnSpc>
                <a:spcPct val="100000"/>
              </a:lnSpc>
              <a:spcBef>
                <a:spcPts val="45"/>
              </a:spcBef>
              <a:buFont typeface="Georgia"/>
              <a:buAutoNum type="arabicPeriod"/>
            </a:pPr>
            <a:endParaRPr sz="1750">
              <a:latin typeface="Times New Roman"/>
              <a:cs typeface="Times New Roman"/>
            </a:endParaRPr>
          </a:p>
          <a:p>
            <a:pPr marL="572770" lvl="1" indent="-560070">
              <a:lnSpc>
                <a:spcPct val="100000"/>
              </a:lnSpc>
              <a:buFont typeface="Georgia"/>
              <a:buAutoNum type="arabicPeriod" startAt="5"/>
              <a:tabLst>
                <a:tab pos="572770" algn="l"/>
                <a:tab pos="573405" algn="l"/>
              </a:tabLst>
            </a:pPr>
            <a:r>
              <a:rPr sz="1700" b="1" spc="-55" dirty="0">
                <a:latin typeface="Georgia"/>
                <a:cs typeface="Georgia"/>
              </a:rPr>
              <a:t>Assumptions </a:t>
            </a:r>
            <a:r>
              <a:rPr sz="1700" b="1" spc="5" dirty="0">
                <a:latin typeface="Georgia"/>
                <a:cs typeface="Georgia"/>
              </a:rPr>
              <a:t>And</a:t>
            </a:r>
            <a:r>
              <a:rPr sz="1700" b="1" spc="95" dirty="0">
                <a:latin typeface="Georgia"/>
                <a:cs typeface="Georgia"/>
              </a:rPr>
              <a:t> </a:t>
            </a:r>
            <a:r>
              <a:rPr sz="1700" b="1" spc="-65" dirty="0">
                <a:latin typeface="Georgia"/>
                <a:cs typeface="Georgia"/>
              </a:rPr>
              <a:t>Dependencies</a:t>
            </a:r>
            <a:endParaRPr sz="1700">
              <a:latin typeface="Georgia"/>
              <a:cs typeface="Georgia"/>
            </a:endParaRPr>
          </a:p>
          <a:p>
            <a:pPr marL="638810" lvl="2" indent="-626110">
              <a:lnSpc>
                <a:spcPct val="100000"/>
              </a:lnSpc>
              <a:spcBef>
                <a:spcPts val="1235"/>
              </a:spcBef>
              <a:buFont typeface="Georgia"/>
              <a:buAutoNum type="arabicPeriod"/>
              <a:tabLst>
                <a:tab pos="638810" algn="l"/>
                <a:tab pos="639445" algn="l"/>
              </a:tabLst>
            </a:pPr>
            <a:r>
              <a:rPr sz="1400" b="1" spc="-35" dirty="0">
                <a:latin typeface="Georgia"/>
                <a:cs typeface="Georgia"/>
              </a:rPr>
              <a:t>Assumptions</a:t>
            </a:r>
            <a:endParaRPr sz="1400">
              <a:latin typeface="Georgia"/>
              <a:cs typeface="Georgia"/>
            </a:endParaRPr>
          </a:p>
          <a:p>
            <a:pPr marL="384175" marR="6350" lvl="3" indent="-207010" algn="just">
              <a:lnSpc>
                <a:spcPct val="100000"/>
              </a:lnSpc>
              <a:spcBef>
                <a:spcPts val="740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sz="1200" spc="-40" dirty="0">
                <a:latin typeface="Georgia"/>
                <a:cs typeface="Georgia"/>
              </a:rPr>
              <a:t>Since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35" dirty="0">
                <a:latin typeface="Georgia"/>
                <a:cs typeface="Georgia"/>
              </a:rPr>
              <a:t>system </a:t>
            </a:r>
            <a:r>
              <a:rPr sz="1200" spc="-30" dirty="0">
                <a:latin typeface="Georgia"/>
                <a:cs typeface="Georgia"/>
              </a:rPr>
              <a:t>will be </a:t>
            </a:r>
            <a:r>
              <a:rPr sz="1200" spc="-50" dirty="0">
                <a:latin typeface="Georgia"/>
                <a:cs typeface="Georgia"/>
              </a:rPr>
              <a:t>deployed </a:t>
            </a:r>
            <a:r>
              <a:rPr sz="1200" spc="-45" dirty="0">
                <a:latin typeface="Georgia"/>
                <a:cs typeface="Georgia"/>
              </a:rPr>
              <a:t>using </a:t>
            </a:r>
            <a:r>
              <a:rPr sz="1200" spc="-25" dirty="0">
                <a:latin typeface="Georgia"/>
                <a:cs typeface="Georgia"/>
              </a:rPr>
              <a:t>a </a:t>
            </a:r>
            <a:r>
              <a:rPr sz="1200" spc="-40" dirty="0">
                <a:latin typeface="Georgia"/>
                <a:cs typeface="Georgia"/>
              </a:rPr>
              <a:t>cloud based </a:t>
            </a:r>
            <a:r>
              <a:rPr sz="1200" spc="-35" dirty="0">
                <a:latin typeface="Georgia"/>
                <a:cs typeface="Georgia"/>
              </a:rPr>
              <a:t>hosting service, </a:t>
            </a:r>
            <a:r>
              <a:rPr sz="1200" spc="-40" dirty="0">
                <a:latin typeface="Georgia"/>
                <a:cs typeface="Georgia"/>
              </a:rPr>
              <a:t>an </a:t>
            </a:r>
            <a:r>
              <a:rPr sz="1200" spc="-45" dirty="0">
                <a:latin typeface="Georgia"/>
                <a:cs typeface="Georgia"/>
              </a:rPr>
              <a:t>assumption </a:t>
            </a:r>
            <a:r>
              <a:rPr sz="1200" spc="-20" dirty="0">
                <a:latin typeface="Georgia"/>
                <a:cs typeface="Georgia"/>
              </a:rPr>
              <a:t>about  </a:t>
            </a:r>
            <a:r>
              <a:rPr sz="1200" spc="-15" dirty="0">
                <a:latin typeface="Georgia"/>
                <a:cs typeface="Georgia"/>
              </a:rPr>
              <a:t>its </a:t>
            </a:r>
            <a:r>
              <a:rPr sz="1200" spc="-45" dirty="0">
                <a:latin typeface="Georgia"/>
                <a:cs typeface="Georgia"/>
              </a:rPr>
              <a:t>continuous, </a:t>
            </a:r>
            <a:r>
              <a:rPr sz="1200" spc="-35" dirty="0">
                <a:latin typeface="Georgia"/>
                <a:cs typeface="Georgia"/>
              </a:rPr>
              <a:t>uninterrupted </a:t>
            </a:r>
            <a:r>
              <a:rPr sz="1200" spc="-25" dirty="0">
                <a:latin typeface="Georgia"/>
                <a:cs typeface="Georgia"/>
              </a:rPr>
              <a:t>availability </a:t>
            </a:r>
            <a:r>
              <a:rPr sz="1200" spc="-45" dirty="0">
                <a:latin typeface="Georgia"/>
                <a:cs typeface="Georgia"/>
              </a:rPr>
              <a:t>is</a:t>
            </a:r>
            <a:r>
              <a:rPr sz="1200" spc="-145" dirty="0">
                <a:latin typeface="Georgia"/>
                <a:cs typeface="Georgia"/>
              </a:rPr>
              <a:t> </a:t>
            </a:r>
            <a:r>
              <a:rPr sz="1200" spc="-45" dirty="0">
                <a:latin typeface="Georgia"/>
                <a:cs typeface="Georgia"/>
              </a:rPr>
              <a:t>made.</a:t>
            </a:r>
            <a:endParaRPr sz="1200">
              <a:latin typeface="Georgia"/>
              <a:cs typeface="Georgia"/>
            </a:endParaRPr>
          </a:p>
          <a:p>
            <a:pPr marL="384175" marR="5715" lvl="3" indent="-207010" algn="just">
              <a:lnSpc>
                <a:spcPct val="100000"/>
              </a:lnSpc>
              <a:spcBef>
                <a:spcPts val="1005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35" dirty="0">
                <a:latin typeface="Georgia"/>
                <a:cs typeface="Georgia"/>
              </a:rPr>
              <a:t>system </a:t>
            </a:r>
            <a:r>
              <a:rPr sz="1200" spc="-30" dirty="0">
                <a:latin typeface="Georgia"/>
                <a:cs typeface="Georgia"/>
              </a:rPr>
              <a:t>will </a:t>
            </a:r>
            <a:r>
              <a:rPr sz="1200" spc="-45" dirty="0">
                <a:latin typeface="Georgia"/>
                <a:cs typeface="Georgia"/>
              </a:rPr>
              <a:t>depend </a:t>
            </a:r>
            <a:r>
              <a:rPr sz="1200" spc="-65" dirty="0">
                <a:latin typeface="Georgia"/>
                <a:cs typeface="Georgia"/>
              </a:rPr>
              <a:t>on </a:t>
            </a:r>
            <a:r>
              <a:rPr sz="1200" spc="-25" dirty="0">
                <a:latin typeface="Georgia"/>
                <a:cs typeface="Georgia"/>
              </a:rPr>
              <a:t>a trusted third </a:t>
            </a:r>
            <a:r>
              <a:rPr sz="1200" spc="-15" dirty="0">
                <a:latin typeface="Georgia"/>
                <a:cs typeface="Georgia"/>
              </a:rPr>
              <a:t>party </a:t>
            </a:r>
            <a:r>
              <a:rPr sz="1200" spc="-40" dirty="0">
                <a:latin typeface="Georgia"/>
                <a:cs typeface="Georgia"/>
              </a:rPr>
              <a:t>financial </a:t>
            </a:r>
            <a:r>
              <a:rPr sz="1200" spc="-25" dirty="0">
                <a:latin typeface="Georgia"/>
                <a:cs typeface="Georgia"/>
              </a:rPr>
              <a:t>institution </a:t>
            </a:r>
            <a:r>
              <a:rPr sz="1200" spc="-45" dirty="0">
                <a:latin typeface="Georgia"/>
                <a:cs typeface="Georgia"/>
              </a:rPr>
              <a:t>for </a:t>
            </a:r>
            <a:r>
              <a:rPr sz="1200" spc="-40" dirty="0">
                <a:latin typeface="Georgia"/>
                <a:cs typeface="Georgia"/>
              </a:rPr>
              <a:t>handling </a:t>
            </a:r>
            <a:r>
              <a:rPr sz="1200" spc="-35" dirty="0">
                <a:latin typeface="Georgia"/>
                <a:cs typeface="Georgia"/>
              </a:rPr>
              <a:t>monetary  </a:t>
            </a:r>
            <a:r>
              <a:rPr sz="1200" spc="-30" dirty="0">
                <a:latin typeface="Georgia"/>
                <a:cs typeface="Georgia"/>
              </a:rPr>
              <a:t>transactions. </a:t>
            </a:r>
            <a:r>
              <a:rPr sz="1200" spc="-55" dirty="0">
                <a:latin typeface="Georgia"/>
                <a:cs typeface="Georgia"/>
              </a:rPr>
              <a:t>Hence, </a:t>
            </a:r>
            <a:r>
              <a:rPr sz="1200" spc="-40" dirty="0">
                <a:latin typeface="Georgia"/>
                <a:cs typeface="Georgia"/>
              </a:rPr>
              <a:t>an </a:t>
            </a:r>
            <a:r>
              <a:rPr sz="1200" spc="-45" dirty="0">
                <a:latin typeface="Georgia"/>
                <a:cs typeface="Georgia"/>
              </a:rPr>
              <a:t>assumption </a:t>
            </a:r>
            <a:r>
              <a:rPr sz="1200" spc="-20" dirty="0">
                <a:latin typeface="Georgia"/>
                <a:cs typeface="Georgia"/>
              </a:rPr>
              <a:t>about </a:t>
            </a:r>
            <a:r>
              <a:rPr sz="1200" spc="-5" dirty="0">
                <a:latin typeface="Georgia"/>
                <a:cs typeface="Georgia"/>
              </a:rPr>
              <a:t>total </a:t>
            </a:r>
            <a:r>
              <a:rPr sz="1200" spc="-40" dirty="0">
                <a:latin typeface="Georgia"/>
                <a:cs typeface="Georgia"/>
              </a:rPr>
              <a:t>financial </a:t>
            </a:r>
            <a:r>
              <a:rPr sz="1200" spc="-30" dirty="0">
                <a:latin typeface="Georgia"/>
                <a:cs typeface="Georgia"/>
              </a:rPr>
              <a:t>security </a:t>
            </a:r>
            <a:r>
              <a:rPr sz="1200" spc="-45" dirty="0">
                <a:latin typeface="Georgia"/>
                <a:cs typeface="Georgia"/>
              </a:rPr>
              <a:t>is</a:t>
            </a:r>
            <a:r>
              <a:rPr sz="1200" spc="-165" dirty="0">
                <a:latin typeface="Georgia"/>
                <a:cs typeface="Georgia"/>
              </a:rPr>
              <a:t> </a:t>
            </a:r>
            <a:r>
              <a:rPr sz="1200" spc="-45" dirty="0">
                <a:latin typeface="Georgia"/>
                <a:cs typeface="Georgia"/>
              </a:rPr>
              <a:t>made.</a:t>
            </a:r>
            <a:endParaRPr sz="1200">
              <a:latin typeface="Georgia"/>
              <a:cs typeface="Georgia"/>
            </a:endParaRPr>
          </a:p>
          <a:p>
            <a:pPr lvl="3">
              <a:lnSpc>
                <a:spcPct val="100000"/>
              </a:lnSpc>
              <a:spcBef>
                <a:spcPts val="45"/>
              </a:spcBef>
              <a:buFont typeface="Georgia"/>
              <a:buAutoNum type="arabicPeriod"/>
            </a:pPr>
            <a:endParaRPr sz="1550">
              <a:latin typeface="Times New Roman"/>
              <a:cs typeface="Times New Roman"/>
            </a:endParaRPr>
          </a:p>
          <a:p>
            <a:pPr marL="638810" lvl="2" indent="-626110">
              <a:lnSpc>
                <a:spcPct val="100000"/>
              </a:lnSpc>
              <a:buFont typeface="Georgia"/>
              <a:buAutoNum type="arabicPeriod"/>
              <a:tabLst>
                <a:tab pos="638810" algn="l"/>
                <a:tab pos="639445" algn="l"/>
              </a:tabLst>
            </a:pPr>
            <a:r>
              <a:rPr sz="1400" b="1" spc="-45" dirty="0">
                <a:latin typeface="Georgia"/>
                <a:cs typeface="Georgia"/>
              </a:rPr>
              <a:t>Dependencies</a:t>
            </a:r>
            <a:endParaRPr sz="1400">
              <a:latin typeface="Georgia"/>
              <a:cs typeface="Georgia"/>
            </a:endParaRPr>
          </a:p>
          <a:p>
            <a:pPr marL="384175" marR="6350" lvl="3" indent="-207010" algn="just">
              <a:lnSpc>
                <a:spcPct val="100000"/>
              </a:lnSpc>
              <a:spcBef>
                <a:spcPts val="740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35" dirty="0">
                <a:latin typeface="Georgia"/>
                <a:cs typeface="Georgia"/>
              </a:rPr>
              <a:t>system </a:t>
            </a:r>
            <a:r>
              <a:rPr sz="1200" spc="-30" dirty="0">
                <a:latin typeface="Georgia"/>
                <a:cs typeface="Georgia"/>
              </a:rPr>
              <a:t>will </a:t>
            </a:r>
            <a:r>
              <a:rPr sz="1200" spc="-25" dirty="0">
                <a:latin typeface="Georgia"/>
                <a:cs typeface="Georgia"/>
              </a:rPr>
              <a:t>rely heavily </a:t>
            </a:r>
            <a:r>
              <a:rPr sz="1200" spc="-65" dirty="0">
                <a:latin typeface="Georgia"/>
                <a:cs typeface="Georgia"/>
              </a:rPr>
              <a:t>on </a:t>
            </a:r>
            <a:r>
              <a:rPr sz="1200" spc="-50" dirty="0">
                <a:latin typeface="Georgia"/>
                <a:cs typeface="Georgia"/>
              </a:rPr>
              <a:t>frameworks </a:t>
            </a:r>
            <a:r>
              <a:rPr sz="1200" spc="-45" dirty="0">
                <a:latin typeface="Georgia"/>
                <a:cs typeface="Georgia"/>
              </a:rPr>
              <a:t>for </a:t>
            </a:r>
            <a:r>
              <a:rPr sz="1200" spc="-50" dirty="0">
                <a:latin typeface="Georgia"/>
                <a:cs typeface="Georgia"/>
              </a:rPr>
              <a:t>user </a:t>
            </a:r>
            <a:r>
              <a:rPr sz="1200" spc="-40" dirty="0">
                <a:latin typeface="Georgia"/>
                <a:cs typeface="Georgia"/>
              </a:rPr>
              <a:t>interface </a:t>
            </a:r>
            <a:r>
              <a:rPr sz="1200" spc="-45" dirty="0">
                <a:latin typeface="Georgia"/>
                <a:cs typeface="Georgia"/>
              </a:rPr>
              <a:t>development, </a:t>
            </a:r>
            <a:r>
              <a:rPr sz="1200" spc="-35" dirty="0">
                <a:latin typeface="Georgia"/>
                <a:cs typeface="Georgia"/>
              </a:rPr>
              <a:t>routing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10" dirty="0">
                <a:latin typeface="Georgia"/>
                <a:cs typeface="Georgia"/>
              </a:rPr>
              <a:t>data  </a:t>
            </a:r>
            <a:r>
              <a:rPr sz="1200" spc="-35" dirty="0">
                <a:latin typeface="Georgia"/>
                <a:cs typeface="Georgia"/>
              </a:rPr>
              <a:t>handling.</a:t>
            </a:r>
            <a:endParaRPr sz="1200">
              <a:latin typeface="Georgia"/>
              <a:cs typeface="Georgia"/>
            </a:endParaRPr>
          </a:p>
          <a:p>
            <a:pPr marL="384175" lvl="3" indent="-207010">
              <a:lnSpc>
                <a:spcPct val="100000"/>
              </a:lnSpc>
              <a:spcBef>
                <a:spcPts val="1005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35" dirty="0">
                <a:latin typeface="Georgia"/>
                <a:cs typeface="Georgia"/>
              </a:rPr>
              <a:t>system </a:t>
            </a:r>
            <a:r>
              <a:rPr sz="1200" spc="-50" dirty="0">
                <a:latin typeface="Georgia"/>
                <a:cs typeface="Georgia"/>
              </a:rPr>
              <a:t>depends </a:t>
            </a:r>
            <a:r>
              <a:rPr sz="1200" spc="-65" dirty="0">
                <a:latin typeface="Georgia"/>
                <a:cs typeface="Georgia"/>
              </a:rPr>
              <a:t>on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55" dirty="0">
                <a:latin typeface="Georgia"/>
                <a:cs typeface="Georgia"/>
              </a:rPr>
              <a:t>Heroku </a:t>
            </a:r>
            <a:r>
              <a:rPr sz="1200" spc="-45" dirty="0">
                <a:latin typeface="Georgia"/>
                <a:cs typeface="Georgia"/>
              </a:rPr>
              <a:t>deployment</a:t>
            </a:r>
            <a:r>
              <a:rPr sz="1200" spc="-20" dirty="0">
                <a:latin typeface="Georgia"/>
                <a:cs typeface="Georgia"/>
              </a:rPr>
              <a:t> </a:t>
            </a:r>
            <a:r>
              <a:rPr sz="1200" spc="-30" dirty="0">
                <a:latin typeface="Georgia"/>
                <a:cs typeface="Georgia"/>
              </a:rPr>
              <a:t>platform.</a:t>
            </a:r>
            <a:endParaRPr sz="1200">
              <a:latin typeface="Georgia"/>
              <a:cs typeface="Georgia"/>
            </a:endParaRPr>
          </a:p>
          <a:p>
            <a:pPr marL="384175" lvl="3" indent="-207010">
              <a:lnSpc>
                <a:spcPct val="100000"/>
              </a:lnSpc>
              <a:spcBef>
                <a:spcPts val="1000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35" dirty="0">
                <a:latin typeface="Georgia"/>
                <a:cs typeface="Georgia"/>
              </a:rPr>
              <a:t>system </a:t>
            </a:r>
            <a:r>
              <a:rPr sz="1200" spc="-50" dirty="0">
                <a:latin typeface="Georgia"/>
                <a:cs typeface="Georgia"/>
              </a:rPr>
              <a:t>depends </a:t>
            </a:r>
            <a:r>
              <a:rPr sz="1200" spc="-65" dirty="0">
                <a:latin typeface="Georgia"/>
                <a:cs typeface="Georgia"/>
              </a:rPr>
              <a:t>on </a:t>
            </a:r>
            <a:r>
              <a:rPr sz="1200" spc="-30" dirty="0">
                <a:latin typeface="Georgia"/>
                <a:cs typeface="Georgia"/>
              </a:rPr>
              <a:t>mLab </a:t>
            </a:r>
            <a:r>
              <a:rPr sz="1200" spc="-20" dirty="0">
                <a:latin typeface="Georgia"/>
                <a:cs typeface="Georgia"/>
              </a:rPr>
              <a:t>Cloud</a:t>
            </a:r>
            <a:r>
              <a:rPr sz="1200" spc="65" dirty="0">
                <a:latin typeface="Georgia"/>
                <a:cs typeface="Georgia"/>
              </a:rPr>
              <a:t> </a:t>
            </a:r>
            <a:r>
              <a:rPr sz="1200" spc="-20" dirty="0">
                <a:latin typeface="Georgia"/>
                <a:cs typeface="Georgia"/>
              </a:rPr>
              <a:t>Database.</a:t>
            </a:r>
            <a:endParaRPr sz="1200">
              <a:latin typeface="Georgia"/>
              <a:cs typeface="Georgia"/>
            </a:endParaRPr>
          </a:p>
          <a:p>
            <a:pPr marL="384175" marR="6350" lvl="3" indent="-207010" algn="just">
              <a:lnSpc>
                <a:spcPct val="100000"/>
              </a:lnSpc>
              <a:spcBef>
                <a:spcPts val="1000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sz="1200" spc="-5" dirty="0">
                <a:latin typeface="Georgia"/>
                <a:cs typeface="Georgia"/>
              </a:rPr>
              <a:t>The </a:t>
            </a:r>
            <a:r>
              <a:rPr sz="1200" spc="-35" dirty="0">
                <a:latin typeface="Georgia"/>
                <a:cs typeface="Georgia"/>
              </a:rPr>
              <a:t>system </a:t>
            </a:r>
            <a:r>
              <a:rPr sz="1200" spc="-30" dirty="0">
                <a:latin typeface="Georgia"/>
                <a:cs typeface="Georgia"/>
              </a:rPr>
              <a:t>will </a:t>
            </a:r>
            <a:r>
              <a:rPr sz="1200" spc="-25" dirty="0">
                <a:latin typeface="Georgia"/>
                <a:cs typeface="Georgia"/>
              </a:rPr>
              <a:t>rely </a:t>
            </a:r>
            <a:r>
              <a:rPr sz="1200" spc="-65" dirty="0">
                <a:latin typeface="Georgia"/>
                <a:cs typeface="Georgia"/>
              </a:rPr>
              <a:t>on </a:t>
            </a:r>
            <a:r>
              <a:rPr sz="1200" spc="-70" dirty="0">
                <a:latin typeface="Georgia"/>
                <a:cs typeface="Georgia"/>
              </a:rPr>
              <a:t>some </a:t>
            </a:r>
            <a:r>
              <a:rPr sz="1200" spc="-25" dirty="0">
                <a:latin typeface="Georgia"/>
                <a:cs typeface="Georgia"/>
              </a:rPr>
              <a:t>third </a:t>
            </a:r>
            <a:r>
              <a:rPr sz="1200" spc="-15" dirty="0">
                <a:latin typeface="Georgia"/>
                <a:cs typeface="Georgia"/>
              </a:rPr>
              <a:t>part </a:t>
            </a:r>
            <a:r>
              <a:rPr sz="1200" spc="-40" dirty="0">
                <a:latin typeface="Georgia"/>
                <a:cs typeface="Georgia"/>
              </a:rPr>
              <a:t>package, </a:t>
            </a:r>
            <a:r>
              <a:rPr sz="1200" spc="-20" dirty="0">
                <a:latin typeface="Georgia"/>
                <a:cs typeface="Georgia"/>
              </a:rPr>
              <a:t>all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50" dirty="0">
                <a:latin typeface="Georgia"/>
                <a:cs typeface="Georgia"/>
              </a:rPr>
              <a:t>dependencies </a:t>
            </a:r>
            <a:r>
              <a:rPr sz="1200" spc="-40" dirty="0">
                <a:latin typeface="Georgia"/>
                <a:cs typeface="Georgia"/>
              </a:rPr>
              <a:t>information </a:t>
            </a:r>
            <a:r>
              <a:rPr sz="1200" spc="-45" dirty="0">
                <a:latin typeface="Georgia"/>
                <a:cs typeface="Georgia"/>
              </a:rPr>
              <a:t>is in </a:t>
            </a:r>
            <a:r>
              <a:rPr sz="1200" spc="-25" dirty="0">
                <a:latin typeface="Georgia"/>
                <a:cs typeface="Georgia"/>
              </a:rPr>
              <a:t>the  </a:t>
            </a:r>
            <a:r>
              <a:rPr sz="1200" spc="-45" dirty="0">
                <a:latin typeface="Georgia"/>
                <a:cs typeface="Georgia"/>
              </a:rPr>
              <a:t>package.json file in </a:t>
            </a:r>
            <a:r>
              <a:rPr sz="1200" spc="-25" dirty="0">
                <a:latin typeface="Georgia"/>
                <a:cs typeface="Georgia"/>
              </a:rPr>
              <a:t>the </a:t>
            </a:r>
            <a:r>
              <a:rPr sz="1200" spc="-10" dirty="0">
                <a:latin typeface="Georgia"/>
                <a:cs typeface="Georgia"/>
              </a:rPr>
              <a:t>TypeScript </a:t>
            </a:r>
            <a:r>
              <a:rPr sz="1200" spc="-40" dirty="0">
                <a:latin typeface="Georgia"/>
                <a:cs typeface="Georgia"/>
              </a:rPr>
              <a:t>and </a:t>
            </a:r>
            <a:r>
              <a:rPr sz="1200" spc="-25" dirty="0">
                <a:latin typeface="Georgia"/>
                <a:cs typeface="Georgia"/>
              </a:rPr>
              <a:t>JavaScript</a:t>
            </a:r>
            <a:r>
              <a:rPr sz="1200" spc="-75" dirty="0">
                <a:latin typeface="Georgia"/>
                <a:cs typeface="Georgia"/>
              </a:rPr>
              <a:t> </a:t>
            </a:r>
            <a:r>
              <a:rPr sz="1200" spc="-15" dirty="0">
                <a:latin typeface="Georgia"/>
                <a:cs typeface="Georgia"/>
              </a:rPr>
              <a:t>projet.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</TotalTime>
  <Words>5462</Words>
  <Application>Microsoft Macintosh PowerPoint</Application>
  <PresentationFormat>自定义</PresentationFormat>
  <Paragraphs>483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2" baseType="lpstr">
      <vt:lpstr>Calibri</vt:lpstr>
      <vt:lpstr>Georgia</vt:lpstr>
      <vt:lpstr>Times New Roman</vt:lpstr>
      <vt:lpstr>Office Theme</vt:lpstr>
      <vt:lpstr>PowerPoint 演示文稿</vt:lpstr>
      <vt:lpstr>Contents</vt:lpstr>
      <vt:lpstr>PowerPoint 演示文稿</vt:lpstr>
      <vt:lpstr>Chapter 1</vt:lpstr>
      <vt:lpstr>PowerPoint 演示文稿</vt:lpstr>
      <vt:lpstr>PowerPoint 演示文稿</vt:lpstr>
      <vt:lpstr>Chapter 2</vt:lpstr>
      <vt:lpstr>PowerPoint 演示文稿</vt:lpstr>
      <vt:lpstr>PowerPoint 演示文稿</vt:lpstr>
      <vt:lpstr>Chapter 3</vt:lpstr>
      <vt:lpstr>PowerPoint 演示文稿</vt:lpstr>
      <vt:lpstr>PowerPoint 演示文稿</vt:lpstr>
      <vt:lpstr>PowerPoint 演示文稿</vt:lpstr>
      <vt:lpstr>Chapter 4</vt:lpstr>
      <vt:lpstr>PowerPoint 演示文稿</vt:lpstr>
      <vt:lpstr>Chapter 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Chapter 6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List of Figures</vt:lpstr>
      <vt:lpstr>List of Tables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Jingyu Bao</cp:lastModifiedBy>
  <cp:revision>2</cp:revision>
  <dcterms:created xsi:type="dcterms:W3CDTF">2018-10-28T16:32:11Z</dcterms:created>
  <dcterms:modified xsi:type="dcterms:W3CDTF">2018-10-28T16:47:50Z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2018-10-28T00:00:00Z</vt:filetime>
  </property>
  <property fmtid="{D5CDD505-2E9C-101B-9397-08002B2CF9AE}" pid="3" name="Creator">
    <vt:lpwstr>LaTeX with hyperref package</vt:lpwstr>
  </property>
  <property fmtid="{D5CDD505-2E9C-101B-9397-08002B2CF9AE}" pid="4" name="LastSaved">
    <vt:filetime>2018-10-28T00:00:00Z</vt:filetime>
  </property>
</Properties>
</file>